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4630400" cy="8229600"/>
  <p:notesSz cx="8229600" cy="14630400"/>
  <p:embeddedFontLst>
    <p:embeddedFont>
      <p:font typeface="Patrick Hand" panose="020B0604020202020204" charset="0"/>
      <p:regular r:id="rId13"/>
    </p:embeddedFont>
    <p:embeddedFont>
      <p:font typeface="Palace Script MT" panose="030303020206070C0B05" pitchFamily="66" charset="0"/>
      <p: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05" autoAdjust="0"/>
    <p:restoredTop sz="94610"/>
  </p:normalViewPr>
  <p:slideViewPr>
    <p:cSldViewPr snapToGrid="0" snapToObjects="1">
      <p:cViewPr>
        <p:scale>
          <a:sx n="66" d="100"/>
          <a:sy n="66" d="100"/>
        </p:scale>
        <p:origin x="331" y="2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4637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9D9D9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7F7F7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jpeg"/><Relationship Id="rId4" Type="http://schemas.openxmlformats.org/officeDocument/2006/relationships/image" Target="../media/image22.png"/><Relationship Id="rId9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9.png"/><Relationship Id="rId7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jpe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8.pn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-88116" y="758701"/>
            <a:ext cx="8017205" cy="25621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800" b="1" i="1" dirty="0">
                <a:solidFill>
                  <a:srgbClr val="002060"/>
                </a:solidFill>
                <a:latin typeface="Palace Script MT" panose="030303020206070C0B05" pitchFamily="66" charset="0"/>
                <a:ea typeface="Patrick Hand" pitchFamily="34" charset="-122"/>
                <a:cs typeface="Patrick Hand" pitchFamily="34" charset="-120"/>
              </a:rPr>
              <a:t>Нетрадиционные формы проведения уроков «Окружающий мир»</a:t>
            </a:r>
            <a:endParaRPr lang="en-US" sz="4800" b="1" i="1" dirty="0">
              <a:solidFill>
                <a:srgbClr val="002060"/>
              </a:solidFill>
              <a:latin typeface="Palace Script MT" panose="030303020206070C0B05" pitchFamily="66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18334" y="3419556"/>
            <a:ext cx="7562626" cy="27338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Презентация о новых и увлекательных способах преподавания предмета «Окружающий мир». </a:t>
            </a:r>
            <a:endParaRPr lang="ru-RU" sz="2400" dirty="0" smtClean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US" sz="2400" dirty="0" err="1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Мы</a:t>
            </a:r>
            <a:r>
              <a:rPr lang="en-US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рассмотрим различные форматы, чтобы заинтересовать учеников и </a:t>
            </a:r>
            <a:r>
              <a:rPr lang="ru-RU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сделать</a:t>
            </a:r>
            <a:r>
              <a:rPr lang="en-US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ru-RU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обучение</a:t>
            </a:r>
            <a:r>
              <a:rPr lang="en-US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ru-RU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более</a:t>
            </a:r>
            <a:r>
              <a:rPr lang="en-US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ru-RU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эффективным</a:t>
            </a:r>
            <a:r>
              <a:rPr lang="en-US" sz="2400" dirty="0" smtClean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ru-RU" sz="2400" dirty="0" smtClean="0">
              <a:solidFill>
                <a:srgbClr val="383838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endParaRPr lang="ru-RU" sz="2400" dirty="0">
              <a:solidFill>
                <a:srgbClr val="383838"/>
              </a:solidFill>
            </a:endParaRPr>
          </a:p>
          <a:p>
            <a:pPr marL="0" indent="0">
              <a:lnSpc>
                <a:spcPts val="3100"/>
              </a:lnSpc>
              <a:buNone/>
            </a:pPr>
            <a:endParaRPr lang="ru-RU" sz="2400" dirty="0" smtClean="0">
              <a:solidFill>
                <a:srgbClr val="383838"/>
              </a:solidFill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ru-RU" sz="2400" dirty="0" smtClean="0">
                <a:solidFill>
                  <a:srgbClr val="383838"/>
                </a:solidFill>
              </a:rPr>
              <a:t>Выполнила: Якимова Юлия Ивановна</a:t>
            </a:r>
            <a:endParaRPr lang="en-US" sz="2400" dirty="0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899" y="1705453"/>
            <a:ext cx="6895652" cy="6379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5107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98314" y="3484007"/>
            <a:ext cx="13033772" cy="11401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450"/>
              </a:lnSpc>
              <a:buNone/>
            </a:pPr>
            <a:r>
              <a:rPr lang="en-US" sz="35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Преимущества и недостатки нетрадиционных форм уроков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798314" y="4966216"/>
            <a:ext cx="13033772" cy="2630329"/>
          </a:xfrm>
          <a:prstGeom prst="roundRect">
            <a:avLst>
              <a:gd name="adj" fmla="val 3642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805934" y="4973836"/>
            <a:ext cx="13018532" cy="6537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1033939" y="5118259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Преимущества</a:t>
            </a:r>
            <a:endParaRPr lang="en-US" sz="1750" dirty="0"/>
          </a:p>
        </p:txBody>
      </p:sp>
      <p:sp>
        <p:nvSpPr>
          <p:cNvPr id="7" name="Text 4"/>
          <p:cNvSpPr/>
          <p:nvPr/>
        </p:nvSpPr>
        <p:spPr>
          <a:xfrm>
            <a:off x="7547015" y="5118259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Недостатки</a:t>
            </a:r>
            <a:endParaRPr lang="en-US" sz="1750" dirty="0"/>
          </a:p>
        </p:txBody>
      </p:sp>
      <p:sp>
        <p:nvSpPr>
          <p:cNvPr id="8" name="Shape 5"/>
          <p:cNvSpPr/>
          <p:nvPr/>
        </p:nvSpPr>
        <p:spPr>
          <a:xfrm>
            <a:off x="805934" y="5627608"/>
            <a:ext cx="13018532" cy="6537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1033939" y="5772031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Повышение интереса и мотивации</a:t>
            </a:r>
            <a:endParaRPr lang="en-US" sz="1750" dirty="0"/>
          </a:p>
        </p:txBody>
      </p:sp>
      <p:sp>
        <p:nvSpPr>
          <p:cNvPr id="10" name="Text 7"/>
          <p:cNvSpPr/>
          <p:nvPr/>
        </p:nvSpPr>
        <p:spPr>
          <a:xfrm>
            <a:off x="7547015" y="5772031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Требуют большей подготовки</a:t>
            </a:r>
            <a:endParaRPr lang="en-US" sz="1750" dirty="0"/>
          </a:p>
        </p:txBody>
      </p:sp>
      <p:sp>
        <p:nvSpPr>
          <p:cNvPr id="11" name="Shape 8"/>
          <p:cNvSpPr/>
          <p:nvPr/>
        </p:nvSpPr>
        <p:spPr>
          <a:xfrm>
            <a:off x="805934" y="6281380"/>
            <a:ext cx="13018532" cy="653772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1033939" y="6425803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Развитие творческих способностей</a:t>
            </a:r>
            <a:endParaRPr lang="en-US" sz="1750" dirty="0"/>
          </a:p>
        </p:txBody>
      </p:sp>
      <p:sp>
        <p:nvSpPr>
          <p:cNvPr id="13" name="Text 10"/>
          <p:cNvSpPr/>
          <p:nvPr/>
        </p:nvSpPr>
        <p:spPr>
          <a:xfrm>
            <a:off x="7547015" y="6425803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Могут быть сложны в организации</a:t>
            </a:r>
            <a:endParaRPr lang="en-US" sz="1750" dirty="0"/>
          </a:p>
        </p:txBody>
      </p:sp>
      <p:sp>
        <p:nvSpPr>
          <p:cNvPr id="14" name="Shape 11"/>
          <p:cNvSpPr/>
          <p:nvPr/>
        </p:nvSpPr>
        <p:spPr>
          <a:xfrm>
            <a:off x="805934" y="6935153"/>
            <a:ext cx="13018532" cy="653772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5" name="Text 12"/>
          <p:cNvSpPr/>
          <p:nvPr/>
        </p:nvSpPr>
        <p:spPr>
          <a:xfrm>
            <a:off x="1033939" y="7079575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Улучшение усвоения материала</a:t>
            </a:r>
            <a:endParaRPr lang="en-US" sz="1750" dirty="0"/>
          </a:p>
        </p:txBody>
      </p:sp>
      <p:sp>
        <p:nvSpPr>
          <p:cNvPr id="16" name="Text 13"/>
          <p:cNvSpPr/>
          <p:nvPr/>
        </p:nvSpPr>
        <p:spPr>
          <a:xfrm>
            <a:off x="7547015" y="7079575"/>
            <a:ext cx="6049447" cy="36492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 всегда подходят для всех учеников</a:t>
            </a:r>
            <a:endParaRPr lang="en-US" sz="1750" dirty="0"/>
          </a:p>
        </p:txBody>
      </p:sp>
      <p:pic>
        <p:nvPicPr>
          <p:cNvPr id="17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37" y="6797869"/>
            <a:ext cx="2181423" cy="136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62019" y="540878"/>
            <a:ext cx="129023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Почему необходимо разнообразить уроки окружающего мира?</a:t>
            </a:r>
            <a:endParaRPr lang="en-US" sz="3850" b="1" i="1" dirty="0"/>
          </a:p>
        </p:txBody>
      </p:sp>
      <p:sp>
        <p:nvSpPr>
          <p:cNvPr id="3" name="Text 1"/>
          <p:cNvSpPr/>
          <p:nvPr/>
        </p:nvSpPr>
        <p:spPr>
          <a:xfrm>
            <a:off x="745841" y="2015824"/>
            <a:ext cx="263902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Повышение интереса</a:t>
            </a:r>
            <a:endParaRPr lang="en-US" sz="1900" b="1" dirty="0"/>
          </a:p>
        </p:txBody>
      </p:sp>
      <p:sp>
        <p:nvSpPr>
          <p:cNvPr id="4" name="Text 2"/>
          <p:cNvSpPr/>
          <p:nvPr/>
        </p:nvSpPr>
        <p:spPr>
          <a:xfrm>
            <a:off x="257981" y="2453783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Нетрадиционные формы делают урок более увлекательным.</a:t>
            </a:r>
            <a:endParaRPr lang="en-US" sz="1900" dirty="0"/>
          </a:p>
        </p:txBody>
      </p:sp>
      <p:sp>
        <p:nvSpPr>
          <p:cNvPr id="5" name="Text 3"/>
          <p:cNvSpPr/>
          <p:nvPr/>
        </p:nvSpPr>
        <p:spPr>
          <a:xfrm>
            <a:off x="5702304" y="2010495"/>
            <a:ext cx="2554248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Улучшение усвоения</a:t>
            </a:r>
            <a:endParaRPr lang="en-US" sz="1900" b="1" dirty="0"/>
          </a:p>
        </p:txBody>
      </p:sp>
      <p:sp>
        <p:nvSpPr>
          <p:cNvPr id="6" name="Text 4"/>
          <p:cNvSpPr/>
          <p:nvPr/>
        </p:nvSpPr>
        <p:spPr>
          <a:xfrm>
            <a:off x="5163771" y="2458741"/>
            <a:ext cx="3898821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Активное участие способствует лучшему запоминанию.</a:t>
            </a:r>
            <a:endParaRPr lang="en-US" sz="1900" dirty="0"/>
          </a:p>
        </p:txBody>
      </p:sp>
      <p:sp>
        <p:nvSpPr>
          <p:cNvPr id="7" name="Text 5"/>
          <p:cNvSpPr/>
          <p:nvPr/>
        </p:nvSpPr>
        <p:spPr>
          <a:xfrm>
            <a:off x="11306117" y="201582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Развитие навыков</a:t>
            </a:r>
            <a:endParaRPr lang="en-US" sz="1900" b="1" dirty="0"/>
          </a:p>
        </p:txBody>
      </p:sp>
      <p:sp>
        <p:nvSpPr>
          <p:cNvPr id="8" name="Text 6"/>
          <p:cNvSpPr/>
          <p:nvPr/>
        </p:nvSpPr>
        <p:spPr>
          <a:xfrm>
            <a:off x="10731579" y="2334721"/>
            <a:ext cx="3898821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Формируются навыки критического мышления и творчества.</a:t>
            </a:r>
            <a:endParaRPr lang="en-US" sz="1900" dirty="0"/>
          </a:p>
        </p:txBody>
      </p:sp>
      <p:pic>
        <p:nvPicPr>
          <p:cNvPr id="1028" name="Picture 4" descr="https://avatars.mds.yandex.net/i?id=5193be0e95974894d8161ecebafb630b_l-5231908-images-thumbs&amp;n=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993" y="3779875"/>
            <a:ext cx="6551407" cy="44497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82" y="3779875"/>
            <a:ext cx="6398000" cy="44643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622941" y="227758"/>
            <a:ext cx="1154430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400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Урок-путешествие: открытие новых горизонтов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114049" y="1141087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-291165" y="1303048"/>
            <a:ext cx="1386893" cy="35829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6" name="Text 3"/>
          <p:cNvSpPr/>
          <p:nvPr/>
        </p:nvSpPr>
        <p:spPr>
          <a:xfrm>
            <a:off x="822120" y="1201137"/>
            <a:ext cx="2874169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Виртуальные экскурсии</a:t>
            </a:r>
            <a:endParaRPr lang="en-US" sz="1900" b="1" dirty="0"/>
          </a:p>
        </p:txBody>
      </p:sp>
      <p:sp>
        <p:nvSpPr>
          <p:cNvPr id="7" name="Text 4"/>
          <p:cNvSpPr/>
          <p:nvPr/>
        </p:nvSpPr>
        <p:spPr>
          <a:xfrm>
            <a:off x="805657" y="1548400"/>
            <a:ext cx="333398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Посещение отдаленных мест без выхода из класса.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5083073" y="1204483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316736" y="1400286"/>
            <a:ext cx="13870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7"/>
          <p:cNvSpPr/>
          <p:nvPr/>
        </p:nvSpPr>
        <p:spPr>
          <a:xfrm>
            <a:off x="5791144" y="1285859"/>
            <a:ext cx="2691527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Интерактивные карты</a:t>
            </a:r>
            <a:endParaRPr lang="en-US" sz="1900" b="1" dirty="0"/>
          </a:p>
        </p:txBody>
      </p:sp>
      <p:sp>
        <p:nvSpPr>
          <p:cNvPr id="11" name="Text 8"/>
          <p:cNvSpPr/>
          <p:nvPr/>
        </p:nvSpPr>
        <p:spPr>
          <a:xfrm>
            <a:off x="5872163" y="1607756"/>
            <a:ext cx="333398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Исследование географических объектов и экосистем.</a:t>
            </a:r>
            <a:endParaRPr lang="en-US" sz="1900" dirty="0"/>
          </a:p>
        </p:txBody>
      </p:sp>
      <p:sp>
        <p:nvSpPr>
          <p:cNvPr id="12" name="Shape 9"/>
          <p:cNvSpPr/>
          <p:nvPr/>
        </p:nvSpPr>
        <p:spPr>
          <a:xfrm>
            <a:off x="10175518" y="1563057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427394" y="1738208"/>
            <a:ext cx="132755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4" name="Text 11"/>
          <p:cNvSpPr/>
          <p:nvPr/>
        </p:nvSpPr>
        <p:spPr>
          <a:xfrm>
            <a:off x="11030168" y="156774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Ролевые игры</a:t>
            </a:r>
            <a:endParaRPr lang="en-US" sz="1900" b="1" dirty="0"/>
          </a:p>
        </p:txBody>
      </p:sp>
      <p:sp>
        <p:nvSpPr>
          <p:cNvPr id="15" name="Text 12"/>
          <p:cNvSpPr/>
          <p:nvPr/>
        </p:nvSpPr>
        <p:spPr>
          <a:xfrm>
            <a:off x="10982821" y="1897683"/>
            <a:ext cx="3333988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Погружение в атмосферу другой страны или эпохи.</a:t>
            </a:r>
            <a:endParaRPr lang="en-US" sz="1900" dirty="0"/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37" y="6797869"/>
            <a:ext cx="2181423" cy="136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24" y="3168037"/>
            <a:ext cx="4445192" cy="37661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392" y="3168037"/>
            <a:ext cx="4931495" cy="408261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75517" y="3168037"/>
            <a:ext cx="4250487" cy="362983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308344" y="255085"/>
            <a:ext cx="13811693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Урок-игра: обучение через развлечение</a:t>
            </a:r>
            <a:endParaRPr lang="en-US" sz="3850" b="1" i="1" dirty="0">
              <a:solidFill>
                <a:srgbClr val="00206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65" y="1211157"/>
            <a:ext cx="556260" cy="55626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407422" y="1396912"/>
            <a:ext cx="222504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Квесты</a:t>
            </a:r>
            <a:endParaRPr lang="en-US" sz="2800" b="1" dirty="0"/>
          </a:p>
        </p:txBody>
      </p:sp>
      <p:sp>
        <p:nvSpPr>
          <p:cNvPr id="6" name="Text 2"/>
          <p:cNvSpPr/>
          <p:nvPr/>
        </p:nvSpPr>
        <p:spPr>
          <a:xfrm>
            <a:off x="1037525" y="1859949"/>
            <a:ext cx="2800828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Решение задач для достижения цели урока.</a:t>
            </a:r>
            <a:endParaRPr lang="en-US" sz="2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8287" y="1091840"/>
            <a:ext cx="556260" cy="5562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484358" y="1260760"/>
            <a:ext cx="2225159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Викторины</a:t>
            </a:r>
            <a:endParaRPr lang="en-US" sz="2800" b="1" dirty="0"/>
          </a:p>
        </p:txBody>
      </p:sp>
      <p:sp>
        <p:nvSpPr>
          <p:cNvPr id="9" name="Text 4"/>
          <p:cNvSpPr/>
          <p:nvPr/>
        </p:nvSpPr>
        <p:spPr>
          <a:xfrm>
            <a:off x="6032001" y="1783762"/>
            <a:ext cx="2765529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Проверка знаний в формате соревнований.</a:t>
            </a:r>
            <a:endParaRPr lang="en-US" sz="2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6155" y="1862129"/>
            <a:ext cx="556260" cy="556260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469339" y="2067726"/>
            <a:ext cx="222504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2800" b="1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Ролевые игры</a:t>
            </a:r>
            <a:endParaRPr lang="en-US" sz="2800" b="1" dirty="0"/>
          </a:p>
        </p:txBody>
      </p:sp>
      <p:sp>
        <p:nvSpPr>
          <p:cNvPr id="12" name="Text 6"/>
          <p:cNvSpPr/>
          <p:nvPr/>
        </p:nvSpPr>
        <p:spPr>
          <a:xfrm>
            <a:off x="10762249" y="2547441"/>
            <a:ext cx="3639221" cy="1580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Применение знаний в моделируемых ситуациях.</a:t>
            </a:r>
            <a:endParaRPr lang="en-US" sz="2400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497" y="3415759"/>
            <a:ext cx="5134015" cy="3850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049" y="3089085"/>
            <a:ext cx="4433808" cy="35137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3321" y="4508205"/>
            <a:ext cx="4097079" cy="3721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6967954" y="762035"/>
            <a:ext cx="7415927" cy="185130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Урок-исследование: маленькие ученые делают открытия</a:t>
            </a:r>
            <a:endParaRPr lang="en-US" sz="3850" b="1" i="1" dirty="0">
              <a:solidFill>
                <a:srgbClr val="00206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6705481" y="2960608"/>
            <a:ext cx="30480" cy="4529852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</p:sp>
      <p:sp>
        <p:nvSpPr>
          <p:cNvPr id="5" name="Shape 2"/>
          <p:cNvSpPr/>
          <p:nvPr/>
        </p:nvSpPr>
        <p:spPr>
          <a:xfrm>
            <a:off x="6967954" y="3500676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</p:sp>
      <p:sp>
        <p:nvSpPr>
          <p:cNvPr id="6" name="Shape 3"/>
          <p:cNvSpPr/>
          <p:nvPr/>
        </p:nvSpPr>
        <p:spPr>
          <a:xfrm>
            <a:off x="6443008" y="3238262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6666845" y="3367802"/>
            <a:ext cx="107633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300" dirty="0"/>
          </a:p>
        </p:txBody>
      </p:sp>
      <p:sp>
        <p:nvSpPr>
          <p:cNvPr id="8" name="Text 5"/>
          <p:cNvSpPr/>
          <p:nvPr/>
        </p:nvSpPr>
        <p:spPr>
          <a:xfrm>
            <a:off x="8078510" y="320742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Гипотезы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8078510" y="3664148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Формулирование предположений.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6967954" y="5092898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</p:sp>
      <p:sp>
        <p:nvSpPr>
          <p:cNvPr id="11" name="Shape 8"/>
          <p:cNvSpPr/>
          <p:nvPr/>
        </p:nvSpPr>
        <p:spPr>
          <a:xfrm>
            <a:off x="6443008" y="4830485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6651367" y="4960025"/>
            <a:ext cx="138708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300" dirty="0"/>
          </a:p>
        </p:txBody>
      </p:sp>
      <p:sp>
        <p:nvSpPr>
          <p:cNvPr id="13" name="Text 10"/>
          <p:cNvSpPr/>
          <p:nvPr/>
        </p:nvSpPr>
        <p:spPr>
          <a:xfrm>
            <a:off x="8078510" y="4799648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Эксперименты</a:t>
            </a:r>
            <a:endParaRPr lang="en-US" sz="1900" dirty="0"/>
          </a:p>
        </p:txBody>
      </p:sp>
      <p:sp>
        <p:nvSpPr>
          <p:cNvPr id="14" name="Text 11"/>
          <p:cNvSpPr/>
          <p:nvPr/>
        </p:nvSpPr>
        <p:spPr>
          <a:xfrm>
            <a:off x="8078510" y="5256371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Проведение опытов и наблюдений.</a:t>
            </a:r>
            <a:endParaRPr lang="en-US" sz="1900" dirty="0"/>
          </a:p>
        </p:txBody>
      </p:sp>
      <p:sp>
        <p:nvSpPr>
          <p:cNvPr id="15" name="Shape 12"/>
          <p:cNvSpPr/>
          <p:nvPr/>
        </p:nvSpPr>
        <p:spPr>
          <a:xfrm>
            <a:off x="6967954" y="6685121"/>
            <a:ext cx="864037" cy="30480"/>
          </a:xfrm>
          <a:prstGeom prst="roundRect">
            <a:avLst>
              <a:gd name="adj" fmla="val 340200"/>
            </a:avLst>
          </a:prstGeom>
          <a:solidFill>
            <a:srgbClr val="CCCCCC"/>
          </a:solidFill>
          <a:ln/>
        </p:spPr>
      </p:sp>
      <p:sp>
        <p:nvSpPr>
          <p:cNvPr id="16" name="Shape 13"/>
          <p:cNvSpPr/>
          <p:nvPr/>
        </p:nvSpPr>
        <p:spPr>
          <a:xfrm>
            <a:off x="6443008" y="6422708"/>
            <a:ext cx="555427" cy="555427"/>
          </a:xfrm>
          <a:prstGeom prst="roundRect">
            <a:avLst>
              <a:gd name="adj" fmla="val 18669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6654344" y="6552248"/>
            <a:ext cx="132755" cy="29622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00"/>
              </a:lnSpc>
              <a:buNone/>
            </a:pPr>
            <a:r>
              <a:rPr lang="en-US" sz="23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300" dirty="0"/>
          </a:p>
        </p:txBody>
      </p:sp>
      <p:sp>
        <p:nvSpPr>
          <p:cNvPr id="18" name="Text 15"/>
          <p:cNvSpPr/>
          <p:nvPr/>
        </p:nvSpPr>
        <p:spPr>
          <a:xfrm>
            <a:off x="8078510" y="6391870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Выводы</a:t>
            </a:r>
            <a:endParaRPr lang="en-US" sz="1900" dirty="0"/>
          </a:p>
        </p:txBody>
      </p:sp>
      <p:sp>
        <p:nvSpPr>
          <p:cNvPr id="19" name="Text 16"/>
          <p:cNvSpPr/>
          <p:nvPr/>
        </p:nvSpPr>
        <p:spPr>
          <a:xfrm>
            <a:off x="8078510" y="6848594"/>
            <a:ext cx="568785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Анализ результатов и обобщение.</a:t>
            </a:r>
            <a:endParaRPr lang="en-US" sz="1900" dirty="0"/>
          </a:p>
        </p:txBody>
      </p:sp>
      <p:pic>
        <p:nvPicPr>
          <p:cNvPr id="20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37" y="6797869"/>
            <a:ext cx="2181423" cy="136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668" y="480059"/>
            <a:ext cx="6183252" cy="74913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864037" y="226456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Урок-проект: от идеи до реализации</a:t>
            </a:r>
            <a:endParaRPr lang="en-US" sz="3850" b="1" i="1" dirty="0">
              <a:solidFill>
                <a:srgbClr val="002060"/>
              </a:solidFill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037" y="2695099"/>
            <a:ext cx="1234440" cy="148125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2468761" y="2941915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Планирование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2468761" y="3398639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Определение цели и задач проекта.</a:t>
            </a:r>
            <a:endParaRPr lang="en-US" sz="19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4037" y="4176355"/>
            <a:ext cx="1234440" cy="148125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468761" y="442317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Разработка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2468761" y="4879896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Создание продукта проекта.</a:t>
            </a:r>
            <a:endParaRPr lang="en-US" sz="19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037" y="5657612"/>
            <a:ext cx="1234440" cy="148125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2468761" y="5904428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Защита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2468761" y="6361152"/>
            <a:ext cx="5811203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Презентация результатов работы.</a:t>
            </a:r>
            <a:endParaRPr lang="en-US" sz="1900" dirty="0"/>
          </a:p>
        </p:txBody>
      </p:sp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726" y="0"/>
            <a:ext cx="6381284" cy="47317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980" y="4879896"/>
            <a:ext cx="6504705" cy="3393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64037" y="687109"/>
            <a:ext cx="129023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850"/>
              </a:lnSpc>
              <a:buNone/>
            </a:pPr>
            <a:r>
              <a:rPr lang="en-US" sz="400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Интегрированный урок: объединяем знания из разных областей</a:t>
            </a:r>
            <a:endParaRPr lang="en-US" sz="4000" b="1" i="1" dirty="0">
              <a:solidFill>
                <a:srgbClr val="002060"/>
              </a:solidFill>
            </a:endParaRPr>
          </a:p>
        </p:txBody>
      </p:sp>
      <p:sp>
        <p:nvSpPr>
          <p:cNvPr id="3" name="Text 1"/>
          <p:cNvSpPr/>
          <p:nvPr/>
        </p:nvSpPr>
        <p:spPr>
          <a:xfrm>
            <a:off x="2218134" y="3602831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Литература</a:t>
            </a:r>
            <a:endParaRPr lang="en-US" sz="190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99" y="2720816"/>
            <a:ext cx="4515803" cy="451580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350198" y="3438644"/>
            <a:ext cx="11203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sz="2400" dirty="0"/>
          </a:p>
        </p:txBody>
      </p:sp>
      <p:sp>
        <p:nvSpPr>
          <p:cNvPr id="6" name="Text 3"/>
          <p:cNvSpPr/>
          <p:nvPr/>
        </p:nvSpPr>
        <p:spPr>
          <a:xfrm>
            <a:off x="8608219" y="2277432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История</a:t>
            </a:r>
            <a:endParaRPr lang="en-US" sz="190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57299" y="2720816"/>
            <a:ext cx="4515803" cy="451580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8535948" y="3822859"/>
            <a:ext cx="144542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4369917" y="6308714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География</a:t>
            </a:r>
            <a:endParaRPr lang="en-US" sz="190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3360" y="2720816"/>
            <a:ext cx="4515803" cy="4515803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8154829" y="6024801"/>
            <a:ext cx="138351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400" dirty="0"/>
          </a:p>
        </p:txBody>
      </p:sp>
      <p:sp>
        <p:nvSpPr>
          <p:cNvPr id="12" name="Text 7"/>
          <p:cNvSpPr/>
          <p:nvPr/>
        </p:nvSpPr>
        <p:spPr>
          <a:xfrm>
            <a:off x="7104222" y="7132737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Искусство</a:t>
            </a:r>
            <a:endParaRPr lang="en-US" sz="190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86633" y="2720816"/>
            <a:ext cx="4515803" cy="4515803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5964198" y="5640586"/>
            <a:ext cx="115729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850"/>
              </a:lnSpc>
              <a:buNone/>
            </a:pPr>
            <a:r>
              <a:rPr lang="ru-RU" sz="2400" dirty="0">
                <a:solidFill>
                  <a:srgbClr val="383838"/>
                </a:solidFill>
              </a:rPr>
              <a:t>4</a:t>
            </a:r>
            <a:endParaRPr lang="en-US" sz="2400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203" y="1556354"/>
            <a:ext cx="2389098" cy="37612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0277" y="2645096"/>
            <a:ext cx="4778052" cy="26876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0001" y="5333166"/>
            <a:ext cx="4095815" cy="2857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Picture background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7" y="5507915"/>
            <a:ext cx="4358120" cy="25838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9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15960" y="388858"/>
            <a:ext cx="11407140" cy="61710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Урок-дискуссия: учимся выражать свое мнение</a:t>
            </a:r>
            <a:endParaRPr lang="en-US" sz="3850" b="1" i="1" dirty="0">
              <a:solidFill>
                <a:srgbClr val="002060"/>
              </a:solidFill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6574" y="1181228"/>
            <a:ext cx="2128838" cy="802243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133653" y="2492413"/>
            <a:ext cx="112038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endParaRPr lang="en-US" sz="2400" dirty="0"/>
          </a:p>
        </p:txBody>
      </p:sp>
      <p:sp>
        <p:nvSpPr>
          <p:cNvPr id="5" name="Text 2"/>
          <p:cNvSpPr/>
          <p:nvPr/>
        </p:nvSpPr>
        <p:spPr>
          <a:xfrm>
            <a:off x="4082496" y="1353359"/>
            <a:ext cx="1318736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Аргументы</a:t>
            </a:r>
            <a:endParaRPr lang="en-US" sz="1900" dirty="0"/>
          </a:p>
        </p:txBody>
      </p:sp>
      <p:sp>
        <p:nvSpPr>
          <p:cNvPr id="6" name="Shape 3"/>
          <p:cNvSpPr/>
          <p:nvPr/>
        </p:nvSpPr>
        <p:spPr>
          <a:xfrm>
            <a:off x="4154986" y="2024027"/>
            <a:ext cx="8489037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9844" y="2109888"/>
            <a:ext cx="4257675" cy="802243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079892" y="2264133"/>
            <a:ext cx="144542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2</a:t>
            </a:r>
            <a:endParaRPr lang="en-US" sz="2400" dirty="0"/>
          </a:p>
        </p:txBody>
      </p:sp>
      <p:sp>
        <p:nvSpPr>
          <p:cNvPr id="9" name="Text 5"/>
          <p:cNvSpPr/>
          <p:nvPr/>
        </p:nvSpPr>
        <p:spPr>
          <a:xfrm>
            <a:off x="5091368" y="2302255"/>
            <a:ext cx="76712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Факты</a:t>
            </a:r>
            <a:endParaRPr lang="en-US" sz="1900" dirty="0"/>
          </a:p>
        </p:txBody>
      </p:sp>
      <p:sp>
        <p:nvSpPr>
          <p:cNvPr id="10" name="Shape 6"/>
          <p:cNvSpPr/>
          <p:nvPr/>
        </p:nvSpPr>
        <p:spPr>
          <a:xfrm>
            <a:off x="5655611" y="3020658"/>
            <a:ext cx="7424618" cy="15240"/>
          </a:xfrm>
          <a:prstGeom prst="roundRect">
            <a:avLst>
              <a:gd name="adj" fmla="val 680400"/>
            </a:avLst>
          </a:prstGeom>
          <a:solidFill>
            <a:srgbClr val="CCCCCC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13424" y="3060543"/>
            <a:ext cx="6386632" cy="802243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040736" y="3132485"/>
            <a:ext cx="138351" cy="493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850"/>
              </a:lnSpc>
              <a:buNone/>
            </a:pPr>
            <a:r>
              <a:rPr lang="en-US" sz="24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3</a:t>
            </a:r>
            <a:endParaRPr lang="en-US" sz="2400" dirty="0"/>
          </a:p>
        </p:txBody>
      </p:sp>
      <p:sp>
        <p:nvSpPr>
          <p:cNvPr id="13" name="Text 8"/>
          <p:cNvSpPr/>
          <p:nvPr/>
        </p:nvSpPr>
        <p:spPr>
          <a:xfrm>
            <a:off x="6118026" y="3225056"/>
            <a:ext cx="1203008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Уважение</a:t>
            </a:r>
            <a:endParaRPr lang="en-US" sz="1900" dirty="0"/>
          </a:p>
        </p:txBody>
      </p:sp>
      <p:sp>
        <p:nvSpPr>
          <p:cNvPr id="14" name="Text 9"/>
          <p:cNvSpPr/>
          <p:nvPr/>
        </p:nvSpPr>
        <p:spPr>
          <a:xfrm>
            <a:off x="268366" y="7361412"/>
            <a:ext cx="12139971" cy="9339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2800" dirty="0">
                <a:solidFill>
                  <a:srgbClr val="FF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Урок-дискуссия развивает критическое мышление и навыки </a:t>
            </a:r>
            <a:r>
              <a:rPr lang="en-US" sz="2800" dirty="0" err="1">
                <a:solidFill>
                  <a:srgbClr val="FF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общения</a:t>
            </a:r>
            <a:r>
              <a:rPr lang="en-US" sz="2800" dirty="0" smtClean="0">
                <a:solidFill>
                  <a:srgbClr val="FF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.</a:t>
            </a:r>
            <a:endParaRPr lang="ru-RU" sz="2800" dirty="0" smtClean="0">
              <a:solidFill>
                <a:srgbClr val="FF0000"/>
              </a:solidFill>
              <a:latin typeface="Patrick Hand" pitchFamily="34" charset="0"/>
              <a:ea typeface="Patrick Hand" pitchFamily="34" charset="-122"/>
              <a:cs typeface="Patrick Hand" pitchFamily="34" charset="-120"/>
            </a:endParaRPr>
          </a:p>
          <a:p>
            <a:pPr marL="0" indent="0">
              <a:lnSpc>
                <a:spcPts val="3100"/>
              </a:lnSpc>
              <a:buNone/>
            </a:pPr>
            <a:r>
              <a:rPr lang="en-US" sz="2800" dirty="0" smtClean="0">
                <a:solidFill>
                  <a:srgbClr val="FF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 </a:t>
            </a:r>
            <a:r>
              <a:rPr lang="en-US" sz="2800" dirty="0">
                <a:solidFill>
                  <a:srgbClr val="FF000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Важно уважать чужое мнение и подкреплять свою точку зрения фактами.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5" name="Picture 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8337" y="6797869"/>
            <a:ext cx="2181423" cy="13633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Picture backgroun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4357" y="1150689"/>
            <a:ext cx="4910506" cy="27597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018152" y="1284454"/>
            <a:ext cx="268022" cy="5924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850"/>
              </a:lnSpc>
            </a:pPr>
            <a:r>
              <a:rPr lang="en-US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1</a:t>
            </a:r>
            <a:endParaRPr lang="en-US" dirty="0"/>
          </a:p>
        </p:txBody>
      </p:sp>
      <p:pic>
        <p:nvPicPr>
          <p:cNvPr id="7174" name="Picture 6" descr="Picture background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7" y="4053533"/>
            <a:ext cx="5702913" cy="32078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Picture background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591" y="4053534"/>
            <a:ext cx="5834432" cy="3281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1126093" y="267085"/>
            <a:ext cx="7415927" cy="123420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850" b="1" i="1" dirty="0">
                <a:solidFill>
                  <a:srgbClr val="002060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Использование ИКТ в нетрадиционных уроках</a:t>
            </a:r>
            <a:endParaRPr lang="en-US" sz="3850" b="1" i="1" dirty="0">
              <a:solidFill>
                <a:srgbClr val="002060"/>
              </a:solidFill>
            </a:endParaRPr>
          </a:p>
        </p:txBody>
      </p:sp>
      <p:sp>
        <p:nvSpPr>
          <p:cNvPr id="4" name="Shape 1"/>
          <p:cNvSpPr/>
          <p:nvPr/>
        </p:nvSpPr>
        <p:spPr>
          <a:xfrm>
            <a:off x="519230" y="1649401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64037" y="174810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Презентации</a:t>
            </a:r>
            <a:endParaRPr lang="en-US" sz="1900" dirty="0"/>
          </a:p>
        </p:txBody>
      </p:sp>
      <p:sp>
        <p:nvSpPr>
          <p:cNvPr id="6" name="Text 3"/>
          <p:cNvSpPr/>
          <p:nvPr/>
        </p:nvSpPr>
        <p:spPr>
          <a:xfrm>
            <a:off x="781286" y="2056713"/>
            <a:ext cx="3060502" cy="11851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Наглядное представление материала.</a:t>
            </a:r>
            <a:endParaRPr lang="en-US" sz="1900" dirty="0"/>
          </a:p>
        </p:txBody>
      </p:sp>
      <p:sp>
        <p:nvSpPr>
          <p:cNvPr id="7" name="Shape 4"/>
          <p:cNvSpPr/>
          <p:nvPr/>
        </p:nvSpPr>
        <p:spPr>
          <a:xfrm>
            <a:off x="4365901" y="1649401"/>
            <a:ext cx="3584615" cy="2165985"/>
          </a:xfrm>
          <a:prstGeom prst="roundRect">
            <a:avLst>
              <a:gd name="adj" fmla="val 4787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834056" y="1798943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Видео</a:t>
            </a:r>
            <a:endParaRPr lang="en-US" sz="1900" dirty="0"/>
          </a:p>
        </p:txBody>
      </p:sp>
      <p:sp>
        <p:nvSpPr>
          <p:cNvPr id="9" name="Text 6"/>
          <p:cNvSpPr/>
          <p:nvPr/>
        </p:nvSpPr>
        <p:spPr>
          <a:xfrm>
            <a:off x="4834056" y="2214772"/>
            <a:ext cx="3060502" cy="7900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Демонстрация явлений и процессов.</a:t>
            </a:r>
            <a:endParaRPr lang="en-US" sz="1900" dirty="0"/>
          </a:p>
        </p:txBody>
      </p:sp>
      <p:sp>
        <p:nvSpPr>
          <p:cNvPr id="10" name="Shape 7"/>
          <p:cNvSpPr/>
          <p:nvPr/>
        </p:nvSpPr>
        <p:spPr>
          <a:xfrm>
            <a:off x="534589" y="3989665"/>
            <a:ext cx="7415927" cy="1375886"/>
          </a:xfrm>
          <a:prstGeom prst="roundRect">
            <a:avLst>
              <a:gd name="adj" fmla="val 7536"/>
            </a:avLst>
          </a:prstGeom>
          <a:solidFill>
            <a:srgbClr val="E6E6E6"/>
          </a:solidFill>
          <a:ln w="15240">
            <a:solidFill>
              <a:srgbClr val="CCCCCC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64037" y="4026477"/>
            <a:ext cx="2468880" cy="3086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Онлайн-ресурсы</a:t>
            </a:r>
            <a:endParaRPr lang="en-US" sz="1900" dirty="0"/>
          </a:p>
        </p:txBody>
      </p:sp>
      <p:sp>
        <p:nvSpPr>
          <p:cNvPr id="12" name="Text 9"/>
          <p:cNvSpPr/>
          <p:nvPr/>
        </p:nvSpPr>
        <p:spPr>
          <a:xfrm>
            <a:off x="738991" y="4282559"/>
            <a:ext cx="6891814" cy="3950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100"/>
              </a:lnSpc>
              <a:buNone/>
            </a:pPr>
            <a:r>
              <a:rPr lang="en-US" sz="1900" dirty="0">
                <a:solidFill>
                  <a:srgbClr val="383838"/>
                </a:solidFill>
                <a:latin typeface="Patrick Hand" pitchFamily="34" charset="0"/>
                <a:ea typeface="Patrick Hand" pitchFamily="34" charset="-122"/>
                <a:cs typeface="Patrick Hand" pitchFamily="34" charset="-120"/>
              </a:rPr>
              <a:t>Доступ к информации и интерактивным заданиям.</a:t>
            </a:r>
            <a:endParaRPr lang="en-US" sz="1900" dirty="0"/>
          </a:p>
        </p:txBody>
      </p:sp>
      <p:pic>
        <p:nvPicPr>
          <p:cNvPr id="8196" name="Picture 4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307" y="4490709"/>
            <a:ext cx="5582093" cy="37436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038" y="5621633"/>
            <a:ext cx="3501864" cy="25313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2" name="Picture 10" descr="Picture background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7433" y="560757"/>
            <a:ext cx="5380074" cy="36072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Picture backgroun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814" y="5695707"/>
            <a:ext cx="4002598" cy="23832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298</Words>
  <Application>Microsoft Office PowerPoint</Application>
  <PresentationFormat>Произвольный</PresentationFormat>
  <Paragraphs>91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Patrick Hand</vt:lpstr>
      <vt:lpstr>Arial</vt:lpstr>
      <vt:lpstr>Palace Script MT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House</cp:lastModifiedBy>
  <cp:revision>24</cp:revision>
  <cp:lastPrinted>2025-02-21T06:37:32Z</cp:lastPrinted>
  <dcterms:created xsi:type="dcterms:W3CDTF">2025-02-21T06:30:45Z</dcterms:created>
  <dcterms:modified xsi:type="dcterms:W3CDTF">2025-02-24T15:31:21Z</dcterms:modified>
</cp:coreProperties>
</file>