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7" r:id="rId1"/>
  </p:sldMasterIdLst>
  <p:sldIdLst>
    <p:sldId id="259" r:id="rId2"/>
    <p:sldId id="260" r:id="rId3"/>
    <p:sldId id="261" r:id="rId4"/>
    <p:sldId id="266" r:id="rId5"/>
    <p:sldId id="269" r:id="rId6"/>
    <p:sldId id="268" r:id="rId7"/>
    <p:sldId id="270" r:id="rId8"/>
    <p:sldId id="271" r:id="rId9"/>
    <p:sldId id="272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D0F6B99-3C7D-42DB-8AE9-5F4291134197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F597A94-FBD0-4F97-8AB7-268AF95FC542}" type="slidenum">
              <a:rPr lang="ru-RU" smtClean="0"/>
              <a:t>‹#›</a:t>
            </a:fld>
            <a:endParaRPr lang="ru-RU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59174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6B99-3C7D-42DB-8AE9-5F4291134197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7A94-FBD0-4F97-8AB7-268AF95FC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51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6B99-3C7D-42DB-8AE9-5F4291134197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7A94-FBD0-4F97-8AB7-268AF95FC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21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6B99-3C7D-42DB-8AE9-5F4291134197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7A94-FBD0-4F97-8AB7-268AF95FC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244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0F6B99-3C7D-42DB-8AE9-5F4291134197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597A94-FBD0-4F97-8AB7-268AF95FC54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4531137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6B99-3C7D-42DB-8AE9-5F4291134197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7A94-FBD0-4F97-8AB7-268AF95FC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136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6B99-3C7D-42DB-8AE9-5F4291134197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7A94-FBD0-4F97-8AB7-268AF95FC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60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6B99-3C7D-42DB-8AE9-5F4291134197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7A94-FBD0-4F97-8AB7-268AF95FC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98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6B99-3C7D-42DB-8AE9-5F4291134197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7A94-FBD0-4F97-8AB7-268AF95FC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595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0F6B99-3C7D-42DB-8AE9-5F4291134197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597A94-FBD0-4F97-8AB7-268AF95FC54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62619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0F6B99-3C7D-42DB-8AE9-5F4291134197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597A94-FBD0-4F97-8AB7-268AF95FC54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75996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D0F6B99-3C7D-42DB-8AE9-5F4291134197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3F597A94-FBD0-4F97-8AB7-268AF95FC54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84700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4754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4000" b="1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4000" b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АНАЛИТИЧЕСКАЯ </a:t>
            </a:r>
            <a:r>
              <a:rPr lang="ru-RU" sz="4000" b="1" dirty="0">
                <a:solidFill>
                  <a:schemeClr val="accent4">
                    <a:lumMod val="75000"/>
                  </a:schemeClr>
                </a:solidFill>
              </a:rPr>
              <a:t>СПРАВКА</a:t>
            </a:r>
            <a:r>
              <a:rPr lang="ru-RU" sz="4000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40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4000" b="1" dirty="0">
                <a:solidFill>
                  <a:schemeClr val="accent4">
                    <a:lumMod val="75000"/>
                  </a:schemeClr>
                </a:solidFill>
              </a:rPr>
              <a:t>по итогам </a:t>
            </a: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Всероссийских </a:t>
            </a:r>
            <a:r>
              <a:rPr lang="ru-RU" sz="4000" b="1" dirty="0">
                <a:solidFill>
                  <a:schemeClr val="accent4">
                    <a:lumMod val="75000"/>
                  </a:schemeClr>
                </a:solidFill>
              </a:rPr>
              <a:t>проверочных работ</a:t>
            </a:r>
            <a:r>
              <a:rPr lang="ru-RU" sz="4000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40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ПО ХИМИИ в 8 классах,</a:t>
            </a:r>
            <a:r>
              <a:rPr lang="ru-RU" sz="4000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40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4000" b="1" dirty="0">
                <a:solidFill>
                  <a:schemeClr val="accent4">
                    <a:lumMod val="75000"/>
                  </a:schemeClr>
                </a:solidFill>
              </a:rPr>
              <a:t>проведенных в 2023 году в образовательных </a:t>
            </a: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организациях</a:t>
            </a:r>
            <a:b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4000" b="1" dirty="0">
                <a:solidFill>
                  <a:schemeClr val="accent4">
                    <a:lumMod val="75000"/>
                  </a:schemeClr>
                </a:solidFill>
              </a:rPr>
              <a:t>Юго-Восточного округа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4">
                    <a:lumMod val="75000"/>
                  </a:schemeClr>
                </a:solidFill>
              </a:rPr>
            </a:b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12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33680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>
                <a:solidFill>
                  <a:schemeClr val="accent4">
                    <a:lumMod val="75000"/>
                  </a:schemeClr>
                </a:solidFill>
              </a:rPr>
              <a:t>Распределение участников по полученным баллам </a:t>
            </a:r>
            <a:r>
              <a:rPr lang="ru-RU" sz="3200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3200" b="1" i="1" dirty="0">
                <a:solidFill>
                  <a:schemeClr val="accent4">
                    <a:lumMod val="75000"/>
                  </a:schemeClr>
                </a:solidFill>
              </a:rPr>
              <a:t>(статистика по отметкам)</a:t>
            </a:r>
            <a:r>
              <a:rPr lang="ru-RU" sz="3200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4">
                    <a:lumMod val="75000"/>
                  </a:schemeClr>
                </a:solidFill>
              </a:rPr>
            </a:b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3135833"/>
              </p:ext>
            </p:extLst>
          </p:nvPr>
        </p:nvGraphicFramePr>
        <p:xfrm>
          <a:off x="980501" y="1773714"/>
          <a:ext cx="10752463" cy="493112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75234"/>
                <a:gridCol w="1034916"/>
                <a:gridCol w="925416"/>
                <a:gridCol w="980502"/>
                <a:gridCol w="991518"/>
                <a:gridCol w="991518"/>
                <a:gridCol w="841601"/>
                <a:gridCol w="1062344"/>
                <a:gridCol w="1114677"/>
                <a:gridCol w="1134737"/>
              </a:tblGrid>
              <a:tr h="1079655">
                <a:tc rowSpan="3">
                  <a:txBody>
                    <a:bodyPr/>
                    <a:lstStyle/>
                    <a:p>
                      <a:pPr indent="124460" algn="ctr">
                        <a:spcBef>
                          <a:spcPts val="725"/>
                        </a:spcBef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124460" algn="ctr">
                        <a:spcBef>
                          <a:spcPts val="725"/>
                        </a:spcBef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124460" algn="ctr">
                        <a:spcBef>
                          <a:spcPts val="725"/>
                        </a:spcBef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124460" algn="ctr">
                        <a:spcBef>
                          <a:spcPts val="72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Группы </a:t>
                      </a: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участников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-69850" algn="ctr">
                        <a:lnSpc>
                          <a:spcPts val="135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-69850" algn="ctr">
                        <a:lnSpc>
                          <a:spcPts val="135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-69850" algn="ctr">
                        <a:lnSpc>
                          <a:spcPts val="135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-69850" algn="ctr">
                        <a:lnSpc>
                          <a:spcPts val="135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-69850" algn="ctr">
                        <a:lnSpc>
                          <a:spcPts val="135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Факт</a:t>
                      </a: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. численность участников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Распределение </a:t>
                      </a:r>
                      <a:r>
                        <a:rPr lang="ru-RU" sz="20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участников по баллам</a:t>
                      </a:r>
                      <a:endParaRPr lang="ru-RU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15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«</a:t>
                      </a: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2»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«</a:t>
                      </a: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3»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«</a:t>
                      </a: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4»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«</a:t>
                      </a: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5»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6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Чел.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%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Чел.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%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Чел.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%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Чел.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%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9536">
                <a:tc gridSpan="10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2022 </a:t>
                      </a: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год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0161"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Самарская</a:t>
                      </a:r>
                    </a:p>
                    <a:p>
                      <a:pPr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область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9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8762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231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2,64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3108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35,47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3589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40,96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1835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20,94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27392"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Юго-Восточный </a:t>
                      </a: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округ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150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48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32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71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47,34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25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16,67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9536">
                <a:tc gridSpan="10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2023 </a:t>
                      </a: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год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0161"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Самарская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область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9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426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2,2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36,2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40,8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20,8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00161"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Юго-Восточный </a:t>
                      </a: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округ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9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186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1,6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76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40,9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76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40,9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31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16,6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026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308472"/>
            <a:ext cx="9601200" cy="79321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>
                <a:solidFill>
                  <a:schemeClr val="accent4">
                    <a:lumMod val="75000"/>
                  </a:schemeClr>
                </a:solidFill>
              </a:rPr>
              <a:t>Распределение </a:t>
            </a:r>
            <a:r>
              <a:rPr lang="ru-RU" sz="3200" b="1" i="1" dirty="0">
                <a:solidFill>
                  <a:schemeClr val="accent4">
                    <a:lumMod val="75000"/>
                  </a:schemeClr>
                </a:solidFill>
              </a:rPr>
              <a:t>групп баллов ОО Юго-Восточного округа</a:t>
            </a:r>
            <a:r>
              <a:rPr lang="ru-RU" sz="3200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4">
                    <a:lumMod val="75000"/>
                  </a:schemeClr>
                </a:solidFill>
              </a:rPr>
            </a:b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2915886"/>
              </p:ext>
            </p:extLst>
          </p:nvPr>
        </p:nvGraphicFramePr>
        <p:xfrm>
          <a:off x="782197" y="826266"/>
          <a:ext cx="11303305" cy="55906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131521"/>
                <a:gridCol w="1677953"/>
                <a:gridCol w="1161660"/>
                <a:gridCol w="1494904"/>
                <a:gridCol w="1494904"/>
                <a:gridCol w="1342363"/>
              </a:tblGrid>
              <a:tr h="506775">
                <a:tc rowSpan="2">
                  <a:txBody>
                    <a:bodyPr/>
                    <a:lstStyle/>
                    <a:p>
                      <a:pPr algn="ctr">
                        <a:spcBef>
                          <a:spcPts val="87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ОО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14478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Кол-во участников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Распределение участников (%)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26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«2»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«3»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«4»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«5»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5654">
                <a:tc>
                  <a:txBody>
                    <a:bodyPr/>
                    <a:lstStyle/>
                    <a:p>
                      <a:pPr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Самарская область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32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426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32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2,2</a:t>
                      </a:r>
                    </a:p>
                    <a:p>
                      <a:pPr algn="ctr">
                        <a:lnSpc>
                          <a:spcPts val="132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32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36,2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32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40,8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32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20,8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0708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Юго-Восточное ТУ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320"/>
                        </a:lnSpc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186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32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1,6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32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40,9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32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40,9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32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16,6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37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СОШ с.Алексеевка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24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66,7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12,5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20,8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07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СОШ №1 с.Борское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29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6,9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51,72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27,59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13,79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37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СОШ №2 с.Борское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21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19,1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66,6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14,3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07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СОШ с.Петровка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14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35,71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50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14,29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07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СОШ с.Гвардейцы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25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50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25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07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ООШ с.Заплавное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50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50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07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СОШ № 1 .Нефтегорска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20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60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30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10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37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СОШ №2 г.Нефтегорска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20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30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60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07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СОШ №3 г.Нефтегорска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24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20,8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54,2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25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07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СОШ с.Богдановка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9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33,3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33,3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33,4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37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СОШ с.Утевка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19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42,1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36,8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21,1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94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45125"/>
            <a:ext cx="9601200" cy="14859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>
                <a:solidFill>
                  <a:schemeClr val="accent4">
                    <a:lumMod val="75000"/>
                  </a:schemeClr>
                </a:solidFill>
              </a:rPr>
              <a:t>Уровень </a:t>
            </a:r>
            <a:r>
              <a:rPr lang="ru-RU" sz="3600" b="1" i="1" dirty="0" err="1">
                <a:solidFill>
                  <a:schemeClr val="accent4">
                    <a:lumMod val="75000"/>
                  </a:schemeClr>
                </a:solidFill>
              </a:rPr>
              <a:t>обученности</a:t>
            </a:r>
            <a:r>
              <a:rPr lang="ru-RU" sz="3600" b="1" i="1" dirty="0">
                <a:solidFill>
                  <a:schemeClr val="accent4">
                    <a:lumMod val="75000"/>
                  </a:schemeClr>
                </a:solidFill>
              </a:rPr>
              <a:t> и качество обучения по химии обучающихся 8 классов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5786535"/>
              </p:ext>
            </p:extLst>
          </p:nvPr>
        </p:nvGraphicFramePr>
        <p:xfrm>
          <a:off x="705079" y="1222868"/>
          <a:ext cx="11193138" cy="544233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912942"/>
                <a:gridCol w="3723085"/>
                <a:gridCol w="3557111"/>
              </a:tblGrid>
              <a:tr h="1195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94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Доля участников, получивших</a:t>
                      </a:r>
                      <a:r>
                        <a:rPr lang="ru-RU" sz="1800" spc="-55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отметки</a:t>
                      </a:r>
                    </a:p>
                    <a:p>
                      <a:pPr algn="ctr">
                        <a:spcBef>
                          <a:spcPts val="945"/>
                        </a:spcBef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»</a:t>
                      </a: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ru-RU" sz="180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», «</a:t>
                      </a: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4» и «5», %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94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Доля участников, получивших отметки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«4» и «5», %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713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Самарская область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97,8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61,6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7135">
                <a:tc>
                  <a:txBody>
                    <a:bodyPr/>
                    <a:lstStyle/>
                    <a:p>
                      <a:pPr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Юго-Восточное ТУ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98,4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57,5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51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СОШ с.Алексеевка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100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33,3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7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СОШ №1 с.Борское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93,1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41,38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7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СОШ №2 с.Борское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100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80,9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51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СОШ с.Петровка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100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64,24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7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СОШ с.Гвардейцы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100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75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7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ООШ с.Заплавное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100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50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51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СОШ № 1 .Нефтегорска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100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40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7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СОШ №2 г.Нефтегорска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95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65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7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СОШ №3 г.Нефтегорска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100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79,2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7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СОШ с.Богдановка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100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66,7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7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СОШ с.Утевка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100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57,9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4940183" y="0"/>
            <a:ext cx="2292598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27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75422"/>
            <a:ext cx="9601200" cy="1896278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>
                <a:solidFill>
                  <a:schemeClr val="accent4">
                    <a:lumMod val="75000"/>
                  </a:schemeClr>
                </a:solidFill>
              </a:rPr>
              <a:t>Анализ выполнения отдельных заданий (достижение планируемых результатов в соответствии с образовательной программой), %</a:t>
            </a:r>
            <a:r>
              <a:rPr lang="ru-RU" sz="3200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4">
                    <a:lumMod val="75000"/>
                  </a:schemeClr>
                </a:solidFill>
              </a:rPr>
            </a:b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715872"/>
              </p:ext>
            </p:extLst>
          </p:nvPr>
        </p:nvGraphicFramePr>
        <p:xfrm>
          <a:off x="870333" y="1740664"/>
          <a:ext cx="11060934" cy="50521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197426"/>
                <a:gridCol w="1652530"/>
                <a:gridCol w="1421176"/>
                <a:gridCol w="1961002"/>
                <a:gridCol w="1828800"/>
              </a:tblGrid>
              <a:tr h="783493"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Проверяемые </a:t>
                      </a: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требования (умения) в соответствии с ФГОС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4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Макс балл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4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Юго-Восточный округ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4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Самарская обл.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РФ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29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 1.1 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85,7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79,22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76,11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865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 1.2</a:t>
                      </a: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. 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58,3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60,67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58,33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865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 2.1</a:t>
                      </a: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. 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49,0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64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62,68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118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 2.2</a:t>
                      </a: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. 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43,6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54,69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53,73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118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 3.1</a:t>
                      </a: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. 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70,4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74,03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71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865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 3.2</a:t>
                      </a: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. 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61,4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57,47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55,24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118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 4.1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75,6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70,49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69,19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178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 4.2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9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73,9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69,87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68,53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865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 4.3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77,1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68,52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67,07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865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30530" algn="l"/>
                          <a:tab pos="619760" algn="l"/>
                          <a:tab pos="1454150" algn="l"/>
                          <a:tab pos="1999615" algn="l"/>
                          <a:tab pos="2722880" algn="l"/>
                          <a:tab pos="3314065" algn="l"/>
                          <a:tab pos="3926205" algn="l"/>
                        </a:tabLst>
                      </a:pPr>
                      <a:r>
                        <a:rPr lang="ru-RU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 4.4</a:t>
                      </a: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. 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59,6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55,59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51,95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74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 5.1</a:t>
                      </a: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. 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71,2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59,31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50,96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427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 5.2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63,1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45,94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36,3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584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23091"/>
            <a:ext cx="9601200" cy="1485900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>
                <a:solidFill>
                  <a:schemeClr val="accent4">
                    <a:lumMod val="75000"/>
                  </a:schemeClr>
                </a:solidFill>
              </a:rPr>
              <a:t>Анализ выполнения отдельных заданий (достижение планируемых результатов в соответствии с образовательной программой), %</a:t>
            </a:r>
            <a:r>
              <a:rPr lang="ru-RU" sz="3200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4">
                    <a:lumMod val="75000"/>
                  </a:schemeClr>
                </a:solidFill>
              </a:rPr>
            </a:b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8068754"/>
              </p:ext>
            </p:extLst>
          </p:nvPr>
        </p:nvGraphicFramePr>
        <p:xfrm>
          <a:off x="848298" y="1708993"/>
          <a:ext cx="11160087" cy="490112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406748"/>
                <a:gridCol w="1994053"/>
                <a:gridCol w="1894901"/>
                <a:gridCol w="1311007"/>
                <a:gridCol w="1553378"/>
              </a:tblGrid>
              <a:tr h="916471"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Проверяемые </a:t>
                      </a: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требования (умения) в соответствии с ФГОС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4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Макс балл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4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Юго-Восточный округ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4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Самарская обл.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РФ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42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 6.1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55,8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62,94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59,27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87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 6.2</a:t>
                      </a: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. 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74,5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69,79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65,82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8772">
                <a:tc>
                  <a:txBody>
                    <a:bodyPr/>
                    <a:lstStyle/>
                    <a:p>
                      <a:pPr algn="just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 6.3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43,1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51,06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45,38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6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 6.4</a:t>
                      </a: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. 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7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28,5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37,55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31,09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86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 6.5</a:t>
                      </a: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. 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37,6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47,24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38,44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87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 7.1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28,7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40,38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35,94 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8772">
                <a:tc>
                  <a:txBody>
                    <a:bodyPr/>
                    <a:lstStyle/>
                    <a:p>
                      <a:pPr algn="just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 7.2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44,1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48,28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44,95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31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 7.3.1 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58,2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54,84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53,71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353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 7.3.2 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26,2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34,78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32,91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5336">
                <a:tc>
                  <a:txBody>
                    <a:bodyPr/>
                    <a:lstStyle/>
                    <a:p>
                      <a:pPr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 8</a:t>
                      </a: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. 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7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46,5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62,69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60,38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065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 9</a:t>
                      </a: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. </a:t>
                      </a:r>
                    </a:p>
                    <a:p>
                      <a:pPr marL="0" lvl="0" indent="0">
                        <a:lnSpc>
                          <a:spcPts val="1320"/>
                        </a:lnSpc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None/>
                        <a:tabLst>
                          <a:tab pos="158750" algn="l"/>
                        </a:tabLst>
                      </a:pPr>
                      <a:r>
                        <a:rPr lang="ru-RU" sz="1800" spc="-15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800" spc="-15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55,3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67,14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68,37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25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i="1" dirty="0">
                <a:solidFill>
                  <a:schemeClr val="accent4">
                    <a:lumMod val="75000"/>
                  </a:schemeClr>
                </a:solidFill>
              </a:rPr>
              <a:t>Соответствие отметок за выполненную работу и отметок по журналу</a:t>
            </a:r>
            <a:r>
              <a:rPr lang="ru-RU" sz="3600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3600" dirty="0">
                <a:solidFill>
                  <a:schemeClr val="accent4">
                    <a:lumMod val="75000"/>
                  </a:schemeClr>
                </a:solidFill>
              </a:rPr>
            </a:br>
            <a:endParaRPr lang="ru-RU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3140285"/>
              </p:ext>
            </p:extLst>
          </p:nvPr>
        </p:nvGraphicFramePr>
        <p:xfrm>
          <a:off x="903384" y="1784731"/>
          <a:ext cx="11182120" cy="490250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084722"/>
                <a:gridCol w="3007605"/>
                <a:gridCol w="2665092"/>
                <a:gridCol w="2424701"/>
              </a:tblGrid>
              <a:tr h="656771">
                <a:tc>
                  <a:txBody>
                    <a:bodyPr/>
                    <a:lstStyle/>
                    <a:p>
                      <a:pPr algn="ctr"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ОО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12700" algn="ctr"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Понизили результат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Подтвердили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21590" algn="ctr"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Повысили результат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3928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Самарская область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5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6.57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75,9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6,9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6900">
                <a:tc>
                  <a:txBody>
                    <a:bodyPr/>
                    <a:lstStyle/>
                    <a:p>
                      <a:pPr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Юго-Восточное ТУ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5,9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83,9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10,2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78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СОШ с.Алексеевка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83,3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16,7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6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СОШ №1 с.Борское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13,79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79,31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6,9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6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СОШ №2 с.Борское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9,52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90,48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6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СОШ с.Петровка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100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49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ООШ с.Гвардейцы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100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6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ООШ с.Заплавное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100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6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СОШ №1 г.Нефтегорска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75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25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6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СОШ №2 г.Нефтегорска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15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70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15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6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СОШ №3 г.Нефтегорска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8,33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83,33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8,33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6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СОШ с.Богдановка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88,89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11,11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6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СОШ с.Утевка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89,47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10,53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209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997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>
                <a:solidFill>
                  <a:schemeClr val="accent4">
                    <a:lumMod val="75000"/>
                  </a:schemeClr>
                </a:solidFill>
              </a:rPr>
              <a:t>ВЫВОДЫ И РЕКОМЕНДАЦИИ ПО ИТОГАМ ПРОВЕДЕНИЯ ВПР-2023 ПО ХИМИИ</a:t>
            </a:r>
            <a:br>
              <a:rPr lang="ru-RU" sz="3200" b="1" i="1" dirty="0">
                <a:solidFill>
                  <a:schemeClr val="accent4">
                    <a:lumMod val="75000"/>
                  </a:schemeClr>
                </a:solidFill>
              </a:rPr>
            </a:b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1855" y="1564396"/>
            <a:ext cx="10510092" cy="503470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изучить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образцы и описания проверочных работ, размещенных на сайте ФГБУ «ФИОКО» и критерии их оценивания;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включить в проверочные работы задания в формате ВПР для диагностики уровня усвоения материала (после прохождения каждого раздела программы);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включить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задания, вызвавшие наибольшие затруднения у обучающихся, в дидактические материалы уроков;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вести учет выявленных пробелов для адресной помощи в ликвидации западания тем у обучающихся;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на основе проведенного анализа результатов ВПР администрацией ОО (школьного УМО) полученных результатов разработать индивидуальные маршруты для учащихся с низкими результатами выполнения ВПР;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учителям химии совершенствовать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методику обучения тем, вызвавших наибольшие затруднения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89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997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>
                <a:solidFill>
                  <a:schemeClr val="accent4">
                    <a:lumMod val="75000"/>
                  </a:schemeClr>
                </a:solidFill>
              </a:rPr>
              <a:t>ВЫВОДЫ И РЕКОМЕНДАЦИИ ПО ИТОГАМ ПРОВЕДЕНИЯ ВПР-2023 ПО ХИМИИ</a:t>
            </a:r>
            <a:br>
              <a:rPr lang="ru-RU" sz="3200" b="1" i="1" dirty="0">
                <a:solidFill>
                  <a:schemeClr val="accent4">
                    <a:lumMod val="75000"/>
                  </a:schemeClr>
                </a:solidFill>
              </a:rPr>
            </a:b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1855" y="1564396"/>
            <a:ext cx="10510092" cy="503470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530352" lvl="1" indent="0">
              <a:buNone/>
            </a:pPr>
            <a:endParaRPr lang="ru-RU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530352" lvl="1" indent="0">
              <a:buNone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Родителям:</a:t>
            </a:r>
          </a:p>
          <a:p>
            <a:pPr marL="530352" lvl="1" indent="0">
              <a:buNone/>
            </a:pP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обеспечить 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</a:rPr>
              <a:t>детям ощущение эмоциональной поддержки, помогать поверить в себя и свои способности, поддерживать при неудачах;</a:t>
            </a:r>
          </a:p>
          <a:p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оказывать 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</a:rPr>
              <a:t>ребёнку всестороннюю помощь и поддержку;</a:t>
            </a:r>
          </a:p>
          <a:p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учить 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</a:rPr>
              <a:t>ребенка справляться с поставленными целями, создав у него установку: «Ты можешь это сделать»;</a:t>
            </a:r>
          </a:p>
          <a:p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</a:rPr>
              <a:t>участвовать в беседах с учителями с целью усиления контроля за подготовкой ребенка к учебным занятиям.</a:t>
            </a:r>
          </a:p>
          <a:p>
            <a:endParaRPr lang="ru-RU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64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125</TotalTime>
  <Words>799</Words>
  <Application>Microsoft Office PowerPoint</Application>
  <PresentationFormat>Широкоэкранный</PresentationFormat>
  <Paragraphs>429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Franklin Gothic Book</vt:lpstr>
      <vt:lpstr>Times New Roman</vt:lpstr>
      <vt:lpstr>Crop</vt:lpstr>
      <vt:lpstr>  АНАЛИТИЧЕСКАЯ СПРАВКА по итогам  Всероссийских проверочных работ ПО ХИМИИ в 8 классах, проведенных в 2023 году в образовательных организациях  Юго-Восточного округа </vt:lpstr>
      <vt:lpstr>Распределение участников по полученным баллам  (статистика по отметкам) </vt:lpstr>
      <vt:lpstr>Распределение групп баллов ОО Юго-Восточного округа </vt:lpstr>
      <vt:lpstr>Уровень обученности и качество обучения по химии обучающихся 8 классов   </vt:lpstr>
      <vt:lpstr>Анализ выполнения отдельных заданий (достижение планируемых результатов в соответствии с образовательной программой), % </vt:lpstr>
      <vt:lpstr>Анализ выполнения отдельных заданий (достижение планируемых результатов в соответствии с образовательной программой), % </vt:lpstr>
      <vt:lpstr>Соответствие отметок за выполненную работу и отметок по журналу </vt:lpstr>
      <vt:lpstr>ВЫВОДЫ И РЕКОМЕНДАЦИИ ПО ИТОГАМ ПРОВЕДЕНИЯ ВПР-2023 ПО ХИМИИ </vt:lpstr>
      <vt:lpstr>ВЫВОДЫ И РЕКОМЕНДАЦИИ ПО ИТОГАМ ПРОВЕДЕНИЯ ВПР-2023 ПО ХИМИИ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АНАЛИТИЧЕСКАЯ СПРАВКА по итогам Всероссийских проверочных работ  ПО ХИМИИ, проведенных в 2023 году в образовательных организациях, расположенных на территории Юго-Восточного округа (8-е классы)</dc:title>
  <dc:creator>Учетная запись Майкрософт</dc:creator>
  <cp:lastModifiedBy>user</cp:lastModifiedBy>
  <cp:revision>13</cp:revision>
  <dcterms:created xsi:type="dcterms:W3CDTF">2023-08-23T08:34:49Z</dcterms:created>
  <dcterms:modified xsi:type="dcterms:W3CDTF">2024-01-15T05:50:43Z</dcterms:modified>
</cp:coreProperties>
</file>