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1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516DC-C5EE-459B-A566-CA262478F9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AEDB1A-FD27-41F6-8593-B71B80062CC3}">
      <dgm:prSet phldrT="[Текст]" phldr="0"/>
      <dgm:spPr/>
      <dgm:t>
        <a:bodyPr/>
        <a:lstStyle/>
        <a:p>
          <a:r>
            <a:rPr lang="ru-RU" dirty="0"/>
            <a:t>Групповая работа по уровням сложности</a:t>
          </a:r>
        </a:p>
      </dgm:t>
    </dgm:pt>
    <dgm:pt modelId="{62665C64-286D-4759-8B35-AC3444A0C504}" type="parTrans" cxnId="{B0158B10-CD72-4D2F-8995-A7D28AF08FA1}">
      <dgm:prSet/>
      <dgm:spPr/>
      <dgm:t>
        <a:bodyPr/>
        <a:lstStyle/>
        <a:p>
          <a:endParaRPr lang="ru-RU"/>
        </a:p>
      </dgm:t>
    </dgm:pt>
    <dgm:pt modelId="{BCC45288-898A-4F74-AC85-E7E4B7772A26}" type="sibTrans" cxnId="{B0158B10-CD72-4D2F-8995-A7D28AF08FA1}">
      <dgm:prSet/>
      <dgm:spPr/>
      <dgm:t>
        <a:bodyPr/>
        <a:lstStyle/>
        <a:p>
          <a:endParaRPr lang="ru-RU"/>
        </a:p>
      </dgm:t>
    </dgm:pt>
    <dgm:pt modelId="{7917251C-95B1-428D-98D3-9F6DA4F68CF0}">
      <dgm:prSet phldrT="[Текст]" phldr="0"/>
      <dgm:spPr/>
      <dgm:t>
        <a:bodyPr/>
        <a:lstStyle/>
        <a:p>
          <a:r>
            <a:rPr lang="ru-RU" dirty="0"/>
            <a:t>Разноуровневые практические и контрольные задания</a:t>
          </a:r>
        </a:p>
      </dgm:t>
    </dgm:pt>
    <dgm:pt modelId="{E3221742-9891-40BD-9124-95B76F7A732A}" type="parTrans" cxnId="{33A4B2FC-347A-4CC7-BD19-5ACDF12D11D7}">
      <dgm:prSet/>
      <dgm:spPr/>
      <dgm:t>
        <a:bodyPr/>
        <a:lstStyle/>
        <a:p>
          <a:endParaRPr lang="ru-RU"/>
        </a:p>
      </dgm:t>
    </dgm:pt>
    <dgm:pt modelId="{4A3F12AA-D7BD-47E7-A466-3A49BBBD9762}" type="sibTrans" cxnId="{33A4B2FC-347A-4CC7-BD19-5ACDF12D11D7}">
      <dgm:prSet/>
      <dgm:spPr/>
      <dgm:t>
        <a:bodyPr/>
        <a:lstStyle/>
        <a:p>
          <a:endParaRPr lang="ru-RU"/>
        </a:p>
      </dgm:t>
    </dgm:pt>
    <dgm:pt modelId="{3123E062-94A0-464F-96F8-F3617BB2F70E}">
      <dgm:prSet phldrT="[Текст]"/>
      <dgm:spPr/>
      <dgm:t>
        <a:bodyPr/>
        <a:lstStyle/>
        <a:p>
          <a:pPr>
            <a:buNone/>
          </a:pPr>
          <a:r>
            <a:rPr lang="ru-RU" dirty="0"/>
            <a:t>Индивидуальные задания‑карточки и творческие проекты</a:t>
          </a:r>
        </a:p>
      </dgm:t>
    </dgm:pt>
    <dgm:pt modelId="{3CDF6DA0-8A3D-4A57-B3B1-375783C136F4}" type="parTrans" cxnId="{CCA375AA-8E62-4C88-AD61-FC132D10CED2}">
      <dgm:prSet/>
      <dgm:spPr/>
      <dgm:t>
        <a:bodyPr/>
        <a:lstStyle/>
        <a:p>
          <a:endParaRPr lang="ru-RU"/>
        </a:p>
      </dgm:t>
    </dgm:pt>
    <dgm:pt modelId="{0B7F652F-A7EE-4D30-8E04-87CFAB9BDCCF}" type="sibTrans" cxnId="{CCA375AA-8E62-4C88-AD61-FC132D10CED2}">
      <dgm:prSet/>
      <dgm:spPr/>
      <dgm:t>
        <a:bodyPr/>
        <a:lstStyle/>
        <a:p>
          <a:endParaRPr lang="ru-RU"/>
        </a:p>
      </dgm:t>
    </dgm:pt>
    <dgm:pt modelId="{3C5DB8A6-A06F-4CC6-B4DB-D7785C6B26AA}" type="pres">
      <dgm:prSet presAssocID="{852516DC-C5EE-459B-A566-CA262478F9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8166A7-E66E-44E7-9CC5-814520C5C540}" type="pres">
      <dgm:prSet presAssocID="{C9AEDB1A-FD27-41F6-8593-B71B80062CC3}" presName="hierRoot1" presStyleCnt="0"/>
      <dgm:spPr/>
    </dgm:pt>
    <dgm:pt modelId="{0BEA2AD4-A41D-4808-AF90-5662DEDA42FB}" type="pres">
      <dgm:prSet presAssocID="{C9AEDB1A-FD27-41F6-8593-B71B80062CC3}" presName="composite" presStyleCnt="0"/>
      <dgm:spPr/>
    </dgm:pt>
    <dgm:pt modelId="{115EE867-7170-47D2-A5DE-1D60A3F103AF}" type="pres">
      <dgm:prSet presAssocID="{C9AEDB1A-FD27-41F6-8593-B71B80062CC3}" presName="background" presStyleLbl="node0" presStyleIdx="0" presStyleCnt="3"/>
      <dgm:spPr/>
    </dgm:pt>
    <dgm:pt modelId="{ADF84BEB-4AAB-4FE5-BE2E-B0DA07AAD7AD}" type="pres">
      <dgm:prSet presAssocID="{C9AEDB1A-FD27-41F6-8593-B71B80062CC3}" presName="text" presStyleLbl="fgAcc0" presStyleIdx="0" presStyleCnt="3">
        <dgm:presLayoutVars>
          <dgm:chPref val="3"/>
        </dgm:presLayoutVars>
      </dgm:prSet>
      <dgm:spPr/>
    </dgm:pt>
    <dgm:pt modelId="{ED6934E6-EB67-44EE-91E7-5DB20BCF6627}" type="pres">
      <dgm:prSet presAssocID="{C9AEDB1A-FD27-41F6-8593-B71B80062CC3}" presName="hierChild2" presStyleCnt="0"/>
      <dgm:spPr/>
    </dgm:pt>
    <dgm:pt modelId="{DA093635-2891-4390-81B0-84D8447D57BD}" type="pres">
      <dgm:prSet presAssocID="{7917251C-95B1-428D-98D3-9F6DA4F68CF0}" presName="hierRoot1" presStyleCnt="0"/>
      <dgm:spPr/>
    </dgm:pt>
    <dgm:pt modelId="{1DA3B902-6DBE-4A17-8B73-83B28002AA38}" type="pres">
      <dgm:prSet presAssocID="{7917251C-95B1-428D-98D3-9F6DA4F68CF0}" presName="composite" presStyleCnt="0"/>
      <dgm:spPr/>
    </dgm:pt>
    <dgm:pt modelId="{47E302BC-8282-45E0-B759-5D246F2E56A6}" type="pres">
      <dgm:prSet presAssocID="{7917251C-95B1-428D-98D3-9F6DA4F68CF0}" presName="background" presStyleLbl="node0" presStyleIdx="1" presStyleCnt="3"/>
      <dgm:spPr/>
    </dgm:pt>
    <dgm:pt modelId="{108758BA-5866-4001-AF2F-0839854FC0BB}" type="pres">
      <dgm:prSet presAssocID="{7917251C-95B1-428D-98D3-9F6DA4F68CF0}" presName="text" presStyleLbl="fgAcc0" presStyleIdx="1" presStyleCnt="3">
        <dgm:presLayoutVars>
          <dgm:chPref val="3"/>
        </dgm:presLayoutVars>
      </dgm:prSet>
      <dgm:spPr/>
    </dgm:pt>
    <dgm:pt modelId="{29A90F29-9E9B-4618-A01D-E001433B9E9D}" type="pres">
      <dgm:prSet presAssocID="{7917251C-95B1-428D-98D3-9F6DA4F68CF0}" presName="hierChild2" presStyleCnt="0"/>
      <dgm:spPr/>
    </dgm:pt>
    <dgm:pt modelId="{EB51AC5B-03BD-4B37-86D8-A5F532045C72}" type="pres">
      <dgm:prSet presAssocID="{3123E062-94A0-464F-96F8-F3617BB2F70E}" presName="hierRoot1" presStyleCnt="0"/>
      <dgm:spPr/>
    </dgm:pt>
    <dgm:pt modelId="{95BE3A2C-793A-42AB-9FE5-F8506B7315DF}" type="pres">
      <dgm:prSet presAssocID="{3123E062-94A0-464F-96F8-F3617BB2F70E}" presName="composite" presStyleCnt="0"/>
      <dgm:spPr/>
    </dgm:pt>
    <dgm:pt modelId="{F805DDAD-2650-4AFC-8D95-7FD88F870E5B}" type="pres">
      <dgm:prSet presAssocID="{3123E062-94A0-464F-96F8-F3617BB2F70E}" presName="background" presStyleLbl="node0" presStyleIdx="2" presStyleCnt="3"/>
      <dgm:spPr/>
    </dgm:pt>
    <dgm:pt modelId="{F6462FF3-ACD0-4444-A4B7-697099F2ECBD}" type="pres">
      <dgm:prSet presAssocID="{3123E062-94A0-464F-96F8-F3617BB2F70E}" presName="text" presStyleLbl="fgAcc0" presStyleIdx="2" presStyleCnt="3">
        <dgm:presLayoutVars>
          <dgm:chPref val="3"/>
        </dgm:presLayoutVars>
      </dgm:prSet>
      <dgm:spPr/>
    </dgm:pt>
    <dgm:pt modelId="{6A174D27-54A9-4E8C-A0C1-9ECB34EB4E2D}" type="pres">
      <dgm:prSet presAssocID="{3123E062-94A0-464F-96F8-F3617BB2F70E}" presName="hierChild2" presStyleCnt="0"/>
      <dgm:spPr/>
    </dgm:pt>
  </dgm:ptLst>
  <dgm:cxnLst>
    <dgm:cxn modelId="{B0158B10-CD72-4D2F-8995-A7D28AF08FA1}" srcId="{852516DC-C5EE-459B-A566-CA262478F9E0}" destId="{C9AEDB1A-FD27-41F6-8593-B71B80062CC3}" srcOrd="0" destOrd="0" parTransId="{62665C64-286D-4759-8B35-AC3444A0C504}" sibTransId="{BCC45288-898A-4F74-AC85-E7E4B7772A26}"/>
    <dgm:cxn modelId="{64A7E54D-882C-4A0A-A8B9-1608D1D1BFDF}" type="presOf" srcId="{852516DC-C5EE-459B-A566-CA262478F9E0}" destId="{3C5DB8A6-A06F-4CC6-B4DB-D7785C6B26AA}" srcOrd="0" destOrd="0" presId="urn:microsoft.com/office/officeart/2005/8/layout/hierarchy1"/>
    <dgm:cxn modelId="{9499E291-8444-419B-ACD8-EBF194B62AAF}" type="presOf" srcId="{3123E062-94A0-464F-96F8-F3617BB2F70E}" destId="{F6462FF3-ACD0-4444-A4B7-697099F2ECBD}" srcOrd="0" destOrd="0" presId="urn:microsoft.com/office/officeart/2005/8/layout/hierarchy1"/>
    <dgm:cxn modelId="{CCA375AA-8E62-4C88-AD61-FC132D10CED2}" srcId="{852516DC-C5EE-459B-A566-CA262478F9E0}" destId="{3123E062-94A0-464F-96F8-F3617BB2F70E}" srcOrd="2" destOrd="0" parTransId="{3CDF6DA0-8A3D-4A57-B3B1-375783C136F4}" sibTransId="{0B7F652F-A7EE-4D30-8E04-87CFAB9BDCCF}"/>
    <dgm:cxn modelId="{0CE15AE6-B354-482C-9D29-739F77A82766}" type="presOf" srcId="{7917251C-95B1-428D-98D3-9F6DA4F68CF0}" destId="{108758BA-5866-4001-AF2F-0839854FC0BB}" srcOrd="0" destOrd="0" presId="urn:microsoft.com/office/officeart/2005/8/layout/hierarchy1"/>
    <dgm:cxn modelId="{B13A34F6-4079-4CC3-A676-B75817E55D7D}" type="presOf" srcId="{C9AEDB1A-FD27-41F6-8593-B71B80062CC3}" destId="{ADF84BEB-4AAB-4FE5-BE2E-B0DA07AAD7AD}" srcOrd="0" destOrd="0" presId="urn:microsoft.com/office/officeart/2005/8/layout/hierarchy1"/>
    <dgm:cxn modelId="{33A4B2FC-347A-4CC7-BD19-5ACDF12D11D7}" srcId="{852516DC-C5EE-459B-A566-CA262478F9E0}" destId="{7917251C-95B1-428D-98D3-9F6DA4F68CF0}" srcOrd="1" destOrd="0" parTransId="{E3221742-9891-40BD-9124-95B76F7A732A}" sibTransId="{4A3F12AA-D7BD-47E7-A466-3A49BBBD9762}"/>
    <dgm:cxn modelId="{8ADA7BBA-A48D-4290-B4F5-C0EB7234CC47}" type="presParOf" srcId="{3C5DB8A6-A06F-4CC6-B4DB-D7785C6B26AA}" destId="{B08166A7-E66E-44E7-9CC5-814520C5C540}" srcOrd="0" destOrd="0" presId="urn:microsoft.com/office/officeart/2005/8/layout/hierarchy1"/>
    <dgm:cxn modelId="{124696B4-E464-4D88-BBB1-B20D3709C24C}" type="presParOf" srcId="{B08166A7-E66E-44E7-9CC5-814520C5C540}" destId="{0BEA2AD4-A41D-4808-AF90-5662DEDA42FB}" srcOrd="0" destOrd="0" presId="urn:microsoft.com/office/officeart/2005/8/layout/hierarchy1"/>
    <dgm:cxn modelId="{20DA9551-DE4B-4ECF-9F80-6FBA13D0DFD0}" type="presParOf" srcId="{0BEA2AD4-A41D-4808-AF90-5662DEDA42FB}" destId="{115EE867-7170-47D2-A5DE-1D60A3F103AF}" srcOrd="0" destOrd="0" presId="urn:microsoft.com/office/officeart/2005/8/layout/hierarchy1"/>
    <dgm:cxn modelId="{8B643CAA-10E5-4829-ABC7-B2BB44E26E8B}" type="presParOf" srcId="{0BEA2AD4-A41D-4808-AF90-5662DEDA42FB}" destId="{ADF84BEB-4AAB-4FE5-BE2E-B0DA07AAD7AD}" srcOrd="1" destOrd="0" presId="urn:microsoft.com/office/officeart/2005/8/layout/hierarchy1"/>
    <dgm:cxn modelId="{CEB304EC-9BEF-4766-BDDB-7F3F4CB741B9}" type="presParOf" srcId="{B08166A7-E66E-44E7-9CC5-814520C5C540}" destId="{ED6934E6-EB67-44EE-91E7-5DB20BCF6627}" srcOrd="1" destOrd="0" presId="urn:microsoft.com/office/officeart/2005/8/layout/hierarchy1"/>
    <dgm:cxn modelId="{D0930DEB-6BA9-4394-9FF9-3E68F771DD19}" type="presParOf" srcId="{3C5DB8A6-A06F-4CC6-B4DB-D7785C6B26AA}" destId="{DA093635-2891-4390-81B0-84D8447D57BD}" srcOrd="1" destOrd="0" presId="urn:microsoft.com/office/officeart/2005/8/layout/hierarchy1"/>
    <dgm:cxn modelId="{F665996A-BB5E-4F24-B875-CFFC8A2FDF42}" type="presParOf" srcId="{DA093635-2891-4390-81B0-84D8447D57BD}" destId="{1DA3B902-6DBE-4A17-8B73-83B28002AA38}" srcOrd="0" destOrd="0" presId="urn:microsoft.com/office/officeart/2005/8/layout/hierarchy1"/>
    <dgm:cxn modelId="{F77B18E8-502C-4D98-849D-9F0FFD07B4D7}" type="presParOf" srcId="{1DA3B902-6DBE-4A17-8B73-83B28002AA38}" destId="{47E302BC-8282-45E0-B759-5D246F2E56A6}" srcOrd="0" destOrd="0" presId="urn:microsoft.com/office/officeart/2005/8/layout/hierarchy1"/>
    <dgm:cxn modelId="{D163ADE9-5CF7-404B-9D14-B464D66AEC91}" type="presParOf" srcId="{1DA3B902-6DBE-4A17-8B73-83B28002AA38}" destId="{108758BA-5866-4001-AF2F-0839854FC0BB}" srcOrd="1" destOrd="0" presId="urn:microsoft.com/office/officeart/2005/8/layout/hierarchy1"/>
    <dgm:cxn modelId="{92D8285C-E32A-42CA-B6AB-4A829B5AAD98}" type="presParOf" srcId="{DA093635-2891-4390-81B0-84D8447D57BD}" destId="{29A90F29-9E9B-4618-A01D-E001433B9E9D}" srcOrd="1" destOrd="0" presId="urn:microsoft.com/office/officeart/2005/8/layout/hierarchy1"/>
    <dgm:cxn modelId="{DEE3869F-3917-4F68-B925-1B904655511F}" type="presParOf" srcId="{3C5DB8A6-A06F-4CC6-B4DB-D7785C6B26AA}" destId="{EB51AC5B-03BD-4B37-86D8-A5F532045C72}" srcOrd="2" destOrd="0" presId="urn:microsoft.com/office/officeart/2005/8/layout/hierarchy1"/>
    <dgm:cxn modelId="{3AC5B7E3-DF64-4280-B272-5F11E66394E7}" type="presParOf" srcId="{EB51AC5B-03BD-4B37-86D8-A5F532045C72}" destId="{95BE3A2C-793A-42AB-9FE5-F8506B7315DF}" srcOrd="0" destOrd="0" presId="urn:microsoft.com/office/officeart/2005/8/layout/hierarchy1"/>
    <dgm:cxn modelId="{CE827D58-300C-4238-BE9D-E59436FACE93}" type="presParOf" srcId="{95BE3A2C-793A-42AB-9FE5-F8506B7315DF}" destId="{F805DDAD-2650-4AFC-8D95-7FD88F870E5B}" srcOrd="0" destOrd="0" presId="urn:microsoft.com/office/officeart/2005/8/layout/hierarchy1"/>
    <dgm:cxn modelId="{14258C48-5126-4CBB-98DA-B14C6C360B95}" type="presParOf" srcId="{95BE3A2C-793A-42AB-9FE5-F8506B7315DF}" destId="{F6462FF3-ACD0-4444-A4B7-697099F2ECBD}" srcOrd="1" destOrd="0" presId="urn:microsoft.com/office/officeart/2005/8/layout/hierarchy1"/>
    <dgm:cxn modelId="{B574DBCE-7075-4A38-B7D3-93989DCDDBAC}" type="presParOf" srcId="{EB51AC5B-03BD-4B37-86D8-A5F532045C72}" destId="{6A174D27-54A9-4E8C-A0C1-9ECB34EB4E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EE867-7170-47D2-A5DE-1D60A3F103AF}">
      <dsp:nvSpPr>
        <dsp:cNvPr id="0" name=""/>
        <dsp:cNvSpPr/>
      </dsp:nvSpPr>
      <dsp:spPr>
        <a:xfrm>
          <a:off x="0" y="796785"/>
          <a:ext cx="2126486" cy="1350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84BEB-4AAB-4FE5-BE2E-B0DA07AAD7AD}">
      <dsp:nvSpPr>
        <dsp:cNvPr id="0" name=""/>
        <dsp:cNvSpPr/>
      </dsp:nvSpPr>
      <dsp:spPr>
        <a:xfrm>
          <a:off x="236276" y="1021247"/>
          <a:ext cx="2126486" cy="135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Групповая работа по уровням сложности</a:t>
          </a:r>
        </a:p>
      </dsp:txBody>
      <dsp:txXfrm>
        <a:off x="275825" y="1060796"/>
        <a:ext cx="2047388" cy="1271220"/>
      </dsp:txXfrm>
    </dsp:sp>
    <dsp:sp modelId="{47E302BC-8282-45E0-B759-5D246F2E56A6}">
      <dsp:nvSpPr>
        <dsp:cNvPr id="0" name=""/>
        <dsp:cNvSpPr/>
      </dsp:nvSpPr>
      <dsp:spPr>
        <a:xfrm>
          <a:off x="2599038" y="796785"/>
          <a:ext cx="2126486" cy="1350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758BA-5866-4001-AF2F-0839854FC0BB}">
      <dsp:nvSpPr>
        <dsp:cNvPr id="0" name=""/>
        <dsp:cNvSpPr/>
      </dsp:nvSpPr>
      <dsp:spPr>
        <a:xfrm>
          <a:off x="2835315" y="1021247"/>
          <a:ext cx="2126486" cy="135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Разноуровневые практические и контрольные задания</a:t>
          </a:r>
        </a:p>
      </dsp:txBody>
      <dsp:txXfrm>
        <a:off x="2874864" y="1060796"/>
        <a:ext cx="2047388" cy="1271220"/>
      </dsp:txXfrm>
    </dsp:sp>
    <dsp:sp modelId="{F805DDAD-2650-4AFC-8D95-7FD88F870E5B}">
      <dsp:nvSpPr>
        <dsp:cNvPr id="0" name=""/>
        <dsp:cNvSpPr/>
      </dsp:nvSpPr>
      <dsp:spPr>
        <a:xfrm>
          <a:off x="5198077" y="796785"/>
          <a:ext cx="2126486" cy="1350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62FF3-ACD0-4444-A4B7-697099F2ECBD}">
      <dsp:nvSpPr>
        <dsp:cNvPr id="0" name=""/>
        <dsp:cNvSpPr/>
      </dsp:nvSpPr>
      <dsp:spPr>
        <a:xfrm>
          <a:off x="5434353" y="1021247"/>
          <a:ext cx="2126486" cy="135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Индивидуальные задания‑карточки и творческие проекты</a:t>
          </a:r>
        </a:p>
      </dsp:txBody>
      <dsp:txXfrm>
        <a:off x="5473902" y="1060796"/>
        <a:ext cx="2047388" cy="1271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5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8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6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D9-831D-4E96-ACC0-1C7A924BA53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E8A97-2CE2-447F-AB80-C2ED2255D4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78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polyakov.spb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700" y="1916832"/>
            <a:ext cx="7486600" cy="1512168"/>
          </a:xfrm>
        </p:spPr>
        <p:txBody>
          <a:bodyPr>
            <a:normAutofit fontScale="90000"/>
          </a:bodyPr>
          <a:lstStyle/>
          <a:p>
            <a:r>
              <a:rPr lang="ru-RU" dirty="0"/>
              <a:t>Дифференцированный подход на уроках информатики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8436" y="3284984"/>
            <a:ext cx="7376864" cy="694928"/>
          </a:xfrm>
        </p:spPr>
        <p:txBody>
          <a:bodyPr>
            <a:noAutofit/>
          </a:bodyPr>
          <a:lstStyle/>
          <a:p>
            <a:r>
              <a:rPr lang="ru-RU" sz="2400" dirty="0"/>
              <a:t>Райзвих Н.С.</a:t>
            </a:r>
          </a:p>
          <a:p>
            <a:r>
              <a:rPr lang="ru-RU" sz="2400" dirty="0"/>
              <a:t>учитель информатики</a:t>
            </a:r>
          </a:p>
          <a:p>
            <a:r>
              <a:rPr lang="ru-RU" sz="2400" dirty="0"/>
              <a:t> ГБОУ СОШ №2 «ОЦ» с. Борское</a:t>
            </a:r>
          </a:p>
        </p:txBody>
      </p:sp>
    </p:spTree>
    <p:extLst>
      <p:ext uri="{BB962C8B-B14F-4D97-AF65-F5344CB8AC3E}">
        <p14:creationId xmlns:p14="http://schemas.microsoft.com/office/powerpoint/2010/main" val="4773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Информатика, как учебный предмет, предоставляет особенно большие возможности для реализации дифференциации обучения, которые обусловлены: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pic>
          <p:nvPicPr>
            <p:cNvPr id="20" name="Picture 19" descr="mar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611298" y="1754675"/>
            <a:ext cx="500720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потенциалом информационных технологий, </a:t>
            </a:r>
          </a:p>
          <a:p>
            <a:pPr eaLnBrk="0" hangingPunct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принесенных в учебный процесс информатикой;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657599" y="2526266"/>
            <a:ext cx="4913953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широкими межпредметными связями </a:t>
            </a:r>
          </a:p>
          <a:p>
            <a:pPr eaLnBrk="0" hangingPunct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этой учебной дисциплины;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708875" y="3363863"/>
            <a:ext cx="4913954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значительной прикладной составляющей содержания обучения – </a:t>
            </a:r>
          </a:p>
          <a:p>
            <a:pPr eaLnBrk="0" hangingPunct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средства информационных технологий и методы их использования </a:t>
            </a:r>
          </a:p>
          <a:p>
            <a:pPr eaLnBrk="0" hangingPunct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различных областях деятельности человека, которая предоставляет собой </a:t>
            </a:r>
          </a:p>
          <a:p>
            <a:pPr eaLnBrk="0" hangingPunct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естественную сферу дифференциации содержания обучения.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E17D6E-CA73-8AFE-6DA7-480985119333}"/>
              </a:ext>
            </a:extLst>
          </p:cNvPr>
          <p:cNvSpPr txBox="1"/>
          <p:nvPr/>
        </p:nvSpPr>
        <p:spPr>
          <a:xfrm>
            <a:off x="467544" y="2690336"/>
            <a:ext cx="8424936" cy="2805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Дифференцированное обучение позволяет каждому ученику: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работать в своём оптимальном темпе;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даёт возможность справиться с заданием;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способствует повышению интереса к учебной деятельности;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формирует положительные мотивы учения.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7151A-A247-6107-2ACF-E6E411CCDF9A}"/>
              </a:ext>
            </a:extLst>
          </p:cNvPr>
          <p:cNvSpPr txBox="1"/>
          <p:nvPr/>
        </p:nvSpPr>
        <p:spPr>
          <a:xfrm>
            <a:off x="467544" y="188640"/>
            <a:ext cx="813690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Под дифференцированным подходом понимают такую систему обучения, при которой при сохранении базового содержания программы каждый ученик получает задания и формы работы, соответствующие его уровню и темпу освоения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34921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1A0317-E791-F4EA-D9A5-F50357657419}"/>
              </a:ext>
            </a:extLst>
          </p:cNvPr>
          <p:cNvSpPr txBox="1"/>
          <p:nvPr/>
        </p:nvSpPr>
        <p:spPr>
          <a:xfrm>
            <a:off x="1979712" y="1827559"/>
            <a:ext cx="5184576" cy="4921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400" b="1" kern="1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формы дифференциации</a:t>
            </a:r>
            <a:endParaRPr lang="ru-RU" sz="2400" kern="1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EA1813D-383F-F364-4D9E-8CE28A92C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227075"/>
              </p:ext>
            </p:extLst>
          </p:nvPr>
        </p:nvGraphicFramePr>
        <p:xfrm>
          <a:off x="791580" y="1844824"/>
          <a:ext cx="7560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8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0AF5C5-442D-5F57-F20A-3FC30BF4BBF9}"/>
              </a:ext>
            </a:extLst>
          </p:cNvPr>
          <p:cNvSpPr txBox="1"/>
          <p:nvPr/>
        </p:nvSpPr>
        <p:spPr>
          <a:xfrm>
            <a:off x="971600" y="332656"/>
            <a:ext cx="705678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При делении учащихся на группы существуют как свои плюсы, так и минусы: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7BC80-832B-5FE4-23C7-40F79FC2F570}"/>
              </a:ext>
            </a:extLst>
          </p:cNvPr>
          <p:cNvSpPr txBox="1"/>
          <p:nvPr/>
        </p:nvSpPr>
        <p:spPr>
          <a:xfrm>
            <a:off x="755576" y="1772816"/>
            <a:ext cx="7884368" cy="41996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К положительным аспектам можно отнести: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Исключается уравнивание детей;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Облегчается усвоение материала в слабых группах;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Более быстрое продвижение сильных учащихся в образовании;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Повышается уровень самосознания учащихся;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Возможность эффективно работать с “трудными”;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Повышается уровень мотивации учащихся;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Обучение ориентировано на “зону ближайшего развития ученика”;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Возможность помогать “слабому”</a:t>
            </a:r>
          </a:p>
        </p:txBody>
      </p:sp>
    </p:spTree>
    <p:extLst>
      <p:ext uri="{BB962C8B-B14F-4D97-AF65-F5344CB8AC3E}">
        <p14:creationId xmlns:p14="http://schemas.microsoft.com/office/powerpoint/2010/main" val="6268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07784F-A8E2-FFD6-CC18-208FEECC50AE}"/>
              </a:ext>
            </a:extLst>
          </p:cNvPr>
          <p:cNvSpPr txBox="1"/>
          <p:nvPr/>
        </p:nvSpPr>
        <p:spPr>
          <a:xfrm>
            <a:off x="827584" y="1484784"/>
            <a:ext cx="7704856" cy="51229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Высвечивается социально-экономическое неравенство;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Деление детей по уровню развития не гуманно;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Перевод в слабые группы плохо отражается на самооценке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Понижается уровень самосознания: в элитарных группах возникает иллюзия исключительности;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Понижается уровень мотивации обучения в слабых группах;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Слабые лишаются возможности тянуться за более сильными, получать от них помощь, соревноваться с ними;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Дополнительные силы и время для составления и проверки разноуровневых заданий;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Несовершенство диагностики.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89923-B9A6-E26B-F24F-967F4B33AFCC}"/>
              </a:ext>
            </a:extLst>
          </p:cNvPr>
          <p:cNvSpPr txBox="1"/>
          <p:nvPr/>
        </p:nvSpPr>
        <p:spPr>
          <a:xfrm>
            <a:off x="899592" y="404664"/>
            <a:ext cx="4587948" cy="5890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Отрицательные аспекты: </a:t>
            </a:r>
          </a:p>
        </p:txBody>
      </p:sp>
    </p:spTree>
    <p:extLst>
      <p:ext uri="{BB962C8B-B14F-4D97-AF65-F5344CB8AC3E}">
        <p14:creationId xmlns:p14="http://schemas.microsoft.com/office/powerpoint/2010/main" val="2138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7969DF-21F8-B474-5DBA-DB601126C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63" y="1484784"/>
            <a:ext cx="9144000" cy="4673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CBD44B-B076-CF94-3118-7B54DE8AB733}"/>
              </a:ext>
            </a:extLst>
          </p:cNvPr>
          <p:cNvSpPr txBox="1"/>
          <p:nvPr/>
        </p:nvSpPr>
        <p:spPr>
          <a:xfrm>
            <a:off x="1799692" y="283995"/>
            <a:ext cx="554461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Разноуровневые практические работы представлены на сайте </a:t>
            </a:r>
            <a:r>
              <a:rPr lang="en-US" sz="2400" i="1" dirty="0">
                <a:hlinkClick r:id="rId3"/>
              </a:rPr>
              <a:t>kpolyakov.spb.ru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83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1f8c288b1cdcc2f5d61bcb8e78136bba5c8b80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332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Тема Office</vt:lpstr>
      <vt:lpstr>Дифференцированный подход на уроках информатики</vt:lpstr>
      <vt:lpstr>Информатика, как учебный предмет, предоставляет особенно большие возможности для реализации дифференциации обучения, которые обусловлены: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плата</dc:title>
  <dc:creator>obstinate</dc:creator>
  <dc:description>Шаблон презентации с сайта http://presentation-creation.ru</dc:description>
  <cp:lastModifiedBy>Наталья Райзвих</cp:lastModifiedBy>
  <cp:revision>6</cp:revision>
  <dcterms:created xsi:type="dcterms:W3CDTF">2017-04-08T15:53:37Z</dcterms:created>
  <dcterms:modified xsi:type="dcterms:W3CDTF">2026-04-28T19:56:51Z</dcterms:modified>
</cp:coreProperties>
</file>