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70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25939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16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4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36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3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105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237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207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3669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986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453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17658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2791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19241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150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4472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4275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FD32F20-9F73-4089-97A2-BBFB07C6E240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E1165C34-DC7B-44AF-B5CB-96F19A17F4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6169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1B4589-86F6-4DE5-BD35-70B3C555D0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4358" y="177282"/>
            <a:ext cx="10814181" cy="6148873"/>
          </a:xfrm>
        </p:spPr>
        <p:txBody>
          <a:bodyPr>
            <a:normAutofit/>
          </a:bodyPr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sz="1800" dirty="0" err="1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нефтегорск</a:t>
            </a:r>
            <a:r>
              <a:rPr lang="ru-RU" sz="1800" dirty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4DEDF3-D085-4FB2-AAD0-722CE3F4BB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461" y="429207"/>
            <a:ext cx="9519954" cy="3756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22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0C937E4-5D92-4B6C-A63C-6B1A7C7648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02" y="401217"/>
            <a:ext cx="9554547" cy="53091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Всероссийские проверочные работы (далее – ВПР) для учащихся 10-х классов проводились в штатном режиме на территории Самарской области в апреле-мае 2026 года.</a:t>
            </a:r>
          </a:p>
          <a:p>
            <a:pPr marL="0" indent="0">
              <a:buNone/>
            </a:pPr>
            <a:endParaRPr lang="ru-RU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написании ВПР по материалам 10-го класса в 2026 году приняли участие 143 обучающихся 10-х классов из 12 образовательных организаций Юго-Восточного ТУ, реализующих основную общеобразовательную программу основного общего образования.</a:t>
            </a:r>
          </a:p>
          <a:p>
            <a:pPr marL="0" indent="0">
              <a:buNone/>
            </a:pP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Задания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проверочной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работы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направлены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выявление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уровня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владения</a:t>
            </a:r>
            <a:r>
              <a:rPr lang="ru-RU" sz="1800" spc="14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обучающимися</a:t>
            </a:r>
            <a:r>
              <a:rPr lang="ru-RU" sz="1800" spc="14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правописными</a:t>
            </a:r>
            <a:r>
              <a:rPr lang="ru-RU" sz="1800" spc="14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нормами</a:t>
            </a:r>
            <a:r>
              <a:rPr lang="ru-RU" sz="1800" spc="14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современного</a:t>
            </a:r>
            <a:r>
              <a:rPr lang="ru-RU" sz="1800" spc="14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русского литературного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языка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(орфографическими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пунктуационными),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учебно-языковыми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опознавательными,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классификационными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аналитическими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умениями,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предметными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коммуникативными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умениями,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также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регулятивными,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познавательными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коммуникативными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универсальными</a:t>
            </a:r>
            <a:r>
              <a:rPr lang="ru-RU" sz="1800" spc="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учебными</a:t>
            </a:r>
            <a:r>
              <a:rPr lang="ru-RU" sz="18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действиями.</a:t>
            </a:r>
            <a:r>
              <a:rPr lang="ru-RU" sz="18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Все</a:t>
            </a:r>
            <a:r>
              <a:rPr lang="ru-RU" sz="1800" spc="-1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задания</a:t>
            </a:r>
            <a:r>
              <a:rPr lang="ru-RU" sz="1800" spc="-2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отнесены</a:t>
            </a:r>
            <a:r>
              <a:rPr lang="ru-RU" sz="1800" spc="-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800" spc="-1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базовому</a:t>
            </a:r>
            <a:r>
              <a:rPr lang="ru-RU" sz="1800" spc="-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уровню</a:t>
            </a:r>
            <a:r>
              <a:rPr lang="ru-RU" sz="1800" spc="-2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сложности.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3951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3007C3D-9B25-4556-99AA-DAB8414DE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903" y="251927"/>
            <a:ext cx="9722498" cy="50571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ПРОВЕРОЧНОЙ РАБОТЫ</a:t>
            </a: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ru-RU" sz="24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Проверочная работа состоит из двух частей и включает в себя 10 заданий, в том числе 2 задания к приведенному в варианте проверочной работы тексту 1 для чтения и 3 задания – к тексту 2. В части 1 содержатся задания 1–7, в части 2 – задания 8–10. Задания 4, 5, 9 предполагают запись выбора ответа; задания 1, 6–8– краткого ответа в виде слова (сочетания слов); задания 2, 10 – развернутого ответа; задание 3 – постановку ударения в приведенных словах.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3044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0D5194-5F38-422C-AB9A-2F2E3A124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69" y="326572"/>
            <a:ext cx="9517225" cy="5850294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2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1</a:t>
            </a:r>
            <a:r>
              <a:rPr lang="ru-RU" sz="2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проверяет умение учащихся осуществлять лексический анализ слова.</a:t>
            </a:r>
          </a:p>
          <a:p>
            <a:pPr algn="just">
              <a:lnSpc>
                <a:spcPct val="150000"/>
              </a:lnSpc>
            </a:pPr>
            <a:r>
              <a:rPr lang="ru-RU" sz="2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2</a:t>
            </a:r>
            <a:r>
              <a:rPr lang="ru-RU" sz="2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оценивает уровень владения умениями определять изобразительно-выразительные средства фонетики и лексики (аллитерация, ассонанс, эпитет, метафора, сравнение, метонимия, олицетворение и др.).         </a:t>
            </a:r>
          </a:p>
          <a:p>
            <a:pPr algn="just">
              <a:lnSpc>
                <a:spcPct val="150000"/>
              </a:lnSpc>
            </a:pPr>
            <a:r>
              <a:rPr lang="ru-RU" sz="2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3</a:t>
            </a:r>
            <a:r>
              <a:rPr lang="ru-RU" sz="2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оценивает уровень владения основными произносительными, акцентологическими нормами современного русского литературного языка.              </a:t>
            </a:r>
          </a:p>
          <a:p>
            <a:pPr algn="just">
              <a:lnSpc>
                <a:spcPct val="150000"/>
              </a:lnSpc>
            </a:pPr>
            <a:r>
              <a:rPr lang="ru-RU" sz="2900" dirty="0">
                <a:solidFill>
                  <a:schemeClr val="tx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4</a:t>
            </a:r>
            <a:r>
              <a:rPr lang="ru-RU" sz="2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определяет уровень владения умениями анализировать и характеризовать высказывания с точки зрения соблюдения лексических норм современного русского литературного языка, нарушение которых приводит к следующим ошибкам: употребление слова в несвойственном ему значении, нарушение лексической сочетаемости слов, употребление слова без учета многозначности, смешение паронимов, речевая избыточность (тавтология, плеоназм), неточность в употреблении фразеологизма.</a:t>
            </a:r>
          </a:p>
          <a:p>
            <a:pPr algn="just">
              <a:lnSpc>
                <a:spcPct val="150000"/>
              </a:lnSpc>
            </a:pPr>
            <a:r>
              <a:rPr lang="ru-RU" sz="2900" dirty="0">
                <a:solidFill>
                  <a:schemeClr val="tx1">
                    <a:lumMod val="9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5</a:t>
            </a:r>
            <a:r>
              <a:rPr lang="ru-RU" sz="29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проверяет умения анализировать и характеризовать высказывания с точки зрения соблюдения морфологических норм современного русского литературного языка.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262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89E541A-AA7F-407D-8804-7B3F859E9F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265" y="214605"/>
            <a:ext cx="9255968" cy="6643396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6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проверяет умение соблюдать правила орфографии с учётом морфемного анализа слова: правописание гласных и согласных в корне; употребление ъ и ь; правописание приставок; буквы ы – и после приставок; правописание суффиксов; правописание окончаний имен существительных, имен прилагательных и глаголов. </a:t>
            </a:r>
          </a:p>
          <a:p>
            <a:pPr algn="just">
              <a:lnSpc>
                <a:spcPct val="150000"/>
              </a:lnSpc>
            </a:pPr>
            <a:r>
              <a:rPr lang="ru-RU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7</a:t>
            </a:r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проверяет умение соблюдать правила орфографии: правописание н и </a:t>
            </a:r>
            <a:r>
              <a:rPr lang="ru-RU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нн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 словах различных частей речи; правописание не и ни; слитное, дефисное и раздельное написание слов разных частей речи. Кроме того, оно оценивает умение проводить морфологический анализ слова, в частности, определять часть речи. </a:t>
            </a:r>
          </a:p>
          <a:p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086847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F2EA47B-8F90-4D7B-93A9-AEE9B94EC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3" y="214604"/>
            <a:ext cx="9405257" cy="618619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8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 умения учащихся использовать различные виды чтения в соответствии с коммуникативной задачей, приемы информационно смысловой переработки прочитанных текстов (объем текста для чтения – 450– 500 слов), а также применять знания о тексте, его основных признаках, структуре и видах представленной в нем информации (определять ключевые слова текста). 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ru-RU" sz="20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9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проверяет умение обучающихся выполнять лексический анализ слова. </a:t>
            </a:r>
          </a:p>
          <a:p>
            <a:pPr algn="just">
              <a:lnSpc>
                <a:spcPct val="150000"/>
              </a:lnSpc>
            </a:pPr>
            <a:endParaRPr lang="ru-RU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20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Задание 10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оценивает умения обучающихся понимать, анализировать и комментировать основную и дополнительную, явную и скрытую (подтекстовую) информацию текстов, воспринимаемых зрительно (формулировать авторскую позицию); создавать письменный текст в соответствии с коммуникативной задачей; соблюдать на письме нормы современного русского литературного языка и корректировать текст, устраняя логические, грамматические и речевые ошибки.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6921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5B90768-7239-45B3-BC5D-902A6C9D95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4692287"/>
              </p:ext>
            </p:extLst>
          </p:nvPr>
        </p:nvGraphicFramePr>
        <p:xfrm>
          <a:off x="793102" y="3340052"/>
          <a:ext cx="9414588" cy="17544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652605">
                  <a:extLst>
                    <a:ext uri="{9D8B030D-6E8A-4147-A177-3AD203B41FA5}">
                      <a16:colId xmlns:a16="http://schemas.microsoft.com/office/drawing/2014/main" val="107311715"/>
                    </a:ext>
                  </a:extLst>
                </a:gridCol>
                <a:gridCol w="1189253">
                  <a:extLst>
                    <a:ext uri="{9D8B030D-6E8A-4147-A177-3AD203B41FA5}">
                      <a16:colId xmlns:a16="http://schemas.microsoft.com/office/drawing/2014/main" val="1074738159"/>
                    </a:ext>
                  </a:extLst>
                </a:gridCol>
                <a:gridCol w="1189253">
                  <a:extLst>
                    <a:ext uri="{9D8B030D-6E8A-4147-A177-3AD203B41FA5}">
                      <a16:colId xmlns:a16="http://schemas.microsoft.com/office/drawing/2014/main" val="2800116939"/>
                    </a:ext>
                  </a:extLst>
                </a:gridCol>
                <a:gridCol w="1192235">
                  <a:extLst>
                    <a:ext uri="{9D8B030D-6E8A-4147-A177-3AD203B41FA5}">
                      <a16:colId xmlns:a16="http://schemas.microsoft.com/office/drawing/2014/main" val="922312078"/>
                    </a:ext>
                  </a:extLst>
                </a:gridCol>
                <a:gridCol w="1191242">
                  <a:extLst>
                    <a:ext uri="{9D8B030D-6E8A-4147-A177-3AD203B41FA5}">
                      <a16:colId xmlns:a16="http://schemas.microsoft.com/office/drawing/2014/main" val="694953477"/>
                    </a:ext>
                  </a:extLst>
                </a:gridCol>
              </a:tblGrid>
              <a:tr h="8682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65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Отметка</a:t>
                      </a:r>
                      <a:r>
                        <a:rPr lang="en-US" sz="1100" spc="-15">
                          <a:effectLst/>
                        </a:rPr>
                        <a:t> </a:t>
                      </a:r>
                      <a:r>
                        <a:rPr lang="en-US" sz="1100">
                          <a:effectLst/>
                        </a:rPr>
                        <a:t>по</a:t>
                      </a:r>
                      <a:r>
                        <a:rPr lang="en-US" sz="1100" spc="-10">
                          <a:effectLst/>
                        </a:rPr>
                        <a:t> </a:t>
                      </a:r>
                      <a:r>
                        <a:rPr lang="en-US" sz="1100">
                          <a:effectLst/>
                        </a:rPr>
                        <a:t>пятибалльной</a:t>
                      </a:r>
                      <a:r>
                        <a:rPr lang="en-US" sz="1100" spc="-10">
                          <a:effectLst/>
                        </a:rPr>
                        <a:t> </a:t>
                      </a:r>
                      <a:r>
                        <a:rPr lang="en-US" sz="1100">
                          <a:effectLst/>
                        </a:rPr>
                        <a:t>шкале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65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«2»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3990" algn="ctr">
                        <a:lnSpc>
                          <a:spcPct val="115000"/>
                        </a:lnSpc>
                        <a:spcBef>
                          <a:spcPts val="365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«3»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ct val="115000"/>
                        </a:lnSpc>
                        <a:spcBef>
                          <a:spcPts val="365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«4»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6530" algn="ctr">
                        <a:lnSpc>
                          <a:spcPct val="115000"/>
                        </a:lnSpc>
                        <a:spcBef>
                          <a:spcPts val="365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«5»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121128644"/>
                  </a:ext>
                </a:extLst>
              </a:tr>
              <a:tr h="8861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Первичные</a:t>
                      </a:r>
                      <a:r>
                        <a:rPr lang="en-US" sz="1100" spc="-25">
                          <a:effectLst/>
                        </a:rPr>
                        <a:t> </a:t>
                      </a:r>
                      <a:r>
                        <a:rPr lang="en-US" sz="1100">
                          <a:effectLst/>
                        </a:rPr>
                        <a:t>баллы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0-</a:t>
                      </a: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3990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0</a:t>
                      </a:r>
                      <a:r>
                        <a:rPr lang="en-US" sz="1100">
                          <a:effectLst/>
                        </a:rPr>
                        <a:t>-1</a:t>
                      </a: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5895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3</a:t>
                      </a:r>
                      <a:r>
                        <a:rPr lang="en-US" sz="1100">
                          <a:effectLst/>
                        </a:rPr>
                        <a:t>-</a:t>
                      </a:r>
                      <a:r>
                        <a:rPr lang="ru-RU" sz="1100">
                          <a:effectLst/>
                        </a:rPr>
                        <a:t>16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76530" algn="ctr">
                        <a:lnSpc>
                          <a:spcPct val="115000"/>
                        </a:lnSpc>
                        <a:spcBef>
                          <a:spcPts val="390"/>
                        </a:spcBef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17</a:t>
                      </a:r>
                      <a:r>
                        <a:rPr lang="en-US" sz="1100" dirty="0">
                          <a:effectLst/>
                        </a:rPr>
                        <a:t>-2</a:t>
                      </a:r>
                      <a:r>
                        <a:rPr lang="ru-RU" sz="11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09405085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71BB7AE-E2B4-4D2E-820A-F86436260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257" y="136020"/>
            <a:ext cx="10039739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оценивания выполнения работы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Полностью правильно выполненная работа оценивалась 20 баллами.</a:t>
            </a:r>
            <a:r>
              <a:rPr kumimoji="0" lang="ru-RU" altLang="ru-RU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Правильный ответ на задания 1, 3, 4, 5, 9 оценивался 1 баллом; 2 задание – от 0 до 3 баллов; 6, 7  задания – от 0 до 2 баллов; 8 задание – от 0 до 2 баллов; 10 задание – от 0 до 6 баллов.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Перевод первичных баллов по русскому языку в отметки  по пятибалльной шкале</a:t>
            </a:r>
            <a:endParaRPr kumimoji="0" lang="ru-RU" altLang="ru-RU" sz="2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893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74D3B44D-63AC-47AF-B22F-B2840FCC64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982474"/>
              </p:ext>
            </p:extLst>
          </p:nvPr>
        </p:nvGraphicFramePr>
        <p:xfrm>
          <a:off x="242596" y="102748"/>
          <a:ext cx="11709917" cy="65779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9509">
                  <a:extLst>
                    <a:ext uri="{9D8B030D-6E8A-4147-A177-3AD203B41FA5}">
                      <a16:colId xmlns:a16="http://schemas.microsoft.com/office/drawing/2014/main" val="3977836965"/>
                    </a:ext>
                  </a:extLst>
                </a:gridCol>
                <a:gridCol w="969965">
                  <a:extLst>
                    <a:ext uri="{9D8B030D-6E8A-4147-A177-3AD203B41FA5}">
                      <a16:colId xmlns:a16="http://schemas.microsoft.com/office/drawing/2014/main" val="2055634653"/>
                    </a:ext>
                  </a:extLst>
                </a:gridCol>
                <a:gridCol w="804334">
                  <a:extLst>
                    <a:ext uri="{9D8B030D-6E8A-4147-A177-3AD203B41FA5}">
                      <a16:colId xmlns:a16="http://schemas.microsoft.com/office/drawing/2014/main" val="3705521358"/>
                    </a:ext>
                  </a:extLst>
                </a:gridCol>
                <a:gridCol w="964292">
                  <a:extLst>
                    <a:ext uri="{9D8B030D-6E8A-4147-A177-3AD203B41FA5}">
                      <a16:colId xmlns:a16="http://schemas.microsoft.com/office/drawing/2014/main" val="3683637437"/>
                    </a:ext>
                  </a:extLst>
                </a:gridCol>
                <a:gridCol w="815679">
                  <a:extLst>
                    <a:ext uri="{9D8B030D-6E8A-4147-A177-3AD203B41FA5}">
                      <a16:colId xmlns:a16="http://schemas.microsoft.com/office/drawing/2014/main" val="942187417"/>
                    </a:ext>
                  </a:extLst>
                </a:gridCol>
                <a:gridCol w="868998">
                  <a:extLst>
                    <a:ext uri="{9D8B030D-6E8A-4147-A177-3AD203B41FA5}">
                      <a16:colId xmlns:a16="http://schemas.microsoft.com/office/drawing/2014/main" val="3879749943"/>
                    </a:ext>
                  </a:extLst>
                </a:gridCol>
                <a:gridCol w="868998">
                  <a:extLst>
                    <a:ext uri="{9D8B030D-6E8A-4147-A177-3AD203B41FA5}">
                      <a16:colId xmlns:a16="http://schemas.microsoft.com/office/drawing/2014/main" val="3029919948"/>
                    </a:ext>
                  </a:extLst>
                </a:gridCol>
                <a:gridCol w="868998">
                  <a:extLst>
                    <a:ext uri="{9D8B030D-6E8A-4147-A177-3AD203B41FA5}">
                      <a16:colId xmlns:a16="http://schemas.microsoft.com/office/drawing/2014/main" val="3118771651"/>
                    </a:ext>
                  </a:extLst>
                </a:gridCol>
                <a:gridCol w="868998">
                  <a:extLst>
                    <a:ext uri="{9D8B030D-6E8A-4147-A177-3AD203B41FA5}">
                      <a16:colId xmlns:a16="http://schemas.microsoft.com/office/drawing/2014/main" val="2351710391"/>
                    </a:ext>
                  </a:extLst>
                </a:gridCol>
                <a:gridCol w="829294">
                  <a:extLst>
                    <a:ext uri="{9D8B030D-6E8A-4147-A177-3AD203B41FA5}">
                      <a16:colId xmlns:a16="http://schemas.microsoft.com/office/drawing/2014/main" val="1325469072"/>
                    </a:ext>
                  </a:extLst>
                </a:gridCol>
                <a:gridCol w="965426">
                  <a:extLst>
                    <a:ext uri="{9D8B030D-6E8A-4147-A177-3AD203B41FA5}">
                      <a16:colId xmlns:a16="http://schemas.microsoft.com/office/drawing/2014/main" val="3432911536"/>
                    </a:ext>
                  </a:extLst>
                </a:gridCol>
                <a:gridCol w="965426">
                  <a:extLst>
                    <a:ext uri="{9D8B030D-6E8A-4147-A177-3AD203B41FA5}">
                      <a16:colId xmlns:a16="http://schemas.microsoft.com/office/drawing/2014/main" val="2803267588"/>
                    </a:ext>
                  </a:extLst>
                </a:gridCol>
              </a:tblGrid>
              <a:tr h="402417">
                <a:tc gridSpan="12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ВПР-202</a:t>
                      </a:r>
                      <a:r>
                        <a:rPr lang="ru-RU" sz="900">
                          <a:effectLst/>
                        </a:rPr>
                        <a:t>6</a:t>
                      </a:r>
                      <a:br>
                        <a:rPr lang="en-US" sz="900">
                          <a:effectLst/>
                        </a:rPr>
                      </a:br>
                      <a:r>
                        <a:rPr lang="en-US" sz="900">
                          <a:effectLst/>
                        </a:rPr>
                        <a:t>Русский язык 10 класс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00142"/>
                  </a:ext>
                </a:extLst>
              </a:tr>
              <a:tr h="154776">
                <a:tc rowSpan="3"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 Наименование ОО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rowSpan="3">
                  <a:txBody>
                    <a:bodyPr/>
                    <a:lstStyle/>
                    <a:p>
                      <a:r>
                        <a:rPr lang="en-US" sz="900" dirty="0" err="1">
                          <a:effectLst/>
                        </a:rPr>
                        <a:t>чел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rowSpan="3">
                  <a:txBody>
                    <a:bodyPr/>
                    <a:lstStyle/>
                    <a:p>
                      <a:r>
                        <a:rPr lang="en-US" sz="900" dirty="0" err="1">
                          <a:effectLst/>
                        </a:rPr>
                        <a:t>ср.балл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rowSpan="3"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ср.отметка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Рапределение по баллам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006782"/>
                  </a:ext>
                </a:extLst>
              </a:tr>
              <a:tr h="3534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"2"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"3"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"4"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"5"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506335"/>
                  </a:ext>
                </a:extLst>
              </a:tr>
              <a:tr h="2192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чел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чел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чел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чел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%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extLst>
                  <a:ext uri="{0D108BD9-81ED-4DB2-BD59-A6C34878D82A}">
                    <a16:rowId xmlns:a16="http://schemas.microsoft.com/office/drawing/2014/main" val="4022524255"/>
                  </a:ext>
                </a:extLst>
              </a:tr>
              <a:tr h="408609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с.Алексеевка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6</a:t>
                      </a:r>
                      <a:r>
                        <a:rPr lang="en-US" sz="900">
                          <a:effectLst/>
                        </a:rPr>
                        <a:t>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9,09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36,36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54,55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1264640446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</a:t>
                      </a:r>
                      <a:r>
                        <a:rPr lang="ru-RU" sz="900">
                          <a:effectLst/>
                        </a:rPr>
                        <a:t>Петровка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13,7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16,66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16,66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16,67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386825046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с.С-Ивановка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11</a:t>
                      </a:r>
                      <a:r>
                        <a:rPr lang="ru-RU" sz="900">
                          <a:effectLst/>
                        </a:rPr>
                        <a:t>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436140695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№1 с.Борское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</a:t>
                      </a: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2,6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3,</a:t>
                      </a: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13,79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37,93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</a:t>
                      </a:r>
                      <a:r>
                        <a:rPr lang="ru-RU" sz="900">
                          <a:effectLst/>
                        </a:rPr>
                        <a:t>7,93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10,35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2774646370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№2 с.Борское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66,67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33,33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1193602111"/>
                  </a:ext>
                </a:extLst>
              </a:tr>
              <a:tr h="408609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№1 г.Нефтегорска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3,1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50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33,33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16,67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1051638540"/>
                  </a:ext>
                </a:extLst>
              </a:tr>
              <a:tr h="408609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№2 г.Нефтегорска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3,5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3,</a:t>
                      </a:r>
                      <a:r>
                        <a:rPr lang="ru-RU" sz="9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</a:t>
                      </a:r>
                      <a:r>
                        <a:rPr lang="ru-RU" sz="900">
                          <a:effectLst/>
                        </a:rPr>
                        <a:t>7,27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13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59,09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13,64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293609408"/>
                  </a:ext>
                </a:extLst>
              </a:tr>
              <a:tr h="408609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№3 г.Нефтегорска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3,6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3,8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5,26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31,58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36,84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</a:t>
                      </a:r>
                      <a:r>
                        <a:rPr lang="ru-RU" sz="900">
                          <a:effectLst/>
                        </a:rPr>
                        <a:t>6,32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1094433301"/>
                  </a:ext>
                </a:extLst>
              </a:tr>
              <a:tr h="408609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с.Богдановка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4,3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66,67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1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33,33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991334979"/>
                  </a:ext>
                </a:extLst>
              </a:tr>
              <a:tr h="408609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с.Дмитриевка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3,3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42,85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42,86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14,29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2407335458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с.Зуевка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1,7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100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0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3094411791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СОШ с.Утевка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13,</a:t>
                      </a:r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3,5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66,67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13,33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159411532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округ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43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13,</a:t>
                      </a:r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3,7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4,</a:t>
                      </a: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44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33,59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5</a:t>
                      </a: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36,4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2</a:t>
                      </a:r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>
                          <a:effectLst/>
                        </a:rPr>
                        <a:t>1</a:t>
                      </a:r>
                      <a:r>
                        <a:rPr lang="ru-RU" sz="900" dirty="0">
                          <a:effectLst/>
                        </a:rPr>
                        <a:t>8,2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2406416724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Алексеевский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5,1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0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28,57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28,57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42,86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2916824457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Борский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3,</a:t>
                      </a: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13,15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31,58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42,11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13,16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942886097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Нефтегорский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91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3,2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3,</a:t>
                      </a:r>
                      <a:r>
                        <a:rPr lang="ru-RU" sz="9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1,1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47,25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35,16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</a:t>
                      </a:r>
                      <a:r>
                        <a:rPr lang="ru-RU" sz="9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16,49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2840285826"/>
                  </a:ext>
                </a:extLst>
              </a:tr>
              <a:tr h="272405">
                <a:tc>
                  <a:txBody>
                    <a:bodyPr/>
                    <a:lstStyle/>
                    <a:p>
                      <a:r>
                        <a:rPr lang="en-US" sz="900">
                          <a:effectLst/>
                        </a:rPr>
                        <a:t>СО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11</a:t>
                      </a:r>
                      <a:r>
                        <a:rPr lang="ru-RU" sz="900">
                          <a:effectLst/>
                        </a:rPr>
                        <a:t>714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endParaRPr lang="ru-RU" sz="9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r>
                        <a:rPr lang="ru-RU" sz="900">
                          <a:effectLst/>
                        </a:rPr>
                        <a:t>524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4,</a:t>
                      </a:r>
                      <a:r>
                        <a:rPr lang="ru-RU" sz="900">
                          <a:effectLst/>
                        </a:rPr>
                        <a:t>47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3</a:t>
                      </a:r>
                      <a:r>
                        <a:rPr lang="ru-RU" sz="900">
                          <a:effectLst/>
                        </a:rPr>
                        <a:t>903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33,32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5336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>
                          <a:effectLst/>
                        </a:rPr>
                        <a:t>4</a:t>
                      </a:r>
                      <a:r>
                        <a:rPr lang="ru-RU" sz="900">
                          <a:effectLst/>
                        </a:rPr>
                        <a:t>5,55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>
                          <a:effectLst/>
                        </a:rPr>
                        <a:t>1951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>
                          <a:effectLst/>
                        </a:rPr>
                        <a:t>16,66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4219" marR="54219" marT="0" marB="0" anchor="ctr"/>
                </a:tc>
                <a:extLst>
                  <a:ext uri="{0D108BD9-81ED-4DB2-BD59-A6C34878D82A}">
                    <a16:rowId xmlns:a16="http://schemas.microsoft.com/office/drawing/2014/main" val="12696172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8035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85D51DE4-1784-4B16-B620-4E6A935779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2574194"/>
              </p:ext>
            </p:extLst>
          </p:nvPr>
        </p:nvGraphicFramePr>
        <p:xfrm>
          <a:off x="214009" y="1098982"/>
          <a:ext cx="10544783" cy="50586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8909">
                  <a:extLst>
                    <a:ext uri="{9D8B030D-6E8A-4147-A177-3AD203B41FA5}">
                      <a16:colId xmlns:a16="http://schemas.microsoft.com/office/drawing/2014/main" val="2707327014"/>
                    </a:ext>
                  </a:extLst>
                </a:gridCol>
                <a:gridCol w="3712937">
                  <a:extLst>
                    <a:ext uri="{9D8B030D-6E8A-4147-A177-3AD203B41FA5}">
                      <a16:colId xmlns:a16="http://schemas.microsoft.com/office/drawing/2014/main" val="943254694"/>
                    </a:ext>
                  </a:extLst>
                </a:gridCol>
                <a:gridCol w="3712937">
                  <a:extLst>
                    <a:ext uri="{9D8B030D-6E8A-4147-A177-3AD203B41FA5}">
                      <a16:colId xmlns:a16="http://schemas.microsoft.com/office/drawing/2014/main" val="1311333710"/>
                    </a:ext>
                  </a:extLst>
                </a:gridCol>
              </a:tblGrid>
              <a:tr h="200786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Территориальное          управление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Доля участников, получивших отметки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«3», «4» и «5» </a:t>
                      </a: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(уровень обученности), %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Доля участников, получивших отметки «4» и «5» </a:t>
                      </a:r>
                      <a:br>
                        <a:rPr lang="ru-RU" sz="1100" kern="100">
                          <a:effectLst/>
                        </a:rPr>
                      </a:br>
                      <a:r>
                        <a:rPr lang="ru-RU" sz="1100" kern="100">
                          <a:effectLst/>
                        </a:rPr>
                        <a:t>(качество обучения), %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07708065"/>
                  </a:ext>
                </a:extLst>
              </a:tr>
              <a:tr h="66368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Самарская область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 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33764092"/>
                  </a:ext>
                </a:extLst>
              </a:tr>
              <a:tr h="596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Алексеевский м.р.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100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71,43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7765384"/>
                  </a:ext>
                </a:extLst>
              </a:tr>
              <a:tr h="596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Борский м.р.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86,85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73,7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7247088"/>
                  </a:ext>
                </a:extLst>
              </a:tr>
              <a:tr h="596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Нефтегорский м.р.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98,9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51,55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67954656"/>
                  </a:ext>
                </a:extLst>
              </a:tr>
              <a:tr h="5967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Юго-Восточное ТУ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>
                          <a:effectLst/>
                        </a:rPr>
                        <a:t>88,19</a:t>
                      </a:r>
                      <a:endParaRPr lang="ru-RU" sz="11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kern="100" dirty="0">
                          <a:effectLst/>
                        </a:rPr>
                        <a:t>54,6</a:t>
                      </a:r>
                      <a:endParaRPr lang="ru-RU" sz="11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8543663"/>
                  </a:ext>
                </a:extLst>
              </a:tr>
            </a:tbl>
          </a:graphicData>
        </a:graphic>
      </p:graphicFrame>
      <p:sp>
        <p:nvSpPr>
          <p:cNvPr id="8" name="Rectangle 2">
            <a:extLst>
              <a:ext uri="{FF2B5EF4-FFF2-40B4-BE49-F238E27FC236}">
                <a16:creationId xmlns:a16="http://schemas.microsoft.com/office/drawing/2014/main" id="{B37C60CB-3936-4976-A422-3FF1BF624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5728" y="-470678"/>
            <a:ext cx="17478696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endParaRPr kumimoji="0" lang="ru-RU" altLang="ru-RU" sz="24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endParaRPr lang="ru-RU" altLang="ru-RU" sz="24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r>
              <a:rPr kumimoji="0" lang="ru-RU" altLang="ru-RU" sz="2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 обученности и качество обучения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r>
              <a:rPr kumimoji="0" lang="ru-RU" altLang="ru-RU" sz="2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русскому языку обучающихся 10 классов </a:t>
            </a:r>
            <a:endParaRPr kumimoji="0" lang="ru-RU" altLang="ru-RU" sz="24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307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C937A5E-8FC2-4E4E-A2E4-88EFE2A724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021020"/>
              </p:ext>
            </p:extLst>
          </p:nvPr>
        </p:nvGraphicFramePr>
        <p:xfrm>
          <a:off x="970384" y="1017037"/>
          <a:ext cx="9666514" cy="57854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40702">
                  <a:extLst>
                    <a:ext uri="{9D8B030D-6E8A-4147-A177-3AD203B41FA5}">
                      <a16:colId xmlns:a16="http://schemas.microsoft.com/office/drawing/2014/main" val="3945497779"/>
                    </a:ext>
                  </a:extLst>
                </a:gridCol>
                <a:gridCol w="1233207">
                  <a:extLst>
                    <a:ext uri="{9D8B030D-6E8A-4147-A177-3AD203B41FA5}">
                      <a16:colId xmlns:a16="http://schemas.microsoft.com/office/drawing/2014/main" val="3977947926"/>
                    </a:ext>
                  </a:extLst>
                </a:gridCol>
                <a:gridCol w="1233207">
                  <a:extLst>
                    <a:ext uri="{9D8B030D-6E8A-4147-A177-3AD203B41FA5}">
                      <a16:colId xmlns:a16="http://schemas.microsoft.com/office/drawing/2014/main" val="3261481907"/>
                    </a:ext>
                  </a:extLst>
                </a:gridCol>
                <a:gridCol w="1083604">
                  <a:extLst>
                    <a:ext uri="{9D8B030D-6E8A-4147-A177-3AD203B41FA5}">
                      <a16:colId xmlns:a16="http://schemas.microsoft.com/office/drawing/2014/main" val="2393573958"/>
                    </a:ext>
                  </a:extLst>
                </a:gridCol>
                <a:gridCol w="1083604">
                  <a:extLst>
                    <a:ext uri="{9D8B030D-6E8A-4147-A177-3AD203B41FA5}">
                      <a16:colId xmlns:a16="http://schemas.microsoft.com/office/drawing/2014/main" val="3608909131"/>
                    </a:ext>
                  </a:extLst>
                </a:gridCol>
                <a:gridCol w="950174">
                  <a:extLst>
                    <a:ext uri="{9D8B030D-6E8A-4147-A177-3AD203B41FA5}">
                      <a16:colId xmlns:a16="http://schemas.microsoft.com/office/drawing/2014/main" val="3040638487"/>
                    </a:ext>
                  </a:extLst>
                </a:gridCol>
                <a:gridCol w="842016">
                  <a:extLst>
                    <a:ext uri="{9D8B030D-6E8A-4147-A177-3AD203B41FA5}">
                      <a16:colId xmlns:a16="http://schemas.microsoft.com/office/drawing/2014/main" val="2347354311"/>
                    </a:ext>
                  </a:extLst>
                </a:gridCol>
              </a:tblGrid>
              <a:tr h="752989">
                <a:tc rowSpan="2">
                  <a:txBody>
                    <a:bodyPr/>
                    <a:lstStyle/>
                    <a:p>
                      <a:r>
                        <a:rPr lang="en-US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Понизили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( Отм.&lt; Отм.по журналу)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Подтвердили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(Отм.=Отм.по журналу)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Повысили</a:t>
                      </a:r>
                      <a:br>
                        <a:rPr lang="ru-RU" sz="1200">
                          <a:effectLst/>
                        </a:rPr>
                      </a:br>
                      <a:r>
                        <a:rPr lang="ru-RU" sz="1200">
                          <a:effectLst/>
                        </a:rPr>
                        <a:t> (Отм.&gt; Отм.по журналу)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5067066"/>
                  </a:ext>
                </a:extLst>
              </a:tr>
              <a:tr h="5647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Кол-во уч.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Кол-во уч.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Кол-во уч.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effectLst/>
                        </a:rPr>
                        <a:t>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8182791"/>
                  </a:ext>
                </a:extLst>
              </a:tr>
              <a:tr h="376495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с.Алексеевка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9,09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  90,91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61257763"/>
                  </a:ext>
                </a:extLst>
              </a:tr>
              <a:tr h="376495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</a:t>
                      </a:r>
                      <a:r>
                        <a:rPr lang="ru-RU" sz="1200">
                          <a:effectLst/>
                        </a:rPr>
                        <a:t>Петровка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</a:rPr>
                        <a:t>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  83,33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16,67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43198627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с.С-Ивановка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6170007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№1 с.Борское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13,79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82,76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3,45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31833662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№2 с.Борское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31626197"/>
                  </a:ext>
                </a:extLst>
              </a:tr>
              <a:tr h="376495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№1 г.Нефтегорска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5,</a:t>
                      </a:r>
                      <a:r>
                        <a:rPr lang="ru-RU" sz="1100">
                          <a:effectLst/>
                        </a:rPr>
                        <a:t>5</a:t>
                      </a:r>
                      <a:r>
                        <a:rPr lang="en-US" sz="11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72,22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22,22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21101474"/>
                  </a:ext>
                </a:extLst>
              </a:tr>
              <a:tr h="376495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№2 г.Нефтегорска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18,18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77,27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4,55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200426370"/>
                  </a:ext>
                </a:extLst>
              </a:tr>
              <a:tr h="376495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№3 г.Нефтегорска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10,52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7</a:t>
                      </a:r>
                      <a:r>
                        <a:rPr lang="ru-RU" sz="1100">
                          <a:effectLst/>
                        </a:rPr>
                        <a:t>8,95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0,53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91026213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с.Богдановка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015666088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с.Дмитриевка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100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02025500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с.Зуевка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10</a:t>
                      </a:r>
                      <a:r>
                        <a:rPr lang="ru-RU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59346962"/>
                  </a:ext>
                </a:extLst>
              </a:tr>
              <a:tr h="32628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СОШ с.Утевка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86,67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13,33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90385573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округ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8,4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20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83,9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7,7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8985501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Алексеевский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7,14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92,86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868974550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Борский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0,53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32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84,21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5,26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90825598"/>
                  </a:ext>
                </a:extLst>
              </a:tr>
              <a:tr h="188247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Нефтегорский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7,69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82,42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>
                          <a:effectLst/>
                        </a:rPr>
                        <a:t>9,89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900500551"/>
                  </a:ext>
                </a:extLst>
              </a:tr>
              <a:tr h="376495">
                <a:tc>
                  <a:txBody>
                    <a:bodyPr/>
                    <a:lstStyle/>
                    <a:p>
                      <a:r>
                        <a:rPr lang="en-US" sz="1200">
                          <a:effectLst/>
                        </a:rPr>
                        <a:t>СО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292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1,03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r>
                        <a:rPr lang="ru-RU" sz="1200">
                          <a:effectLst/>
                        </a:rPr>
                        <a:t>   9230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7</a:t>
                      </a:r>
                      <a:r>
                        <a:rPr lang="ru-RU" sz="1100">
                          <a:effectLst/>
                        </a:rPr>
                        <a:t>8,79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</a:rPr>
                        <a:t>1</a:t>
                      </a:r>
                      <a:r>
                        <a:rPr lang="ru-RU" sz="1100">
                          <a:effectLst/>
                        </a:rPr>
                        <a:t>192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</a:rPr>
                        <a:t>1</a:t>
                      </a:r>
                      <a:r>
                        <a:rPr lang="ru-RU" sz="1100" dirty="0">
                          <a:effectLst/>
                        </a:rPr>
                        <a:t>0,18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8285136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E1C1BE2E-4391-4DC2-871E-C51B217AA2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7747" y="32514"/>
            <a:ext cx="1064622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Соответствие отметок ВПР по русскому языку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10 классов и отметок по журналу</a:t>
            </a:r>
            <a:endParaRPr kumimoji="0" lang="ru-RU" altLang="ru-RU" sz="2400" b="1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4920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C44EF38-D1DA-4942-922F-B5E08E35BA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88206050"/>
              </p:ext>
            </p:extLst>
          </p:nvPr>
        </p:nvGraphicFramePr>
        <p:xfrm>
          <a:off x="382555" y="1166327"/>
          <a:ext cx="9283958" cy="47306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45986">
                  <a:extLst>
                    <a:ext uri="{9D8B030D-6E8A-4147-A177-3AD203B41FA5}">
                      <a16:colId xmlns:a16="http://schemas.microsoft.com/office/drawing/2014/main" val="2379186856"/>
                    </a:ext>
                  </a:extLst>
                </a:gridCol>
                <a:gridCol w="3268986">
                  <a:extLst>
                    <a:ext uri="{9D8B030D-6E8A-4147-A177-3AD203B41FA5}">
                      <a16:colId xmlns:a16="http://schemas.microsoft.com/office/drawing/2014/main" val="1658245222"/>
                    </a:ext>
                  </a:extLst>
                </a:gridCol>
                <a:gridCol w="3268986">
                  <a:extLst>
                    <a:ext uri="{9D8B030D-6E8A-4147-A177-3AD203B41FA5}">
                      <a16:colId xmlns:a16="http://schemas.microsoft.com/office/drawing/2014/main" val="2858175730"/>
                    </a:ext>
                  </a:extLst>
                </a:gridCol>
              </a:tblGrid>
              <a:tr h="1821194"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Территориальное          управление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Доля участников, получивших отметки</a:t>
                      </a:r>
                    </a:p>
                    <a:p>
                      <a:pPr algn="ctr"/>
                      <a:r>
                        <a:rPr lang="ru-RU" sz="1100">
                          <a:effectLst/>
                        </a:rPr>
                        <a:t>«3», «4» и «5» </a:t>
                      </a:r>
                    </a:p>
                    <a:p>
                      <a:pPr algn="ctr"/>
                      <a:r>
                        <a:rPr lang="ru-RU" sz="1100">
                          <a:effectLst/>
                        </a:rPr>
                        <a:t>(уровень обученности), 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>
                          <a:effectLst/>
                        </a:rPr>
                        <a:t>Доля участников, получивших отметки «4» и «5» </a:t>
                      </a:r>
                      <a:br>
                        <a:rPr lang="ru-RU" sz="1100">
                          <a:effectLst/>
                        </a:rPr>
                      </a:br>
                      <a:r>
                        <a:rPr lang="ru-RU" sz="1100">
                          <a:effectLst/>
                        </a:rPr>
                        <a:t>(качество обучения), %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24607456"/>
                  </a:ext>
                </a:extLst>
              </a:tr>
              <a:tr h="632933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Самарская область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95,8</a:t>
                      </a:r>
                      <a:r>
                        <a:rPr lang="en-US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65,93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61,83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91114304"/>
                  </a:ext>
                </a:extLst>
              </a:tr>
              <a:tr h="569123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Алексеевский м.р.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95,24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52,38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71,43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1756279"/>
                  </a:ext>
                </a:extLst>
              </a:tr>
              <a:tr h="569123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Борский м.р.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86,85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37,04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73,7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22850835"/>
                  </a:ext>
                </a:extLst>
              </a:tr>
              <a:tr h="569123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Нефтегорский м.р.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94,25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98,9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72,56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51,55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78677966"/>
                  </a:ext>
                </a:extLst>
              </a:tr>
              <a:tr h="569123">
                <a:tc>
                  <a:txBody>
                    <a:bodyPr/>
                    <a:lstStyle/>
                    <a:p>
                      <a:r>
                        <a:rPr lang="ru-RU" sz="1100">
                          <a:effectLst/>
                        </a:rPr>
                        <a:t>Юго-Восточное ТУ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95,42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88,19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61,83</a:t>
                      </a: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//</a:t>
                      </a: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54,6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8088581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F46A068E-D84B-4C51-8876-DD59718518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555" y="296900"/>
            <a:ext cx="11809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2383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r>
              <a:rPr kumimoji="0" lang="ru-RU" altLang="ru-RU" sz="20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Уровень обученности и качество обучения по русскому языку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38375" algn="l"/>
              </a:tabLst>
            </a:pPr>
            <a:r>
              <a:rPr kumimoji="0" lang="ru-RU" altLang="ru-RU" sz="20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обучающихся 10 классов 2025//2026 учебный год</a:t>
            </a:r>
            <a:endParaRPr kumimoji="0" lang="ru-RU" altLang="ru-RU" sz="20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74839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00EFDB6-D8CF-4547-B083-CF580F58B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2555" y="223936"/>
            <a:ext cx="9470572" cy="5775648"/>
          </a:xfrm>
        </p:spPr>
        <p:txBody>
          <a:bodyPr>
            <a:normAutofit/>
          </a:bodyPr>
          <a:lstStyle/>
          <a:p>
            <a:pPr indent="350520" algn="ctr"/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ВЫВОДЫ И РЕКОМЕНДАЦИИ ПО ИТОГАМ ПРОВЕДЕНИЯ ВПР-2026  ПО РУССКОМУ ЯЗЫКУ В 10 КЛАССАХ.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lnSpc>
                <a:spcPct val="150000"/>
              </a:lnSpc>
              <a:spcBef>
                <a:spcPts val="1200"/>
              </a:spcBef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Проведенный анализ результатов ВПР по русскому языку в 10 классах выявил, что освоение содержания обучения русскому языку осуществляется на уровне средних  показателей по Самарской области. </a:t>
            </a:r>
          </a:p>
          <a:p>
            <a:pPr indent="450215" algn="just">
              <a:lnSpc>
                <a:spcPct val="150000"/>
              </a:lnSpc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Анализ результатов выполнения отдельных заданий ВПР по русскому языку в 2026 году свидетельствует о наличии у обучающихся затруднений, связанных с умением соблюдать изученные орфографические и пунктуационные правила с акцентом на контекст. Опознавать самостоятельные части речи и их формы; опираться на фонетический, морфемный, словообразовательный и морфологический анализ в практике правописания.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344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00D4AF3-28F2-4D0A-A21B-FEC46C2406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282" y="195943"/>
            <a:ext cx="9853126" cy="6195525"/>
          </a:xfrm>
        </p:spPr>
        <p:txBody>
          <a:bodyPr>
            <a:normAutofit lnSpcReduction="10000"/>
          </a:bodyPr>
          <a:lstStyle/>
          <a:p>
            <a:pPr indent="0" algn="just">
              <a:lnSpc>
                <a:spcPct val="150000"/>
              </a:lnSpc>
              <a:buNone/>
            </a:pPr>
            <a:r>
              <a:rPr lang="ru-RU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Окружному методическому объединению:</a:t>
            </a:r>
            <a:endParaRPr lang="ru-RU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типологии пробелов в знаниях учащихся скорректировать содержание методической работы с</a:t>
            </a:r>
            <a:r>
              <a:rPr lang="ru-RU" spc="-3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учителями-предметниками;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организовать обсуждение с членами ОМО результатов ВПР по всем предметам во всех параллелях;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рассмотреть на заседаниях ОМО учителей русского языка методическое сопровождение тем, вызвавших у обучающихся 10-х классов затруднения в выполнении заданий ВПР;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заслушать предложения и принять в работу опыт педагогов по подготовке к ВПР.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  <a:tabLst>
                <a:tab pos="1060450" algn="l"/>
              </a:tabLst>
            </a:pP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продолжить реализацию программ (при необходимости обеспечить их корректировку) и мероприятий, направленных на поддержку школ с низкими образовательными</a:t>
            </a:r>
            <a:r>
              <a:rPr lang="ru-RU" spc="-5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16366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1C5E29B-A774-48C1-B65F-E0A614BA9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909" y="279918"/>
            <a:ext cx="9311951" cy="5570376"/>
          </a:xfrm>
        </p:spPr>
        <p:txBody>
          <a:bodyPr>
            <a:normAutofit fontScale="70000" lnSpcReduction="20000"/>
          </a:bodyPr>
          <a:lstStyle/>
          <a:p>
            <a:pPr marL="0" lvl="0" indent="0" algn="just">
              <a:lnSpc>
                <a:spcPct val="150000"/>
              </a:lnSpc>
              <a:buNone/>
            </a:pPr>
            <a:r>
              <a:rPr lang="ru-R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</a:t>
            </a:r>
            <a:r>
              <a:rPr lang="ru-RU" sz="2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Учителям:</a:t>
            </a:r>
            <a:endParaRPr lang="ru-RU" sz="2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2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изучить образцы и описания проверочных работ, размещенных на сайте ФГБУ «ФИОКО» и критерии их оценивания;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2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включить в проверочные работы задания в формате ВПР для диагностики уровня усвоения материала (после прохождения каждого раздела программы);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2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включить задания, вызвавшие наибольшие затруднения у обучающихся, в дидактические материалы уроков;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2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вести учет выявленных пробелов для адресной помощи в ликвидации западания тем у обучающихся;</a:t>
            </a:r>
          </a:p>
          <a:p>
            <a:pPr marL="342900" lvl="0" indent="-342900" algn="just">
              <a:lnSpc>
                <a:spcPct val="150000"/>
              </a:lnSpc>
              <a:buFont typeface="Symbol" panose="05050102010706020507" pitchFamily="18" charset="2"/>
              <a:buChar char=""/>
            </a:pPr>
            <a:r>
              <a:rPr lang="ru-RU" sz="26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основе проведенного анализа результатов ВПР администрацией ОО (школьного УМО) полученных результатов разработать индивидуальные маршруты для учащихся с низкими результатами выполнения ВПР.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72372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135</TotalTime>
  <Words>1710</Words>
  <Application>Microsoft Office PowerPoint</Application>
  <PresentationFormat>Широкоэкранный</PresentationFormat>
  <Paragraphs>448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Century Gothic</vt:lpstr>
      <vt:lpstr>Symbol</vt:lpstr>
      <vt:lpstr>Times New Roman</vt:lpstr>
      <vt:lpstr>Wingdings 3</vt:lpstr>
      <vt:lpstr>Сектор</vt:lpstr>
      <vt:lpstr>                                                        нефтегорск - 2026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Svetlana</dc:creator>
  <cp:lastModifiedBy>Svetlana</cp:lastModifiedBy>
  <cp:revision>10</cp:revision>
  <dcterms:created xsi:type="dcterms:W3CDTF">2026-08-26T19:01:15Z</dcterms:created>
  <dcterms:modified xsi:type="dcterms:W3CDTF">2026-08-27T04:42:13Z</dcterms:modified>
</cp:coreProperties>
</file>