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12192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30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Для перемещения страницы щёлкните мышью</a:t>
            </a: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Для правки формата примечаний щёлкните мышью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&lt;верхний колонтитул&gt;</a:t>
            </a:r>
          </a:p>
        </p:txBody>
      </p:sp>
      <p:sp>
        <p:nvSpPr>
          <p:cNvPr id="44" name="PlaceHolder 4"/>
          <p:cNvSpPr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  <p:sp>
        <p:nvSpPr>
          <p:cNvPr id="45" name="PlaceHolder 5"/>
          <p:cNvSpPr>
            <a:spLocks noGrp="1"/>
          </p:cNvSpPr>
          <p:nvPr>
            <p:ph type="ft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46" name="PlaceHolder 6"/>
          <p:cNvSpPr>
            <a:spLocks noGrp="1"/>
          </p:cNvSpPr>
          <p:nvPr>
            <p:ph type="sldNum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AB376ED4-E792-4A96-AD4F-5A6C49934FCD}" type="slidenum"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‹#›</a:t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7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16000"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PlaceHolder 3"/>
          <p:cNvSpPr>
            <a:spLocks noGrp="1"/>
          </p:cNvSpPr>
          <p:nvPr>
            <p:ph type="sldNum" idx="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EB0A2882-535F-41C6-84C5-415D90F8EAC4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16000"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sldNum" idx="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430881EE-B010-458F-A429-76B7AC795F5B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2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7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16000"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PlaceHolder 3"/>
          <p:cNvSpPr>
            <a:spLocks noGrp="1"/>
          </p:cNvSpPr>
          <p:nvPr>
            <p:ph type="sldNum" idx="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2E914279-D916-4D31-99C6-034A4A9B0FC5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4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8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16000"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PlaceHolder 3"/>
          <p:cNvSpPr>
            <a:spLocks noGrp="1"/>
          </p:cNvSpPr>
          <p:nvPr>
            <p:ph type="sldNum" idx="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CEC4C682-D716-46CD-8C78-9E4CA80385E2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5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8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16000"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PlaceHolder 3"/>
          <p:cNvSpPr>
            <a:spLocks noGrp="1"/>
          </p:cNvSpPr>
          <p:nvPr>
            <p:ph type="sldNum" idx="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0EF515D9-F9CE-4777-89D4-6884D9DF1421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6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16000"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sldNum" idx="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378F3FAE-5E2C-4995-B9F0-C2662C275913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7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9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16000"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PlaceHolder 3"/>
          <p:cNvSpPr>
            <a:spLocks noGrp="1"/>
          </p:cNvSpPr>
          <p:nvPr>
            <p:ph type="sldNum" idx="1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338DB1AA-2D85-4A95-9FD2-8E6383A7740E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8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9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16000"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PlaceHolder 3"/>
          <p:cNvSpPr>
            <a:spLocks noGrp="1"/>
          </p:cNvSpPr>
          <p:nvPr>
            <p:ph type="sldNum" idx="1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2BD6983B-E5F2-4FD2-ADA7-154AA4A16997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10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9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16000"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PlaceHolder 3"/>
          <p:cNvSpPr>
            <a:spLocks noGrp="1"/>
          </p:cNvSpPr>
          <p:nvPr>
            <p:ph type="sldNum" idx="1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E978D585-10A4-4AD7-9FA8-CD292574CB01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11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20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16000"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PlaceHolder 3"/>
          <p:cNvSpPr>
            <a:spLocks noGrp="1"/>
          </p:cNvSpPr>
          <p:nvPr>
            <p:ph type="sldNum" idx="1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AEBE35F6-5DC3-428F-A33A-B96301A35697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12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20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16000"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PlaceHolder 3"/>
          <p:cNvSpPr>
            <a:spLocks noGrp="1"/>
          </p:cNvSpPr>
          <p:nvPr>
            <p:ph type="sldNum" idx="1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840E1668-4BF4-48A9-82D5-DE461873486F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14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16000"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sldNum" idx="1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059834EC-8D6E-4857-A103-4B10980BECD7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16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20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16000"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PlaceHolder 3"/>
          <p:cNvSpPr>
            <a:spLocks noGrp="1"/>
          </p:cNvSpPr>
          <p:nvPr>
            <p:ph type="sldNum" idx="1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88E1816B-4BC9-462D-A179-571E66EB7A3A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17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21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16000"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PlaceHolder 3"/>
          <p:cNvSpPr>
            <a:spLocks noGrp="1"/>
          </p:cNvSpPr>
          <p:nvPr>
            <p:ph type="sldNum" idx="1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DDF47CE6-D7EE-4273-9303-C084DCCDBEB1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19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21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16000"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" name="PlaceHolder 3"/>
          <p:cNvSpPr>
            <a:spLocks noGrp="1"/>
          </p:cNvSpPr>
          <p:nvPr>
            <p:ph type="sldNum" idx="1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CF8C8700-5A20-40E5-A075-78920EC28889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20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0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0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08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0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0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0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26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319280" y="1604520"/>
            <a:ext cx="35326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8028720" y="1604520"/>
            <a:ext cx="35326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26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4319280" y="3682080"/>
            <a:ext cx="35326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8028720" y="3682080"/>
            <a:ext cx="35326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hyperlink" Target="https://gamma.app/?utm_source=made-with-gamma" TargetMode="Externa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0" descr="preencoded.png"/>
          <p:cNvPicPr/>
          <p:nvPr/>
        </p:nvPicPr>
        <p:blipFill>
          <a:blip r:embed="rId14"/>
          <a:stretch/>
        </p:blipFill>
        <p:spPr>
          <a:xfrm>
            <a:off x="0" y="0"/>
            <a:ext cx="12191400" cy="6857640"/>
          </a:xfrm>
          <a:prstGeom prst="rect">
            <a:avLst/>
          </a:prstGeom>
          <a:ln w="0">
            <a:noFill/>
          </a:ln>
        </p:spPr>
      </p:pic>
      <p:sp>
        <p:nvSpPr>
          <p:cNvPr id="6" name="Shape 0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0A081B">
              <a:alpha val="75000"/>
            </a:srgb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2" name="Image 1" descr="preencoded.png">
            <a:hlinkClick r:id="rId15"/>
          </p:cNvPr>
          <p:cNvPicPr/>
          <p:nvPr/>
        </p:nvPicPr>
        <p:blipFill>
          <a:blip r:embed="rId16"/>
          <a:stretch/>
        </p:blipFill>
        <p:spPr>
          <a:xfrm>
            <a:off x="11076840" y="6558840"/>
            <a:ext cx="1071360" cy="255600"/>
          </a:xfrm>
          <a:prstGeom prst="rect">
            <a:avLst/>
          </a:prstGeom>
          <a:ln w="0">
            <a:noFill/>
          </a:ln>
        </p:spPr>
      </p:pic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Для правки текста заглавия щёлкните мышью</a:t>
            </a: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0"/>
          <p:cNvSpPr/>
          <p:nvPr/>
        </p:nvSpPr>
        <p:spPr>
          <a:xfrm>
            <a:off x="7619760" y="0"/>
            <a:ext cx="4571640" cy="6857640"/>
          </a:xfrm>
          <a:prstGeom prst="rect">
            <a:avLst/>
          </a:prstGeom>
          <a:solidFill>
            <a:srgbClr val="0A081B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48" name="Image 0" descr="preencoded.png"/>
          <p:cNvPicPr/>
          <p:nvPr/>
        </p:nvPicPr>
        <p:blipFill>
          <a:blip r:embed="rId3"/>
          <a:stretch/>
        </p:blipFill>
        <p:spPr>
          <a:xfrm>
            <a:off x="7722720" y="518040"/>
            <a:ext cx="4365720" cy="5821560"/>
          </a:xfrm>
          <a:prstGeom prst="rect">
            <a:avLst/>
          </a:prstGeom>
          <a:ln w="0">
            <a:noFill/>
          </a:ln>
        </p:spPr>
      </p:pic>
      <p:sp>
        <p:nvSpPr>
          <p:cNvPr id="49" name="Text 1"/>
          <p:cNvSpPr/>
          <p:nvPr/>
        </p:nvSpPr>
        <p:spPr>
          <a:xfrm>
            <a:off x="720000" y="2102040"/>
            <a:ext cx="6179400" cy="1142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/>
          </a:bodyPr>
          <a:lstStyle/>
          <a:p>
            <a:pPr>
              <a:lnSpc>
                <a:spcPct val="104000"/>
              </a:lnSpc>
              <a:tabLst>
                <a:tab pos="0" algn="l"/>
              </a:tabLst>
            </a:pPr>
            <a:r>
              <a:rPr lang="en-US" sz="3550" b="1" strike="noStrike" spc="-1">
                <a:solidFill>
                  <a:srgbClr val="F0FCFF"/>
                </a:solidFill>
                <a:latin typeface="Spline Sans Bold"/>
                <a:ea typeface="Spline Sans Bold"/>
              </a:rPr>
              <a:t>ВПР по физике 2026 </a:t>
            </a:r>
            <a:endParaRPr lang="ru-RU" sz="355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Text 2"/>
          <p:cNvSpPr/>
          <p:nvPr/>
        </p:nvSpPr>
        <p:spPr>
          <a:xfrm>
            <a:off x="720000" y="3553560"/>
            <a:ext cx="6179400" cy="658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/>
          </a:bodyPr>
          <a:lstStyle/>
          <a:p>
            <a:pPr>
              <a:lnSpc>
                <a:spcPct val="133000"/>
              </a:lnSpc>
              <a:tabLst>
                <a:tab pos="0" algn="l"/>
              </a:tabLst>
            </a:pPr>
            <a:r>
              <a:rPr lang="en-US" sz="1600" b="0" strike="noStrike" spc="-1">
                <a:solidFill>
                  <a:srgbClr val="E0E4E6"/>
                </a:solidFill>
                <a:latin typeface="Barlow"/>
                <a:ea typeface="Barlow"/>
              </a:rPr>
              <a:t>Анализ результатов для окружного методического объединения учителей физики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Shape 3"/>
          <p:cNvSpPr/>
          <p:nvPr/>
        </p:nvSpPr>
        <p:spPr>
          <a:xfrm>
            <a:off x="720000" y="4443480"/>
            <a:ext cx="4151160" cy="312120"/>
          </a:xfrm>
          <a:prstGeom prst="roundRect">
            <a:avLst>
              <a:gd name="adj" fmla="val 49999"/>
            </a:avLst>
          </a:prstGeom>
          <a:noFill/>
          <a:ln w="19050">
            <a:solidFill>
              <a:srgbClr val="16FF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Text 4"/>
          <p:cNvSpPr/>
          <p:nvPr/>
        </p:nvSpPr>
        <p:spPr>
          <a:xfrm>
            <a:off x="843480" y="4505040"/>
            <a:ext cx="4514040" cy="18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>
              <a:lnSpc>
                <a:spcPct val="96000"/>
              </a:lnSpc>
              <a:tabLst>
                <a:tab pos="0" algn="l"/>
              </a:tabLst>
            </a:pPr>
            <a:r>
              <a:rPr lang="en-US" sz="1250" b="0" strike="noStrike" spc="-1">
                <a:solidFill>
                  <a:srgbClr val="16FFBB"/>
                </a:solidFill>
                <a:latin typeface="Barlow"/>
                <a:ea typeface="Barlow"/>
              </a:rPr>
              <a:t>ЮГО-ВОСТОЧНЫЙ ОКРУГ · САМАРСКАЯ ОБЛАСТЬ</a:t>
            </a:r>
            <a:endParaRPr lang="ru-RU" sz="125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 0"/>
          <p:cNvSpPr/>
          <p:nvPr/>
        </p:nvSpPr>
        <p:spPr>
          <a:xfrm>
            <a:off x="720000" y="627480"/>
            <a:ext cx="10751400" cy="1142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/>
          </a:bodyPr>
          <a:lstStyle/>
          <a:p>
            <a:pPr>
              <a:lnSpc>
                <a:spcPct val="104000"/>
              </a:lnSpc>
              <a:tabLst>
                <a:tab pos="0" algn="l"/>
              </a:tabLst>
            </a:pPr>
            <a:r>
              <a:rPr lang="en-US" sz="3550" b="1" strike="noStrike" spc="-1">
                <a:solidFill>
                  <a:srgbClr val="F0FCFF"/>
                </a:solidFill>
                <a:latin typeface="Spline Sans Bold"/>
                <a:ea typeface="Spline Sans Bold"/>
              </a:rPr>
              <a:t>Общие результаты 7 класса — базовый уровень</a:t>
            </a:r>
            <a:endParaRPr lang="ru-RU" sz="355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4" name="Image 0" descr="preencoded.png"/>
          <p:cNvPicPr/>
          <p:nvPr/>
        </p:nvPicPr>
        <p:blipFill>
          <a:blip r:embed="rId3"/>
          <a:stretch/>
        </p:blipFill>
        <p:spPr>
          <a:xfrm>
            <a:off x="720000" y="2310480"/>
            <a:ext cx="5124600" cy="3688560"/>
          </a:xfrm>
          <a:prstGeom prst="rect">
            <a:avLst/>
          </a:prstGeom>
          <a:ln w="0">
            <a:noFill/>
          </a:ln>
        </p:spPr>
      </p:pic>
      <p:sp>
        <p:nvSpPr>
          <p:cNvPr id="55" name="Text 1"/>
          <p:cNvSpPr/>
          <p:nvPr/>
        </p:nvSpPr>
        <p:spPr>
          <a:xfrm>
            <a:off x="6353280" y="2284560"/>
            <a:ext cx="5124600" cy="285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>
              <a:lnSpc>
                <a:spcPct val="104000"/>
              </a:lnSpc>
              <a:tabLst>
                <a:tab pos="0" algn="l"/>
              </a:tabLst>
            </a:pPr>
            <a:r>
              <a:rPr lang="en-US" sz="1750" b="1" strike="noStrike" spc="-1">
                <a:solidFill>
                  <a:srgbClr val="F0FCFF"/>
                </a:solidFill>
                <a:latin typeface="Spline Sans Bold"/>
                <a:ea typeface="Spline Sans Bold"/>
              </a:rPr>
              <a:t>Ключевые показатели</a:t>
            </a:r>
            <a:endParaRPr lang="ru-RU" sz="175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Text 2"/>
          <p:cNvSpPr/>
          <p:nvPr/>
        </p:nvSpPr>
        <p:spPr>
          <a:xfrm>
            <a:off x="6353280" y="2775960"/>
            <a:ext cx="5124600" cy="2921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2440" rIns="0" bIns="0" anchor="t">
            <a:normAutofit/>
          </a:bodyPr>
          <a:lstStyle/>
          <a:p>
            <a:pPr marL="325080" indent="-325080">
              <a:lnSpc>
                <a:spcPct val="133000"/>
              </a:lnSpc>
              <a:buClr>
                <a:srgbClr val="E0E4E6"/>
              </a:buClr>
              <a:buFont typeface="Symbol" charset="2"/>
              <a:buChar char=""/>
            </a:pPr>
            <a:r>
              <a:rPr lang="en-US" sz="1600" b="1" strike="noStrike" spc="-1">
                <a:solidFill>
                  <a:srgbClr val="E0E4E6"/>
                </a:solidFill>
                <a:latin typeface="Barlow Bold"/>
                <a:ea typeface="Barlow Bold"/>
              </a:rPr>
              <a:t>Участников:</a:t>
            </a:r>
            <a:r>
              <a:rPr lang="en-US" sz="1600" b="0" strike="noStrike" spc="-1">
                <a:solidFill>
                  <a:srgbClr val="E0E4E6"/>
                </a:solidFill>
                <a:latin typeface="Barlow"/>
                <a:ea typeface="Barlow"/>
              </a:rPr>
              <a:t> 119 обучающихся из 10 ОО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  <a:p>
            <a:pPr marL="325080" indent="-325080">
              <a:lnSpc>
                <a:spcPct val="133000"/>
              </a:lnSpc>
              <a:buClr>
                <a:srgbClr val="E0E4E6"/>
              </a:buClr>
              <a:buFont typeface="Symbol" charset="2"/>
              <a:buChar char=""/>
            </a:pPr>
            <a:r>
              <a:rPr lang="en-US" sz="1600" b="1" strike="noStrike" spc="-1">
                <a:solidFill>
                  <a:srgbClr val="E0E4E6"/>
                </a:solidFill>
                <a:latin typeface="Barlow Bold"/>
                <a:ea typeface="Barlow Bold"/>
              </a:rPr>
              <a:t>Не преодолели минимум:</a:t>
            </a:r>
            <a:r>
              <a:rPr lang="en-US" sz="1600" b="0" strike="noStrike" spc="-1">
                <a:solidFill>
                  <a:srgbClr val="E0E4E6"/>
                </a:solidFill>
                <a:latin typeface="Barlow"/>
                <a:ea typeface="Barlow"/>
              </a:rPr>
              <a:t> 3 ученика (2,52%) — выше регионального показателя на 0,42%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  <a:p>
            <a:pPr marL="325080" indent="-325080">
              <a:lnSpc>
                <a:spcPct val="133000"/>
              </a:lnSpc>
              <a:buClr>
                <a:srgbClr val="E0E4E6"/>
              </a:buClr>
              <a:buFont typeface="Symbol" charset="2"/>
              <a:buChar char=""/>
            </a:pPr>
            <a:r>
              <a:rPr lang="en-US" sz="1600" b="1" strike="noStrike" spc="-1">
                <a:solidFill>
                  <a:srgbClr val="E0E4E6"/>
                </a:solidFill>
                <a:latin typeface="Barlow Bold"/>
                <a:ea typeface="Barlow Bold"/>
              </a:rPr>
              <a:t>Отметка «3»:</a:t>
            </a:r>
            <a:r>
              <a:rPr lang="en-US" sz="1600" b="0" strike="noStrike" spc="-1">
                <a:solidFill>
                  <a:srgbClr val="E0E4E6"/>
                </a:solidFill>
                <a:latin typeface="Barlow"/>
                <a:ea typeface="Barlow"/>
              </a:rPr>
              <a:t> 60 учеников (50,42%)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  <a:p>
            <a:pPr marL="325080" indent="-325080">
              <a:lnSpc>
                <a:spcPct val="133000"/>
              </a:lnSpc>
              <a:buClr>
                <a:srgbClr val="E0E4E6"/>
              </a:buClr>
              <a:buFont typeface="Symbol" charset="2"/>
              <a:buChar char=""/>
            </a:pPr>
            <a:r>
              <a:rPr lang="en-US" sz="1600" b="1" strike="noStrike" spc="-1">
                <a:solidFill>
                  <a:srgbClr val="E0E4E6"/>
                </a:solidFill>
                <a:latin typeface="Barlow Bold"/>
                <a:ea typeface="Barlow Bold"/>
              </a:rPr>
              <a:t>Отметка «4»:</a:t>
            </a:r>
            <a:r>
              <a:rPr lang="en-US" sz="1600" b="0" strike="noStrike" spc="-1">
                <a:solidFill>
                  <a:srgbClr val="E0E4E6"/>
                </a:solidFill>
                <a:latin typeface="Barlow"/>
                <a:ea typeface="Barlow"/>
              </a:rPr>
              <a:t> 49 учеников (41,18%) — </a:t>
            </a:r>
            <a:r>
              <a:rPr lang="en-US" sz="1600" b="0" strike="noStrike" spc="-1">
                <a:solidFill>
                  <a:srgbClr val="16FFBB"/>
                </a:solidFill>
                <a:latin typeface="Barlow"/>
                <a:ea typeface="Barlow"/>
              </a:rPr>
              <a:t>на 2,46% выше области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  <a:p>
            <a:pPr marL="325080" indent="-325080">
              <a:lnSpc>
                <a:spcPct val="133000"/>
              </a:lnSpc>
              <a:buClr>
                <a:srgbClr val="E0E4E6"/>
              </a:buClr>
              <a:buFont typeface="Symbol" charset="2"/>
              <a:buChar char=""/>
            </a:pPr>
            <a:r>
              <a:rPr lang="en-US" sz="1600" b="1" strike="noStrike" spc="-1">
                <a:solidFill>
                  <a:srgbClr val="E0E4E6"/>
                </a:solidFill>
                <a:latin typeface="Barlow Bold"/>
                <a:ea typeface="Barlow Bold"/>
              </a:rPr>
              <a:t>Отметка «5»:</a:t>
            </a:r>
            <a:r>
              <a:rPr lang="en-US" sz="1600" b="0" strike="noStrike" spc="-1">
                <a:solidFill>
                  <a:srgbClr val="E0E4E6"/>
                </a:solidFill>
                <a:latin typeface="Barlow"/>
                <a:ea typeface="Barlow"/>
              </a:rPr>
              <a:t> 7 учеников (5,88%) — на 2,41% ниже области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Рисунок 56"/>
          <p:cNvPicPr/>
          <p:nvPr/>
        </p:nvPicPr>
        <p:blipFill>
          <a:blip r:embed="rId2"/>
          <a:stretch/>
        </p:blipFill>
        <p:spPr>
          <a:xfrm>
            <a:off x="2160000" y="322920"/>
            <a:ext cx="8029440" cy="63370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 0"/>
          <p:cNvSpPr/>
          <p:nvPr/>
        </p:nvSpPr>
        <p:spPr>
          <a:xfrm>
            <a:off x="720000" y="672840"/>
            <a:ext cx="10751400" cy="49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>
              <a:lnSpc>
                <a:spcPct val="104000"/>
              </a:lnSpc>
              <a:tabLst>
                <a:tab pos="0" algn="l"/>
              </a:tabLst>
            </a:pPr>
            <a:r>
              <a:rPr lang="en-US" sz="3100" b="1" strike="noStrike" spc="-1">
                <a:solidFill>
                  <a:srgbClr val="F0FCFF"/>
                </a:solidFill>
                <a:latin typeface="Spline Sans Bold"/>
                <a:ea typeface="Spline Sans Bold"/>
              </a:rPr>
              <a:t>Достижение высокого уровня подготовки</a:t>
            </a:r>
            <a:endParaRPr lang="ru-RU" sz="31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Text 1"/>
          <p:cNvSpPr/>
          <p:nvPr/>
        </p:nvSpPr>
        <p:spPr>
          <a:xfrm>
            <a:off x="720000" y="1487880"/>
            <a:ext cx="11360880" cy="26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>
              <a:lnSpc>
                <a:spcPct val="125000"/>
              </a:lnSpc>
              <a:tabLst>
                <a:tab pos="0" algn="l"/>
              </a:tabLst>
            </a:pPr>
            <a:r>
              <a:rPr lang="en-US" sz="1400" b="0" strike="noStrike" spc="-1">
                <a:solidFill>
                  <a:srgbClr val="E0E4E6"/>
                </a:solidFill>
                <a:latin typeface="Barlow"/>
                <a:ea typeface="Barlow"/>
              </a:rPr>
              <a:t>Округ: </a:t>
            </a:r>
            <a:r>
              <a:rPr lang="en-US" sz="1400" b="1" strike="noStrike" spc="-1">
                <a:solidFill>
                  <a:srgbClr val="E0E4E6"/>
                </a:solidFill>
                <a:latin typeface="Barlow Bold"/>
                <a:ea typeface="Barlow Bold"/>
              </a:rPr>
              <a:t>47,06%</a:t>
            </a:r>
            <a:r>
              <a:rPr lang="en-US" sz="1400" b="0" strike="noStrike" spc="-1">
                <a:solidFill>
                  <a:srgbClr val="E0E4E6"/>
                </a:solidFill>
                <a:latin typeface="Barlow"/>
                <a:ea typeface="Barlow"/>
              </a:rPr>
              <a:t> получили отметки «4» и «5» — практически совпадает с областным показателем (47,00%)</a:t>
            </a: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60" name="Table 0"/>
          <p:cNvGraphicFramePr/>
          <p:nvPr/>
        </p:nvGraphicFramePr>
        <p:xfrm>
          <a:off x="720000" y="1935000"/>
          <a:ext cx="10751400" cy="3400920"/>
        </p:xfrm>
        <a:graphic>
          <a:graphicData uri="http://schemas.openxmlformats.org/drawingml/2006/table">
            <a:tbl>
              <a:tblPr/>
              <a:tblGrid>
                <a:gridCol w="2687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87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877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877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4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1" strike="noStrike" spc="-1">
                          <a:solidFill>
                            <a:srgbClr val="E0E4E6"/>
                          </a:solidFill>
                          <a:latin typeface="Barlow"/>
                          <a:ea typeface="Barlow"/>
                        </a:rPr>
                        <a:t>Школа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80000" marR="180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1" strike="noStrike" spc="-1">
                          <a:solidFill>
                            <a:srgbClr val="E0E4E6"/>
                          </a:solidFill>
                          <a:latin typeface="Barlow"/>
                          <a:ea typeface="Barlow"/>
                        </a:rPr>
                        <a:t>Участников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80000" marR="180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1" strike="noStrike" spc="-1">
                          <a:solidFill>
                            <a:srgbClr val="E0E4E6"/>
                          </a:solidFill>
                          <a:latin typeface="Barlow"/>
                          <a:ea typeface="Barlow"/>
                        </a:rPr>
                        <a:t>Успеваемость %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80000" marR="180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1" strike="noStrike" spc="-1">
                          <a:solidFill>
                            <a:srgbClr val="E0E4E6"/>
                          </a:solidFill>
                          <a:latin typeface="Barlow"/>
                          <a:ea typeface="Barlow"/>
                        </a:rPr>
                        <a:t>Высокий уровень %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80000" marR="180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7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0" strike="noStrike" spc="-1">
                          <a:solidFill>
                            <a:srgbClr val="E0E4E6"/>
                          </a:solidFill>
                          <a:latin typeface="Barlow"/>
                          <a:ea typeface="Barlow"/>
                        </a:rPr>
                        <a:t>ГБОУ СОШ с. Герасимовка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80000" marR="180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0" strike="noStrike" spc="-1">
                          <a:solidFill>
                            <a:srgbClr val="E0E4E6"/>
                          </a:solidFill>
                          <a:latin typeface="Barlow"/>
                          <a:ea typeface="Barlow"/>
                        </a:rPr>
                        <a:t>5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80000" marR="180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0" strike="noStrike" spc="-1">
                          <a:solidFill>
                            <a:srgbClr val="E0E4E6"/>
                          </a:solidFill>
                          <a:latin typeface="Barlow"/>
                          <a:ea typeface="Barlow"/>
                        </a:rPr>
                        <a:t>100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80000" marR="180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1" strike="noStrike" spc="-1">
                          <a:solidFill>
                            <a:srgbClr val="16FFBB"/>
                          </a:solidFill>
                          <a:latin typeface="Barlow"/>
                          <a:ea typeface="Barlow"/>
                        </a:rPr>
                        <a:t>100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80000" marR="180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7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0" strike="noStrike" spc="-1">
                          <a:solidFill>
                            <a:srgbClr val="E0E4E6"/>
                          </a:solidFill>
                          <a:latin typeface="Barlow"/>
                          <a:ea typeface="Barlow"/>
                        </a:rPr>
                        <a:t>ГБОУ СОШ пос. Новый Кутулук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80000" marR="180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0" strike="noStrike" spc="-1">
                          <a:solidFill>
                            <a:srgbClr val="E0E4E6"/>
                          </a:solidFill>
                          <a:latin typeface="Barlow"/>
                          <a:ea typeface="Barlow"/>
                        </a:rPr>
                        <a:t>8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80000" marR="180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0" strike="noStrike" spc="-1">
                          <a:solidFill>
                            <a:srgbClr val="E0E4E6"/>
                          </a:solidFill>
                          <a:latin typeface="Barlow"/>
                          <a:ea typeface="Barlow"/>
                        </a:rPr>
                        <a:t>100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80000" marR="180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1" strike="noStrike" spc="-1">
                          <a:solidFill>
                            <a:srgbClr val="16FFBB"/>
                          </a:solidFill>
                          <a:latin typeface="Barlow"/>
                          <a:ea typeface="Barlow"/>
                        </a:rPr>
                        <a:t>75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80000" marR="180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7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0" strike="noStrike" spc="-1">
                          <a:solidFill>
                            <a:srgbClr val="E0E4E6"/>
                          </a:solidFill>
                          <a:latin typeface="Barlow"/>
                          <a:ea typeface="Barlow"/>
                        </a:rPr>
                        <a:t>ГБОУ СОШ с. Утевка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80000" marR="180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0" strike="noStrike" spc="-1">
                          <a:solidFill>
                            <a:srgbClr val="E0E4E6"/>
                          </a:solidFill>
                          <a:latin typeface="Barlow"/>
                          <a:ea typeface="Barlow"/>
                        </a:rPr>
                        <a:t>19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80000" marR="180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0" strike="noStrike" spc="-1">
                          <a:solidFill>
                            <a:srgbClr val="E0E4E6"/>
                          </a:solidFill>
                          <a:latin typeface="Barlow"/>
                          <a:ea typeface="Barlow"/>
                        </a:rPr>
                        <a:t>100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80000" marR="180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1" strike="noStrike" spc="-1">
                          <a:solidFill>
                            <a:srgbClr val="16FFBB"/>
                          </a:solidFill>
                          <a:latin typeface="Barlow"/>
                          <a:ea typeface="Barlow"/>
                        </a:rPr>
                        <a:t>68,42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80000" marR="180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7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0" strike="noStrike" spc="-1">
                          <a:solidFill>
                            <a:srgbClr val="E0E4E6"/>
                          </a:solidFill>
                          <a:latin typeface="Barlow"/>
                          <a:ea typeface="Barlow"/>
                        </a:rPr>
                        <a:t>ГБОУ СОШ №1 г. Нефтегорска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80000" marR="180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0" strike="noStrike" spc="-1">
                          <a:solidFill>
                            <a:srgbClr val="E0E4E6"/>
                          </a:solidFill>
                          <a:latin typeface="Barlow"/>
                          <a:ea typeface="Barlow"/>
                        </a:rPr>
                        <a:t>25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80000" marR="180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0" strike="noStrike" spc="-1">
                          <a:solidFill>
                            <a:srgbClr val="E0E4E6"/>
                          </a:solidFill>
                          <a:latin typeface="Barlow"/>
                          <a:ea typeface="Barlow"/>
                        </a:rPr>
                        <a:t>92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80000" marR="180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0" strike="noStrike" spc="-1">
                          <a:solidFill>
                            <a:srgbClr val="E0E4E6"/>
                          </a:solidFill>
                          <a:latin typeface="Barlow"/>
                          <a:ea typeface="Barlow"/>
                        </a:rPr>
                        <a:t>64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80000" marR="180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4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0" strike="noStrike" spc="-1">
                          <a:solidFill>
                            <a:srgbClr val="E0E4E6"/>
                          </a:solidFill>
                          <a:latin typeface="Barlow"/>
                          <a:ea typeface="Barlow"/>
                        </a:rPr>
                        <a:t>ГБОУ СОШ с. Алексеевка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80000" marR="180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0" strike="noStrike" spc="-1">
                          <a:solidFill>
                            <a:srgbClr val="E0E4E6"/>
                          </a:solidFill>
                          <a:latin typeface="Barlow"/>
                          <a:ea typeface="Barlow"/>
                        </a:rPr>
                        <a:t>19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80000" marR="180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0" strike="noStrike" spc="-1">
                          <a:solidFill>
                            <a:srgbClr val="E0E4E6"/>
                          </a:solidFill>
                          <a:latin typeface="Barlow"/>
                          <a:ea typeface="Barlow"/>
                        </a:rPr>
                        <a:t>94,74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80000" marR="180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00" b="0" strike="noStrike" spc="-1">
                          <a:solidFill>
                            <a:srgbClr val="37A7E7"/>
                          </a:solidFill>
                          <a:latin typeface="Barlow"/>
                          <a:ea typeface="Barlow"/>
                        </a:rPr>
                        <a:t>10,53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80000" marR="180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1" name="Shape 2"/>
          <p:cNvSpPr/>
          <p:nvPr/>
        </p:nvSpPr>
        <p:spPr>
          <a:xfrm>
            <a:off x="720000" y="5526360"/>
            <a:ext cx="10751400" cy="658800"/>
          </a:xfrm>
          <a:prstGeom prst="roundRect">
            <a:avLst>
              <a:gd name="adj" fmla="val 40975"/>
            </a:avLst>
          </a:prstGeom>
          <a:solidFill>
            <a:srgbClr val="4B3F0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62" name="Image 0" descr="preencoded.png"/>
          <p:cNvPicPr/>
          <p:nvPr/>
        </p:nvPicPr>
        <p:blipFill>
          <a:blip r:embed="rId3"/>
          <a:stretch/>
        </p:blipFill>
        <p:spPr>
          <a:xfrm>
            <a:off x="900000" y="5748840"/>
            <a:ext cx="224640" cy="179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0"/>
          <p:cNvSpPr/>
          <p:nvPr/>
        </p:nvSpPr>
        <p:spPr>
          <a:xfrm>
            <a:off x="0" y="0"/>
            <a:ext cx="4571640" cy="6857640"/>
          </a:xfrm>
          <a:prstGeom prst="rect">
            <a:avLst/>
          </a:prstGeom>
          <a:solidFill>
            <a:srgbClr val="0A081B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64" name="Image 0" descr="preencoded.png"/>
          <p:cNvPicPr/>
          <p:nvPr/>
        </p:nvPicPr>
        <p:blipFill>
          <a:blip r:embed="rId3"/>
          <a:stretch/>
        </p:blipFill>
        <p:spPr>
          <a:xfrm>
            <a:off x="99720" y="513720"/>
            <a:ext cx="4372200" cy="5829840"/>
          </a:xfrm>
          <a:prstGeom prst="rect">
            <a:avLst/>
          </a:prstGeom>
          <a:ln w="0">
            <a:noFill/>
          </a:ln>
        </p:spPr>
      </p:pic>
      <p:sp>
        <p:nvSpPr>
          <p:cNvPr id="65" name="Text 1"/>
          <p:cNvSpPr/>
          <p:nvPr/>
        </p:nvSpPr>
        <p:spPr>
          <a:xfrm>
            <a:off x="5292000" y="577800"/>
            <a:ext cx="6179400" cy="1107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/>
          </a:bodyPr>
          <a:lstStyle/>
          <a:p>
            <a:pPr>
              <a:lnSpc>
                <a:spcPct val="104000"/>
              </a:lnSpc>
              <a:tabLst>
                <a:tab pos="0" algn="l"/>
              </a:tabLst>
            </a:pPr>
            <a:r>
              <a:rPr lang="en-US" sz="3450" b="1" strike="noStrike" spc="-1">
                <a:solidFill>
                  <a:srgbClr val="F0FCFF"/>
                </a:solidFill>
                <a:latin typeface="Spline Sans Bold"/>
                <a:ea typeface="Spline Sans Bold"/>
              </a:rPr>
              <a:t>Успешные задания — выполнение выше 70%</a:t>
            </a:r>
            <a:endParaRPr lang="ru-RU" sz="345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Text 2"/>
          <p:cNvSpPr/>
          <p:nvPr/>
        </p:nvSpPr>
        <p:spPr>
          <a:xfrm>
            <a:off x="5292000" y="5652360"/>
            <a:ext cx="6179400" cy="627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/>
          </a:bodyPr>
          <a:lstStyle/>
          <a:p>
            <a:pPr>
              <a:lnSpc>
                <a:spcPct val="131000"/>
              </a:lnSpc>
              <a:tabLst>
                <a:tab pos="0" algn="l"/>
              </a:tabLst>
            </a:pPr>
            <a:r>
              <a:rPr lang="en-US" sz="1550" b="0" strike="noStrike" spc="-1">
                <a:solidFill>
                  <a:srgbClr val="E0E4E6"/>
                </a:solidFill>
                <a:latin typeface="Barlow"/>
                <a:ea typeface="Barlow"/>
              </a:rPr>
              <a:t>По заданиям 2 и 6 округ </a:t>
            </a:r>
            <a:r>
              <a:rPr lang="en-US" sz="1550" b="1" strike="noStrike" spc="-1">
                <a:solidFill>
                  <a:srgbClr val="E0E4E6"/>
                </a:solidFill>
                <a:latin typeface="Barlow Bold"/>
                <a:ea typeface="Barlow Bold"/>
              </a:rPr>
              <a:t>превышает областной показатель</a:t>
            </a:r>
            <a:r>
              <a:rPr lang="en-US" sz="1550" b="0" strike="noStrike" spc="-1">
                <a:solidFill>
                  <a:srgbClr val="E0E4E6"/>
                </a:solidFill>
                <a:latin typeface="Barlow"/>
                <a:ea typeface="Barlow"/>
              </a:rPr>
              <a:t> — сильная практическая подготовка обучающихся.</a:t>
            </a:r>
            <a:endParaRPr lang="ru-RU" sz="155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4860000" y="1927440"/>
            <a:ext cx="6494400" cy="37548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ru-RU" sz="2000" b="1" i="1" strike="noStrike" spc="-1">
                <a:solidFill>
                  <a:srgbClr val="FFFF00"/>
                </a:solidFill>
                <a:latin typeface="Times New Roman"/>
              </a:rPr>
              <a:t>Задание №2:</a:t>
            </a:r>
            <a:r>
              <a:rPr lang="ru-RU" sz="2000" b="0" strike="noStrike" spc="-1">
                <a:solidFill>
                  <a:srgbClr val="FFFF00"/>
                </a:solidFill>
                <a:latin typeface="Times New Roman"/>
              </a:rPr>
              <a:t> Чтение графиков и извлечение числовых</a:t>
            </a:r>
            <a:endParaRPr lang="ru-RU" sz="2000" b="0" strike="noStrike" spc="-1">
              <a:solidFill>
                <a:srgbClr val="FFFF00"/>
              </a:solidFill>
              <a:latin typeface="Arial"/>
            </a:endParaRPr>
          </a:p>
          <a:p>
            <a:r>
              <a:rPr lang="ru-RU" sz="2000" b="0" strike="noStrike" spc="-1">
                <a:solidFill>
                  <a:srgbClr val="FFFF00"/>
                </a:solidFill>
                <a:latin typeface="Times New Roman"/>
              </a:rPr>
              <a:t> Данных (96,6%).</a:t>
            </a:r>
            <a:endParaRPr lang="ru-RU" sz="2000" b="0" strike="noStrike" spc="-1">
              <a:solidFill>
                <a:srgbClr val="FFFF00"/>
              </a:solidFill>
              <a:latin typeface="Arial"/>
            </a:endParaRPr>
          </a:p>
          <a:p>
            <a:endParaRPr lang="ru-RU" sz="2000" b="0" strike="noStrike" spc="-1">
              <a:solidFill>
                <a:srgbClr val="FFFF00"/>
              </a:solidFill>
              <a:latin typeface="Arial"/>
            </a:endParaRPr>
          </a:p>
          <a:p>
            <a:r>
              <a:rPr lang="ru-RU" sz="2000" b="1" i="1" strike="noStrike" spc="-1">
                <a:solidFill>
                  <a:srgbClr val="FFFF00"/>
                </a:solidFill>
                <a:latin typeface="Times New Roman"/>
              </a:rPr>
              <a:t>Задание №6:</a:t>
            </a:r>
            <a:r>
              <a:rPr lang="ru-RU" sz="2000" b="0" strike="noStrike" spc="-1">
                <a:solidFill>
                  <a:srgbClr val="FFFF00"/>
                </a:solidFill>
                <a:latin typeface="Times New Roman"/>
              </a:rPr>
              <a:t> Проведение прямых измерений физических </a:t>
            </a:r>
            <a:endParaRPr lang="ru-RU" sz="2000" b="0" strike="noStrike" spc="-1">
              <a:solidFill>
                <a:srgbClr val="FFFF00"/>
              </a:solidFill>
              <a:latin typeface="Arial"/>
            </a:endParaRPr>
          </a:p>
          <a:p>
            <a:r>
              <a:rPr lang="ru-RU" sz="2000" b="0" strike="noStrike" spc="-1">
                <a:solidFill>
                  <a:srgbClr val="FFFF00"/>
                </a:solidFill>
                <a:latin typeface="Times New Roman"/>
              </a:rPr>
              <a:t>величин и оценка погрешностей (93,3%).</a:t>
            </a:r>
            <a:endParaRPr lang="ru-RU" sz="2000" b="0" strike="noStrike" spc="-1">
              <a:solidFill>
                <a:srgbClr val="FFFF00"/>
              </a:solidFill>
              <a:latin typeface="Arial"/>
            </a:endParaRPr>
          </a:p>
          <a:p>
            <a:endParaRPr lang="ru-RU" sz="2000" b="0" strike="noStrike" spc="-1">
              <a:solidFill>
                <a:srgbClr val="FFFF00"/>
              </a:solidFill>
              <a:latin typeface="Arial"/>
            </a:endParaRPr>
          </a:p>
          <a:p>
            <a:r>
              <a:rPr lang="ru-RU" sz="2000" b="1" i="1" strike="noStrike" spc="-1">
                <a:solidFill>
                  <a:srgbClr val="FFFF00"/>
                </a:solidFill>
                <a:latin typeface="Times New Roman"/>
              </a:rPr>
              <a:t>Задание №1:</a:t>
            </a:r>
            <a:r>
              <a:rPr lang="ru-RU" sz="2000" b="0" strike="noStrike" spc="-1">
                <a:solidFill>
                  <a:srgbClr val="FFFF00"/>
                </a:solidFill>
                <a:latin typeface="Times New Roman"/>
              </a:rPr>
              <a:t> Решение простых задач на применение</a:t>
            </a:r>
            <a:endParaRPr lang="ru-RU" sz="2000" b="0" strike="noStrike" spc="-1">
              <a:solidFill>
                <a:srgbClr val="FFFF00"/>
              </a:solidFill>
              <a:latin typeface="Arial"/>
            </a:endParaRPr>
          </a:p>
          <a:p>
            <a:r>
              <a:rPr lang="ru-RU" sz="2000" b="0" strike="noStrike" spc="-1">
                <a:solidFill>
                  <a:srgbClr val="FFFF00"/>
                </a:solidFill>
                <a:latin typeface="Times New Roman"/>
              </a:rPr>
              <a:t> законов Гука и Архимеда в один шаг (78,4%).</a:t>
            </a:r>
            <a:endParaRPr lang="ru-RU" sz="2000" b="0" strike="noStrike" spc="-1">
              <a:solidFill>
                <a:srgbClr val="FFFF00"/>
              </a:solidFill>
              <a:latin typeface="Arial"/>
            </a:endParaRPr>
          </a:p>
          <a:p>
            <a:endParaRPr lang="ru-RU" sz="2000" b="0" strike="noStrike" spc="-1">
              <a:solidFill>
                <a:srgbClr val="FFFF00"/>
              </a:solidFill>
              <a:latin typeface="Arial"/>
            </a:endParaRPr>
          </a:p>
          <a:p>
            <a:r>
              <a:rPr lang="ru-RU" sz="2000" b="1" i="1" strike="noStrike" spc="-1">
                <a:solidFill>
                  <a:srgbClr val="FFFF00"/>
                </a:solidFill>
                <a:latin typeface="Times New Roman"/>
              </a:rPr>
              <a:t>Задание №4:</a:t>
            </a:r>
            <a:r>
              <a:rPr lang="ru-RU" sz="2000" b="0" strike="noStrike" spc="-1">
                <a:solidFill>
                  <a:srgbClr val="FFFF00"/>
                </a:solidFill>
                <a:latin typeface="Times New Roman"/>
              </a:rPr>
              <a:t> Задачи по гидростатике (73,3%).</a:t>
            </a:r>
            <a:endParaRPr lang="ru-RU" sz="2000" b="0" strike="noStrike" spc="-1">
              <a:solidFill>
                <a:srgbClr val="FFFF00"/>
              </a:solidFill>
              <a:latin typeface="Arial"/>
            </a:endParaRPr>
          </a:p>
          <a:p>
            <a:endParaRPr lang="ru-RU" sz="2000" b="0" strike="noStrike" spc="-1">
              <a:solidFill>
                <a:srgbClr val="FFFF00"/>
              </a:solidFill>
              <a:latin typeface="Arial"/>
            </a:endParaRPr>
          </a:p>
          <a:p>
            <a:r>
              <a:rPr lang="ru-RU" sz="2000" b="1" i="1" strike="noStrike" spc="-1">
                <a:solidFill>
                  <a:srgbClr val="FFFF00"/>
                </a:solidFill>
                <a:latin typeface="Times New Roman"/>
              </a:rPr>
              <a:t>Задание №8:</a:t>
            </a:r>
            <a:r>
              <a:rPr lang="ru-RU" sz="2000" b="0" strike="noStrike" spc="-1">
                <a:solidFill>
                  <a:srgbClr val="FFFF00"/>
                </a:solidFill>
                <a:latin typeface="Times New Roman"/>
              </a:rPr>
              <a:t> Интерпретация результатов наблюдений и</a:t>
            </a:r>
            <a:endParaRPr lang="ru-RU" sz="2000" b="0" strike="noStrike" spc="-1">
              <a:solidFill>
                <a:srgbClr val="FFFF00"/>
              </a:solidFill>
              <a:latin typeface="Arial"/>
            </a:endParaRPr>
          </a:p>
          <a:p>
            <a:r>
              <a:rPr lang="ru-RU" sz="2000" b="0" strike="noStrike" spc="-1">
                <a:solidFill>
                  <a:srgbClr val="FFFF00"/>
                </a:solidFill>
                <a:latin typeface="Times New Roman"/>
              </a:rPr>
              <a:t> опытов (83,1%).</a:t>
            </a:r>
            <a:r>
              <a:rPr lang="ru-RU" sz="1400" b="0" strike="noStrike" spc="-1">
                <a:solidFill>
                  <a:srgbClr val="FFFF00"/>
                </a:solidFill>
                <a:latin typeface="Times New Roman"/>
              </a:rPr>
              <a:t> </a:t>
            </a:r>
            <a:endParaRPr lang="ru-RU" sz="1400" b="0" strike="noStrike" spc="-1">
              <a:solidFill>
                <a:srgbClr val="FFFF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 0"/>
          <p:cNvSpPr/>
          <p:nvPr/>
        </p:nvSpPr>
        <p:spPr>
          <a:xfrm>
            <a:off x="720000" y="592560"/>
            <a:ext cx="10751400" cy="517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>
              <a:lnSpc>
                <a:spcPct val="104000"/>
              </a:lnSpc>
              <a:tabLst>
                <a:tab pos="0" algn="l"/>
              </a:tabLst>
            </a:pPr>
            <a:r>
              <a:rPr lang="en-US" sz="3250" b="1" strike="noStrike" spc="-1">
                <a:solidFill>
                  <a:srgbClr val="F0FCFF"/>
                </a:solidFill>
                <a:latin typeface="Spline Sans Bold"/>
                <a:ea typeface="Spline Sans Bold"/>
              </a:rPr>
              <a:t>Проблемные задания — выполнение ниже 55%</a:t>
            </a:r>
            <a:endParaRPr lang="ru-RU" sz="325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9" name="Image 0" descr="preencoded.png"/>
          <p:cNvPicPr/>
          <p:nvPr/>
        </p:nvPicPr>
        <p:blipFill>
          <a:blip r:embed="rId3"/>
          <a:stretch/>
        </p:blipFill>
        <p:spPr>
          <a:xfrm>
            <a:off x="720000" y="2080800"/>
            <a:ext cx="3467160" cy="3467160"/>
          </a:xfrm>
          <a:prstGeom prst="rect">
            <a:avLst/>
          </a:prstGeom>
          <a:ln w="0">
            <a:noFill/>
          </a:ln>
        </p:spPr>
      </p:pic>
      <p:pic>
        <p:nvPicPr>
          <p:cNvPr id="70" name="Image 1" descr="preencoded.png"/>
          <p:cNvPicPr/>
          <p:nvPr/>
        </p:nvPicPr>
        <p:blipFill>
          <a:blip r:embed="rId4"/>
          <a:stretch/>
        </p:blipFill>
        <p:spPr>
          <a:xfrm>
            <a:off x="4648680" y="1553760"/>
            <a:ext cx="2163600" cy="4521240"/>
          </a:xfrm>
          <a:prstGeom prst="rect">
            <a:avLst/>
          </a:prstGeom>
          <a:ln w="0">
            <a:noFill/>
          </a:ln>
        </p:spPr>
      </p:pic>
      <p:sp>
        <p:nvSpPr>
          <p:cNvPr id="71" name="Text 1"/>
          <p:cNvSpPr/>
          <p:nvPr/>
        </p:nvSpPr>
        <p:spPr>
          <a:xfrm>
            <a:off x="4961880" y="1765440"/>
            <a:ext cx="1638360" cy="517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/>
          </a:bodyPr>
          <a:lstStyle/>
          <a:p>
            <a:pPr>
              <a:lnSpc>
                <a:spcPct val="104000"/>
              </a:lnSpc>
              <a:tabLst>
                <a:tab pos="0" algn="l"/>
              </a:tabLst>
            </a:pPr>
            <a:r>
              <a:rPr lang="en-US" sz="1600" b="1" strike="noStrike" spc="-1">
                <a:solidFill>
                  <a:srgbClr val="E0E4E6"/>
                </a:solidFill>
                <a:latin typeface="Spline Sans Bold"/>
                <a:ea typeface="Spline Sans Bold"/>
              </a:rPr>
              <a:t>Задание 5 — 22,5% </a:t>
            </a:r>
            <a:r>
              <a:rPr lang="en-US" sz="1600" b="1" strike="noStrike" spc="-1">
                <a:solidFill>
                  <a:srgbClr val="000000"/>
                </a:solidFill>
                <a:latin typeface="Twemoji Mozilla"/>
                <a:ea typeface="Twemoji Mozilla"/>
              </a:rPr>
              <a:t>⚠️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Text 2"/>
          <p:cNvSpPr/>
          <p:nvPr/>
        </p:nvSpPr>
        <p:spPr>
          <a:xfrm>
            <a:off x="4961880" y="2452320"/>
            <a:ext cx="1638360" cy="3410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/>
          </a:bodyPr>
          <a:lstStyle/>
          <a:p>
            <a:pPr>
              <a:lnSpc>
                <a:spcPct val="127000"/>
              </a:lnSpc>
              <a:tabLst>
                <a:tab pos="0" algn="l"/>
              </a:tabLst>
            </a:pPr>
            <a:r>
              <a:rPr lang="en-US" sz="1450" b="0" strike="noStrike" spc="-1">
                <a:solidFill>
                  <a:srgbClr val="E0E4E6"/>
                </a:solidFill>
                <a:latin typeface="Barlow"/>
                <a:ea typeface="Barlow"/>
              </a:rPr>
              <a:t>Расчётные задачи повышенного уровня — критически низкий результат. Недостаточный навык анализа исходных данных и составления уравнений.</a:t>
            </a:r>
            <a:endParaRPr lang="ru-RU" sz="145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3" name="Image 2" descr="preencoded.png"/>
          <p:cNvPicPr/>
          <p:nvPr/>
        </p:nvPicPr>
        <p:blipFill>
          <a:blip r:embed="rId5"/>
          <a:stretch/>
        </p:blipFill>
        <p:spPr>
          <a:xfrm>
            <a:off x="6981480" y="1553760"/>
            <a:ext cx="2163600" cy="4521240"/>
          </a:xfrm>
          <a:prstGeom prst="rect">
            <a:avLst/>
          </a:prstGeom>
          <a:ln w="0">
            <a:noFill/>
          </a:ln>
        </p:spPr>
      </p:pic>
      <p:sp>
        <p:nvSpPr>
          <p:cNvPr id="74" name="Text 3"/>
          <p:cNvSpPr/>
          <p:nvPr/>
        </p:nvSpPr>
        <p:spPr>
          <a:xfrm>
            <a:off x="7294680" y="1765440"/>
            <a:ext cx="1638360" cy="517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/>
          </a:bodyPr>
          <a:lstStyle/>
          <a:p>
            <a:pPr>
              <a:lnSpc>
                <a:spcPct val="104000"/>
              </a:lnSpc>
              <a:tabLst>
                <a:tab pos="0" algn="l"/>
              </a:tabLst>
            </a:pPr>
            <a:r>
              <a:rPr lang="en-US" sz="1600" b="1" strike="noStrike" spc="-1">
                <a:solidFill>
                  <a:srgbClr val="E0E4E6"/>
                </a:solidFill>
                <a:latin typeface="Spline Sans Bold"/>
                <a:ea typeface="Spline Sans Bold"/>
              </a:rPr>
              <a:t>Задание 7 — 48,6%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Text 4"/>
          <p:cNvSpPr/>
          <p:nvPr/>
        </p:nvSpPr>
        <p:spPr>
          <a:xfrm>
            <a:off x="7294680" y="2452320"/>
            <a:ext cx="1638360" cy="2842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/>
          </a:bodyPr>
          <a:lstStyle/>
          <a:p>
            <a:pPr>
              <a:lnSpc>
                <a:spcPct val="127000"/>
              </a:lnSpc>
              <a:tabLst>
                <a:tab pos="0" algn="l"/>
              </a:tabLst>
            </a:pPr>
            <a:r>
              <a:rPr lang="en-US" sz="1450" b="0" strike="noStrike" spc="-1">
                <a:solidFill>
                  <a:srgbClr val="E0E4E6"/>
                </a:solidFill>
                <a:latin typeface="Barlow"/>
                <a:ea typeface="Barlow"/>
              </a:rPr>
              <a:t>Распознавание механических явлений и развёрнутое объяснение — недостаточная сформированность аргументированного рассуждения.</a:t>
            </a:r>
            <a:endParaRPr lang="ru-RU" sz="145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6" name="Image 3" descr="preencoded.png"/>
          <p:cNvPicPr/>
          <p:nvPr/>
        </p:nvPicPr>
        <p:blipFill>
          <a:blip r:embed="rId6"/>
          <a:stretch/>
        </p:blipFill>
        <p:spPr>
          <a:xfrm>
            <a:off x="9314280" y="1553760"/>
            <a:ext cx="2163600" cy="4521240"/>
          </a:xfrm>
          <a:prstGeom prst="rect">
            <a:avLst/>
          </a:prstGeom>
          <a:ln w="0">
            <a:noFill/>
          </a:ln>
        </p:spPr>
      </p:pic>
      <p:sp>
        <p:nvSpPr>
          <p:cNvPr id="77" name="Text 5"/>
          <p:cNvSpPr/>
          <p:nvPr/>
        </p:nvSpPr>
        <p:spPr>
          <a:xfrm>
            <a:off x="9627480" y="1765440"/>
            <a:ext cx="1638360" cy="517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/>
          </a:bodyPr>
          <a:lstStyle/>
          <a:p>
            <a:pPr>
              <a:lnSpc>
                <a:spcPct val="104000"/>
              </a:lnSpc>
              <a:tabLst>
                <a:tab pos="0" algn="l"/>
              </a:tabLst>
            </a:pPr>
            <a:r>
              <a:rPr lang="en-US" sz="1600" b="1" strike="noStrike" spc="-1">
                <a:solidFill>
                  <a:srgbClr val="E0E4E6"/>
                </a:solidFill>
                <a:latin typeface="Spline Sans Bold"/>
                <a:ea typeface="Spline Sans Bold"/>
              </a:rPr>
              <a:t>Задание 10 — 30,7%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Text 6"/>
          <p:cNvSpPr/>
          <p:nvPr/>
        </p:nvSpPr>
        <p:spPr>
          <a:xfrm>
            <a:off x="9627480" y="2452320"/>
            <a:ext cx="1638360" cy="2842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/>
          </a:bodyPr>
          <a:lstStyle/>
          <a:p>
            <a:pPr>
              <a:lnSpc>
                <a:spcPct val="127000"/>
              </a:lnSpc>
              <a:tabLst>
                <a:tab pos="0" algn="l"/>
              </a:tabLst>
            </a:pPr>
            <a:r>
              <a:rPr lang="en-US" sz="1450" b="0" strike="noStrike" spc="-1">
                <a:solidFill>
                  <a:srgbClr val="E0E4E6"/>
                </a:solidFill>
                <a:latin typeface="Barlow"/>
                <a:ea typeface="Barlow"/>
              </a:rPr>
              <a:t>Наибольшее затруднение вызывает переход от алгоритмического решения к развернутому рассуждению.</a:t>
            </a:r>
            <a:endParaRPr lang="ru-RU" sz="145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ext 0"/>
          <p:cNvSpPr/>
          <p:nvPr/>
        </p:nvSpPr>
        <p:spPr>
          <a:xfrm>
            <a:off x="720000" y="1357200"/>
            <a:ext cx="10751400" cy="571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>
              <a:lnSpc>
                <a:spcPct val="104000"/>
              </a:lnSpc>
              <a:tabLst>
                <a:tab pos="0" algn="l"/>
              </a:tabLst>
            </a:pPr>
            <a:r>
              <a:rPr lang="en-US" sz="3550" b="1" strike="noStrike" spc="-1">
                <a:solidFill>
                  <a:srgbClr val="F0FCFF"/>
                </a:solidFill>
                <a:latin typeface="Spline Sans Bold"/>
                <a:ea typeface="Spline Sans Bold"/>
              </a:rPr>
              <a:t>Соответствие отметок ВПР и журнала</a:t>
            </a:r>
            <a:endParaRPr lang="ru-RU" sz="355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Text 1"/>
          <p:cNvSpPr/>
          <p:nvPr/>
        </p:nvSpPr>
        <p:spPr>
          <a:xfrm>
            <a:off x="720000" y="2442960"/>
            <a:ext cx="3412080" cy="678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 algn="ctr">
              <a:lnSpc>
                <a:spcPct val="83000"/>
              </a:lnSpc>
              <a:tabLst>
                <a:tab pos="0" algn="l"/>
              </a:tabLst>
            </a:pPr>
            <a:r>
              <a:rPr lang="en-US" sz="5300" b="1" strike="noStrike" spc="-1">
                <a:solidFill>
                  <a:srgbClr val="E0E4E6"/>
                </a:solidFill>
                <a:latin typeface="Spline Sans Bold"/>
                <a:ea typeface="Spline Sans Bold"/>
              </a:rPr>
              <a:t>84,87%</a:t>
            </a:r>
            <a:endParaRPr lang="ru-RU" sz="53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Text 2"/>
          <p:cNvSpPr/>
          <p:nvPr/>
        </p:nvSpPr>
        <p:spPr>
          <a:xfrm>
            <a:off x="720000" y="3378960"/>
            <a:ext cx="3412080" cy="285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 algn="ctr">
              <a:lnSpc>
                <a:spcPct val="104000"/>
              </a:lnSpc>
              <a:tabLst>
                <a:tab pos="0" algn="l"/>
              </a:tabLst>
            </a:pPr>
            <a:r>
              <a:rPr lang="en-US" sz="1750" b="1" strike="noStrike" spc="-1">
                <a:solidFill>
                  <a:srgbClr val="E0E4E6"/>
                </a:solidFill>
                <a:latin typeface="Spline Sans Bold"/>
                <a:ea typeface="Spline Sans Bold"/>
              </a:rPr>
              <a:t>Подтвердили результат</a:t>
            </a:r>
            <a:endParaRPr lang="ru-RU" sz="175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Text 3"/>
          <p:cNvSpPr/>
          <p:nvPr/>
        </p:nvSpPr>
        <p:spPr>
          <a:xfrm>
            <a:off x="720000" y="3788280"/>
            <a:ext cx="3412080" cy="658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/>
          </a:bodyPr>
          <a:lstStyle/>
          <a:p>
            <a:pPr algn="ctr">
              <a:lnSpc>
                <a:spcPct val="133000"/>
              </a:lnSpc>
              <a:tabLst>
                <a:tab pos="0" algn="l"/>
              </a:tabLst>
            </a:pPr>
            <a:r>
              <a:rPr lang="en-US" sz="1600" b="0" strike="noStrike" spc="-1">
                <a:solidFill>
                  <a:srgbClr val="E0E4E6"/>
                </a:solidFill>
                <a:latin typeface="Barlow"/>
                <a:ea typeface="Barlow"/>
              </a:rPr>
              <a:t>101 ученик — результат ВПР совпал с журнальной отметкой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Text 4"/>
          <p:cNvSpPr/>
          <p:nvPr/>
        </p:nvSpPr>
        <p:spPr>
          <a:xfrm>
            <a:off x="4389480" y="2442960"/>
            <a:ext cx="3412080" cy="678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 algn="ctr">
              <a:lnSpc>
                <a:spcPct val="83000"/>
              </a:lnSpc>
              <a:tabLst>
                <a:tab pos="0" algn="l"/>
              </a:tabLst>
            </a:pPr>
            <a:r>
              <a:rPr lang="en-US" sz="5300" b="1" strike="noStrike" spc="-1">
                <a:solidFill>
                  <a:srgbClr val="E0E4E6"/>
                </a:solidFill>
                <a:latin typeface="Spline Sans Bold"/>
                <a:ea typeface="Spline Sans Bold"/>
              </a:rPr>
              <a:t>13,45%</a:t>
            </a:r>
            <a:endParaRPr lang="ru-RU" sz="53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Text 5"/>
          <p:cNvSpPr/>
          <p:nvPr/>
        </p:nvSpPr>
        <p:spPr>
          <a:xfrm>
            <a:off x="4389480" y="3378960"/>
            <a:ext cx="3412080" cy="285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 algn="ctr">
              <a:lnSpc>
                <a:spcPct val="104000"/>
              </a:lnSpc>
              <a:tabLst>
                <a:tab pos="0" algn="l"/>
              </a:tabLst>
            </a:pPr>
            <a:r>
              <a:rPr lang="en-US" sz="1750" b="1" strike="noStrike" spc="-1">
                <a:solidFill>
                  <a:srgbClr val="E0E4E6"/>
                </a:solidFill>
                <a:latin typeface="Spline Sans Bold"/>
                <a:ea typeface="Spline Sans Bold"/>
              </a:rPr>
              <a:t>Понизили результат</a:t>
            </a:r>
            <a:endParaRPr lang="ru-RU" sz="175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Text 6"/>
          <p:cNvSpPr/>
          <p:nvPr/>
        </p:nvSpPr>
        <p:spPr>
          <a:xfrm>
            <a:off x="4389480" y="3788280"/>
            <a:ext cx="3412080" cy="658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/>
          </a:bodyPr>
          <a:lstStyle/>
          <a:p>
            <a:pPr algn="ctr">
              <a:lnSpc>
                <a:spcPct val="133000"/>
              </a:lnSpc>
              <a:tabLst>
                <a:tab pos="0" algn="l"/>
              </a:tabLst>
            </a:pPr>
            <a:r>
              <a:rPr lang="en-US" sz="1600" b="0" strike="noStrike" spc="-1">
                <a:solidFill>
                  <a:srgbClr val="E0E4E6"/>
                </a:solidFill>
                <a:latin typeface="Barlow"/>
                <a:ea typeface="Barlow"/>
              </a:rPr>
              <a:t>16 учеников — отметка ВПР оказалась ниже журнальной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Text 7"/>
          <p:cNvSpPr/>
          <p:nvPr/>
        </p:nvSpPr>
        <p:spPr>
          <a:xfrm>
            <a:off x="8059320" y="2442960"/>
            <a:ext cx="3412080" cy="678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 algn="ctr">
              <a:lnSpc>
                <a:spcPct val="83000"/>
              </a:lnSpc>
              <a:tabLst>
                <a:tab pos="0" algn="l"/>
              </a:tabLst>
            </a:pPr>
            <a:r>
              <a:rPr lang="en-US" sz="5300" b="1" strike="noStrike" spc="-1">
                <a:solidFill>
                  <a:srgbClr val="E0E4E6"/>
                </a:solidFill>
                <a:latin typeface="Spline Sans Bold"/>
                <a:ea typeface="Spline Sans Bold"/>
              </a:rPr>
              <a:t>1,68%</a:t>
            </a:r>
            <a:endParaRPr lang="ru-RU" sz="53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Text 8"/>
          <p:cNvSpPr/>
          <p:nvPr/>
        </p:nvSpPr>
        <p:spPr>
          <a:xfrm>
            <a:off x="8059320" y="3378960"/>
            <a:ext cx="3412080" cy="285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 algn="ctr">
              <a:lnSpc>
                <a:spcPct val="104000"/>
              </a:lnSpc>
              <a:tabLst>
                <a:tab pos="0" algn="l"/>
              </a:tabLst>
            </a:pPr>
            <a:r>
              <a:rPr lang="en-US" sz="1750" b="1" strike="noStrike" spc="-1">
                <a:solidFill>
                  <a:srgbClr val="E0E4E6"/>
                </a:solidFill>
                <a:latin typeface="Spline Sans Bold"/>
                <a:ea typeface="Spline Sans Bold"/>
              </a:rPr>
              <a:t>Повысили результат</a:t>
            </a:r>
            <a:endParaRPr lang="ru-RU" sz="175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Text 9"/>
          <p:cNvSpPr/>
          <p:nvPr/>
        </p:nvSpPr>
        <p:spPr>
          <a:xfrm>
            <a:off x="8059320" y="3788280"/>
            <a:ext cx="3412080" cy="658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/>
          </a:bodyPr>
          <a:lstStyle/>
          <a:p>
            <a:pPr algn="ctr">
              <a:lnSpc>
                <a:spcPct val="133000"/>
              </a:lnSpc>
              <a:tabLst>
                <a:tab pos="0" algn="l"/>
              </a:tabLst>
            </a:pPr>
            <a:r>
              <a:rPr lang="en-US" sz="1600" b="0" strike="noStrike" spc="-1">
                <a:solidFill>
                  <a:srgbClr val="E0E4E6"/>
                </a:solidFill>
                <a:latin typeface="Barlow"/>
                <a:ea typeface="Barlow"/>
              </a:rPr>
              <a:t>2 ученика — отметка ВПР выше журнальной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Shape 10"/>
          <p:cNvSpPr/>
          <p:nvPr/>
        </p:nvSpPr>
        <p:spPr>
          <a:xfrm>
            <a:off x="720000" y="4677840"/>
            <a:ext cx="10751400" cy="822600"/>
          </a:xfrm>
          <a:prstGeom prst="roundRect">
            <a:avLst>
              <a:gd name="adj" fmla="val 37505"/>
            </a:avLst>
          </a:prstGeom>
          <a:solidFill>
            <a:srgbClr val="183A1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90" name="Image 0" descr="preencoded.png"/>
          <p:cNvPicPr/>
          <p:nvPr/>
        </p:nvPicPr>
        <p:blipFill>
          <a:blip r:embed="rId3"/>
          <a:stretch/>
        </p:blipFill>
        <p:spPr>
          <a:xfrm>
            <a:off x="925560" y="4970880"/>
            <a:ext cx="256680" cy="205200"/>
          </a:xfrm>
          <a:prstGeom prst="rect">
            <a:avLst/>
          </a:prstGeom>
          <a:ln w="0">
            <a:noFill/>
          </a:ln>
        </p:spPr>
      </p:pic>
      <p:sp>
        <p:nvSpPr>
          <p:cNvPr id="91" name="Text 11"/>
          <p:cNvSpPr/>
          <p:nvPr/>
        </p:nvSpPr>
        <p:spPr>
          <a:xfrm>
            <a:off x="1388520" y="4934880"/>
            <a:ext cx="10486800" cy="328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>
              <a:lnSpc>
                <a:spcPct val="133000"/>
              </a:lnSpc>
              <a:tabLst>
                <a:tab pos="0" algn="l"/>
              </a:tabLst>
            </a:pPr>
            <a:r>
              <a:rPr lang="en-US" sz="1600" b="0" strike="noStrike" spc="-1">
                <a:solidFill>
                  <a:srgbClr val="FFFFFF"/>
                </a:solidFill>
                <a:latin typeface="Barlow"/>
                <a:ea typeface="Barlow"/>
              </a:rPr>
              <a:t>Объективность высокая: в 6 из 10 ОО показатель подтверждения результата превышает 93%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 0"/>
          <p:cNvSpPr/>
          <p:nvPr/>
        </p:nvSpPr>
        <p:spPr>
          <a:xfrm>
            <a:off x="720000" y="625680"/>
            <a:ext cx="10751400" cy="535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>
              <a:lnSpc>
                <a:spcPct val="104000"/>
              </a:lnSpc>
              <a:tabLst>
                <a:tab pos="0" algn="l"/>
              </a:tabLst>
            </a:pPr>
            <a:r>
              <a:rPr lang="en-US" sz="3350" b="1" strike="noStrike" spc="-1">
                <a:solidFill>
                  <a:srgbClr val="F0FCFF"/>
                </a:solidFill>
                <a:latin typeface="Spline Sans Bold"/>
                <a:ea typeface="Spline Sans Bold"/>
              </a:rPr>
              <a:t>7 класс — углублённый уровень</a:t>
            </a:r>
            <a:endParaRPr lang="ru-RU" sz="335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3" name="Image 0" descr="preencoded.png"/>
          <p:cNvPicPr/>
          <p:nvPr/>
        </p:nvPicPr>
        <p:blipFill>
          <a:blip r:embed="rId3"/>
          <a:stretch/>
        </p:blipFill>
        <p:spPr>
          <a:xfrm>
            <a:off x="720000" y="1635840"/>
            <a:ext cx="5140080" cy="3700080"/>
          </a:xfrm>
          <a:prstGeom prst="rect">
            <a:avLst/>
          </a:prstGeom>
          <a:ln w="0">
            <a:noFill/>
          </a:ln>
        </p:spPr>
      </p:pic>
      <p:sp>
        <p:nvSpPr>
          <p:cNvPr id="94" name="Text 1"/>
          <p:cNvSpPr/>
          <p:nvPr/>
        </p:nvSpPr>
        <p:spPr>
          <a:xfrm>
            <a:off x="6337440" y="1613160"/>
            <a:ext cx="5140080" cy="267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>
              <a:lnSpc>
                <a:spcPct val="104000"/>
              </a:lnSpc>
              <a:tabLst>
                <a:tab pos="0" algn="l"/>
              </a:tabLst>
            </a:pPr>
            <a:r>
              <a:rPr lang="en-US" sz="1650" b="1" strike="noStrike" spc="-1">
                <a:solidFill>
                  <a:srgbClr val="F0FCFF"/>
                </a:solidFill>
                <a:latin typeface="Spline Sans Bold"/>
                <a:ea typeface="Spline Sans Bold"/>
              </a:rPr>
              <a:t>ГБОУ СОШ №2 г. Нефтегорска</a:t>
            </a:r>
            <a:endParaRPr lang="ru-RU" sz="165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Text 2"/>
          <p:cNvSpPr/>
          <p:nvPr/>
        </p:nvSpPr>
        <p:spPr>
          <a:xfrm>
            <a:off x="6337440" y="2062080"/>
            <a:ext cx="5140080" cy="597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/>
          </a:bodyPr>
          <a:lstStyle/>
          <a:p>
            <a:pPr>
              <a:lnSpc>
                <a:spcPct val="129000"/>
              </a:lnSpc>
              <a:tabLst>
                <a:tab pos="0" algn="l"/>
              </a:tabLst>
            </a:pPr>
            <a:r>
              <a:rPr lang="en-US" sz="1500" b="0" strike="noStrike" spc="-1">
                <a:solidFill>
                  <a:srgbClr val="E0E4E6"/>
                </a:solidFill>
                <a:latin typeface="Barlow"/>
                <a:ea typeface="Barlow"/>
              </a:rPr>
              <a:t>Единственная ОО округа с углублённым уровнем — 25 обучающихся.</a:t>
            </a:r>
            <a:endParaRPr lang="ru-RU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Text 3"/>
          <p:cNvSpPr/>
          <p:nvPr/>
        </p:nvSpPr>
        <p:spPr>
          <a:xfrm>
            <a:off x="6337440" y="2822400"/>
            <a:ext cx="5140080" cy="1684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77040" rIns="0" bIns="0" anchor="t">
            <a:normAutofit/>
          </a:bodyPr>
          <a:lstStyle/>
          <a:p>
            <a:pPr marL="304920" indent="-304920">
              <a:lnSpc>
                <a:spcPct val="129000"/>
              </a:lnSpc>
              <a:buClr>
                <a:srgbClr val="E0E4E6"/>
              </a:buClr>
              <a:buFont typeface="Symbol" charset="2"/>
              <a:buChar char=""/>
            </a:pPr>
            <a:r>
              <a:rPr lang="en-US" sz="1500" b="1" strike="noStrike" spc="-1">
                <a:solidFill>
                  <a:srgbClr val="E0E4E6"/>
                </a:solidFill>
                <a:latin typeface="Barlow Bold"/>
                <a:ea typeface="Barlow Bold"/>
              </a:rPr>
              <a:t>Успеваемость:</a:t>
            </a:r>
            <a:r>
              <a:rPr lang="en-US" sz="1500" b="0" strike="noStrike" spc="-1">
                <a:solidFill>
                  <a:srgbClr val="E0E4E6"/>
                </a:solidFill>
                <a:latin typeface="Barlow"/>
                <a:ea typeface="Barlow"/>
              </a:rPr>
              <a:t> 100% (0 двоечников)</a:t>
            </a:r>
            <a:endParaRPr lang="ru-RU" sz="1500" b="0" strike="noStrike" spc="-1">
              <a:solidFill>
                <a:srgbClr val="000000"/>
              </a:solidFill>
              <a:latin typeface="Arial"/>
            </a:endParaRPr>
          </a:p>
          <a:p>
            <a:pPr marL="304920" indent="-304920">
              <a:lnSpc>
                <a:spcPct val="129000"/>
              </a:lnSpc>
              <a:buClr>
                <a:srgbClr val="E0E4E6"/>
              </a:buClr>
              <a:buFont typeface="Symbol" charset="2"/>
              <a:buChar char=""/>
            </a:pPr>
            <a:r>
              <a:rPr lang="en-US" sz="1500" b="1" strike="noStrike" spc="-1">
                <a:solidFill>
                  <a:srgbClr val="E0E4E6"/>
                </a:solidFill>
                <a:latin typeface="Barlow Bold"/>
                <a:ea typeface="Barlow Bold"/>
              </a:rPr>
              <a:t>Отметка «3»:</a:t>
            </a:r>
            <a:r>
              <a:rPr lang="en-US" sz="1500" b="0" strike="noStrike" spc="-1">
                <a:solidFill>
                  <a:srgbClr val="E0E4E6"/>
                </a:solidFill>
                <a:latin typeface="Barlow"/>
                <a:ea typeface="Barlow"/>
              </a:rPr>
              <a:t> 28% (7 учеников)</a:t>
            </a:r>
            <a:endParaRPr lang="ru-RU" sz="1500" b="0" strike="noStrike" spc="-1">
              <a:solidFill>
                <a:srgbClr val="000000"/>
              </a:solidFill>
              <a:latin typeface="Arial"/>
            </a:endParaRPr>
          </a:p>
          <a:p>
            <a:pPr marL="304920" indent="-304920">
              <a:lnSpc>
                <a:spcPct val="129000"/>
              </a:lnSpc>
              <a:buClr>
                <a:srgbClr val="E0E4E6"/>
              </a:buClr>
              <a:buFont typeface="Symbol" charset="2"/>
              <a:buChar char=""/>
            </a:pPr>
            <a:r>
              <a:rPr lang="en-US" sz="1500" b="1" strike="noStrike" spc="-1">
                <a:solidFill>
                  <a:srgbClr val="E0E4E6"/>
                </a:solidFill>
                <a:latin typeface="Barlow Bold"/>
                <a:ea typeface="Barlow Bold"/>
              </a:rPr>
              <a:t>Отметка «4»:</a:t>
            </a:r>
            <a:r>
              <a:rPr lang="en-US" sz="1500" b="0" strike="noStrike" spc="-1">
                <a:solidFill>
                  <a:srgbClr val="E0E4E6"/>
                </a:solidFill>
                <a:latin typeface="Barlow"/>
                <a:ea typeface="Barlow"/>
              </a:rPr>
              <a:t> 24% (6 учеников)</a:t>
            </a:r>
            <a:endParaRPr lang="ru-RU" sz="1500" b="0" strike="noStrike" spc="-1">
              <a:solidFill>
                <a:srgbClr val="000000"/>
              </a:solidFill>
              <a:latin typeface="Arial"/>
            </a:endParaRPr>
          </a:p>
          <a:p>
            <a:pPr marL="304920" indent="-304920">
              <a:lnSpc>
                <a:spcPct val="129000"/>
              </a:lnSpc>
              <a:buClr>
                <a:srgbClr val="E0E4E6"/>
              </a:buClr>
              <a:buFont typeface="Symbol" charset="2"/>
              <a:buChar char=""/>
            </a:pPr>
            <a:r>
              <a:rPr lang="en-US" sz="1500" b="1" strike="noStrike" spc="-1">
                <a:solidFill>
                  <a:srgbClr val="E0E4E6"/>
                </a:solidFill>
                <a:latin typeface="Barlow Bold"/>
                <a:ea typeface="Barlow Bold"/>
              </a:rPr>
              <a:t>Отметка «5»:</a:t>
            </a:r>
            <a:r>
              <a:rPr lang="en-US" sz="1500" b="0" strike="noStrike" spc="-1">
                <a:solidFill>
                  <a:srgbClr val="E0E4E6"/>
                </a:solidFill>
                <a:latin typeface="Barlow"/>
                <a:ea typeface="Barlow"/>
              </a:rPr>
              <a:t> </a:t>
            </a:r>
            <a:r>
              <a:rPr lang="en-US" sz="1500" b="0" strike="noStrike" spc="-1">
                <a:solidFill>
                  <a:srgbClr val="16FFBB"/>
                </a:solidFill>
                <a:latin typeface="Barlow"/>
                <a:ea typeface="Barlow"/>
              </a:rPr>
              <a:t>48% (12 учеников)</a:t>
            </a:r>
            <a:r>
              <a:rPr lang="en-US" sz="1500" b="0" strike="noStrike" spc="-1">
                <a:solidFill>
                  <a:srgbClr val="E0E4E6"/>
                </a:solidFill>
                <a:latin typeface="Barlow"/>
                <a:ea typeface="Barlow"/>
              </a:rPr>
              <a:t> — </a:t>
            </a:r>
            <a:r>
              <a:rPr lang="en-US" sz="1500" b="1" strike="noStrike" spc="-1">
                <a:solidFill>
                  <a:srgbClr val="E0E4E6"/>
                </a:solidFill>
                <a:latin typeface="Barlow Bold"/>
                <a:ea typeface="Barlow Bold"/>
              </a:rPr>
              <a:t>на 32,85% выше области</a:t>
            </a:r>
            <a:endParaRPr lang="ru-RU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Shape 4"/>
          <p:cNvSpPr/>
          <p:nvPr/>
        </p:nvSpPr>
        <p:spPr>
          <a:xfrm>
            <a:off x="6337440" y="4710240"/>
            <a:ext cx="5140080" cy="1318320"/>
          </a:xfrm>
          <a:prstGeom prst="roundRect">
            <a:avLst>
              <a:gd name="adj" fmla="val 21939"/>
            </a:avLst>
          </a:prstGeom>
          <a:solidFill>
            <a:srgbClr val="00805A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8" name="Image 1" descr="preencoded.png"/>
          <p:cNvPicPr/>
          <p:nvPr/>
        </p:nvPicPr>
        <p:blipFill>
          <a:blip r:embed="rId4"/>
          <a:stretch/>
        </p:blipFill>
        <p:spPr>
          <a:xfrm>
            <a:off x="6530400" y="4992840"/>
            <a:ext cx="240840" cy="192600"/>
          </a:xfrm>
          <a:prstGeom prst="rect">
            <a:avLst/>
          </a:prstGeom>
          <a:ln w="0">
            <a:noFill/>
          </a:ln>
        </p:spPr>
      </p:pic>
      <p:sp>
        <p:nvSpPr>
          <p:cNvPr id="99" name="Text 5"/>
          <p:cNvSpPr/>
          <p:nvPr/>
        </p:nvSpPr>
        <p:spPr>
          <a:xfrm>
            <a:off x="6964200" y="4921200"/>
            <a:ext cx="4320360" cy="896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/>
          </a:bodyPr>
          <a:lstStyle/>
          <a:p>
            <a:pPr>
              <a:lnSpc>
                <a:spcPct val="129000"/>
              </a:lnSpc>
              <a:tabLst>
                <a:tab pos="0" algn="l"/>
              </a:tabLst>
            </a:pPr>
            <a:r>
              <a:rPr lang="en-US" sz="1500" b="0" strike="noStrike" spc="-1">
                <a:solidFill>
                  <a:srgbClr val="FFFFFF"/>
                </a:solidFill>
                <a:latin typeface="Barlow"/>
                <a:ea typeface="Barlow"/>
              </a:rPr>
              <a:t>Почти каждый второй ученик получил высший балл — выдающийся результат на фоне региона</a:t>
            </a:r>
            <a:endParaRPr lang="ru-RU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Рисунок 99"/>
          <p:cNvPicPr/>
          <p:nvPr/>
        </p:nvPicPr>
        <p:blipFill>
          <a:blip r:embed="rId2"/>
          <a:stretch/>
        </p:blipFill>
        <p:spPr>
          <a:xfrm>
            <a:off x="562320" y="856080"/>
            <a:ext cx="10777680" cy="47239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0"/>
          <p:cNvSpPr/>
          <p:nvPr/>
        </p:nvSpPr>
        <p:spPr>
          <a:xfrm>
            <a:off x="0" y="0"/>
            <a:ext cx="4571640" cy="6857640"/>
          </a:xfrm>
          <a:prstGeom prst="rect">
            <a:avLst/>
          </a:prstGeom>
          <a:solidFill>
            <a:srgbClr val="0A081B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02" name="Image 0" descr="preencoded.png"/>
          <p:cNvPicPr/>
          <p:nvPr/>
        </p:nvPicPr>
        <p:blipFill>
          <a:blip r:embed="rId3"/>
          <a:stretch/>
        </p:blipFill>
        <p:spPr>
          <a:xfrm>
            <a:off x="97920" y="511560"/>
            <a:ext cx="4375440" cy="5834160"/>
          </a:xfrm>
          <a:prstGeom prst="rect">
            <a:avLst/>
          </a:prstGeom>
          <a:ln w="0">
            <a:noFill/>
          </a:ln>
        </p:spPr>
      </p:pic>
      <p:sp>
        <p:nvSpPr>
          <p:cNvPr id="103" name="Text 1"/>
          <p:cNvSpPr/>
          <p:nvPr/>
        </p:nvSpPr>
        <p:spPr>
          <a:xfrm>
            <a:off x="5292000" y="611280"/>
            <a:ext cx="6179400" cy="108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/>
          </a:bodyPr>
          <a:lstStyle/>
          <a:p>
            <a:pPr>
              <a:lnSpc>
                <a:spcPct val="104000"/>
              </a:lnSpc>
              <a:tabLst>
                <a:tab pos="0" algn="l"/>
              </a:tabLst>
            </a:pPr>
            <a:r>
              <a:rPr lang="en-US" sz="3400" b="1" strike="noStrike" spc="-1">
                <a:solidFill>
                  <a:srgbClr val="F0FCFF"/>
                </a:solidFill>
                <a:latin typeface="Spline Sans Bold"/>
                <a:ea typeface="Spline Sans Bold"/>
              </a:rPr>
              <a:t>Качество подготовки по уровням обучения</a:t>
            </a:r>
            <a:endParaRPr lang="ru-RU" sz="3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Shape 2"/>
          <p:cNvSpPr/>
          <p:nvPr/>
        </p:nvSpPr>
        <p:spPr>
          <a:xfrm>
            <a:off x="5292000" y="1981080"/>
            <a:ext cx="6179400" cy="4265280"/>
          </a:xfrm>
          <a:prstGeom prst="roundRect">
            <a:avLst>
              <a:gd name="adj" fmla="val 6895"/>
            </a:avLst>
          </a:prstGeom>
          <a:solidFill>
            <a:srgbClr val="0A081B"/>
          </a:solidFill>
          <a:ln w="19050">
            <a:solidFill>
              <a:srgbClr val="16FF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5" name="Shape 3"/>
          <p:cNvSpPr/>
          <p:nvPr/>
        </p:nvSpPr>
        <p:spPr>
          <a:xfrm>
            <a:off x="5311080" y="1999800"/>
            <a:ext cx="6141240" cy="2113560"/>
          </a:xfrm>
          <a:custGeom>
            <a:avLst/>
            <a:gdLst>
              <a:gd name="textAreaLeft" fmla="*/ 0 w 6141240"/>
              <a:gd name="textAreaRight" fmla="*/ 6141600 w 6141240"/>
              <a:gd name="textAreaTop" fmla="*/ 0 h 2113560"/>
              <a:gd name="textAreaBottom" fmla="*/ 2113920 h 2113560"/>
            </a:gdLst>
            <a:ahLst/>
            <a:cxnLst/>
            <a:rect l="textAreaLeft" t="textAreaTop" r="textAreaRight" b="textAreaBottom"/>
            <a:pathLst>
              <a:path w="6141685" h="2113855">
                <a:moveTo>
                  <a:pt x="245114" y="0"/>
                </a:moveTo>
                <a:lnTo>
                  <a:pt x="5896571" y="0"/>
                </a:lnTo>
                <a:arcTo wR="245114" hR="245120" stAng="16200000" swAng="5400000"/>
                <a:lnTo>
                  <a:pt x="6141685" y="2113855"/>
                </a:lnTo>
                <a:lnTo>
                  <a:pt x="0" y="2113855"/>
                </a:lnTo>
                <a:lnTo>
                  <a:pt x="0" y="245120"/>
                </a:lnTo>
                <a:arcTo wR="245114" hR="245120" stAng="10800000" swAng="5400000"/>
                <a:close/>
              </a:path>
            </a:pathLst>
          </a:custGeom>
          <a:solidFill>
            <a:srgbClr val="0A081B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6" name="Text 4"/>
          <p:cNvSpPr/>
          <p:nvPr/>
        </p:nvSpPr>
        <p:spPr>
          <a:xfrm>
            <a:off x="5506920" y="2196000"/>
            <a:ext cx="5749200" cy="272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>
              <a:lnSpc>
                <a:spcPct val="104000"/>
              </a:lnSpc>
              <a:tabLst>
                <a:tab pos="0" algn="l"/>
              </a:tabLst>
            </a:pPr>
            <a:r>
              <a:rPr lang="en-US" sz="1700" b="1" strike="noStrike" spc="-1">
                <a:solidFill>
                  <a:srgbClr val="E0E4E6"/>
                </a:solidFill>
                <a:latin typeface="Spline Sans Bold"/>
                <a:ea typeface="Spline Sans Bold"/>
              </a:rPr>
              <a:t>Базовый уровень</a:t>
            </a:r>
            <a:endParaRPr lang="ru-RU" sz="17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Text 5"/>
          <p:cNvSpPr/>
          <p:nvPr/>
        </p:nvSpPr>
        <p:spPr>
          <a:xfrm>
            <a:off x="5506920" y="2580480"/>
            <a:ext cx="5749200" cy="1337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30000"/>
              </a:lnSpc>
              <a:spcAft>
                <a:spcPts val="850"/>
              </a:spcAft>
              <a:tabLst>
                <a:tab pos="0" algn="l"/>
              </a:tabLst>
            </a:pPr>
            <a:r>
              <a:rPr lang="en-US" sz="1500" b="1" strike="noStrike" spc="-1">
                <a:solidFill>
                  <a:srgbClr val="E0E4E6"/>
                </a:solidFill>
                <a:latin typeface="Barlow Bold"/>
                <a:ea typeface="Barlow Bold"/>
              </a:rPr>
              <a:t>47,06%</a:t>
            </a:r>
            <a:r>
              <a:rPr lang="en-US" sz="1500" b="0" strike="noStrike" spc="-1">
                <a:solidFill>
                  <a:srgbClr val="E0E4E6"/>
                </a:solidFill>
                <a:latin typeface="Barlow"/>
                <a:ea typeface="Barlow"/>
              </a:rPr>
              <a:t> высокого уровня подготовки</a:t>
            </a:r>
            <a:endParaRPr lang="ru-RU" sz="15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30000"/>
              </a:lnSpc>
              <a:tabLst>
                <a:tab pos="0" algn="l"/>
              </a:tabLst>
            </a:pPr>
            <a:r>
              <a:rPr lang="en-US" sz="1500" b="0" strike="noStrike" spc="-1">
                <a:solidFill>
                  <a:srgbClr val="E0E4E6"/>
                </a:solidFill>
                <a:latin typeface="Barlow"/>
                <a:ea typeface="Barlow"/>
              </a:rPr>
              <a:t>Соответствует региональному показателю (47,00%). Резерв роста — работа с задачами повышенной сложности и развитие аналитических навыков.</a:t>
            </a:r>
            <a:endParaRPr lang="ru-RU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Shape 6"/>
          <p:cNvSpPr/>
          <p:nvPr/>
        </p:nvSpPr>
        <p:spPr>
          <a:xfrm>
            <a:off x="5311080" y="4113720"/>
            <a:ext cx="6141240" cy="2113560"/>
          </a:xfrm>
          <a:custGeom>
            <a:avLst/>
            <a:gdLst>
              <a:gd name="textAreaLeft" fmla="*/ 0 w 6141240"/>
              <a:gd name="textAreaRight" fmla="*/ 6141600 w 6141240"/>
              <a:gd name="textAreaTop" fmla="*/ 0 h 2113560"/>
              <a:gd name="textAreaBottom" fmla="*/ 2113920 h 2113560"/>
            </a:gdLst>
            <a:ahLst/>
            <a:cxnLst/>
            <a:rect l="textAreaLeft" t="textAreaTop" r="textAreaRight" b="textAreaBottom"/>
            <a:pathLst>
              <a:path w="6141685" h="2113855">
                <a:moveTo>
                  <a:pt x="0" y="0"/>
                </a:moveTo>
                <a:lnTo>
                  <a:pt x="6141685" y="0"/>
                </a:lnTo>
                <a:lnTo>
                  <a:pt x="6141685" y="1868735"/>
                </a:lnTo>
                <a:arcTo wR="245114" hR="245120" stAng="0" swAng="5400000"/>
                <a:lnTo>
                  <a:pt x="245114" y="2113855"/>
                </a:lnTo>
                <a:arcTo wR="245114" hR="245120" stAng="5400000" swAng="5400000"/>
                <a:lnTo>
                  <a:pt x="0" y="0"/>
                </a:lnTo>
                <a:close/>
              </a:path>
            </a:pathLst>
          </a:custGeom>
          <a:solidFill>
            <a:srgbClr val="0A081B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9" name="Shape 7"/>
          <p:cNvSpPr/>
          <p:nvPr/>
        </p:nvSpPr>
        <p:spPr>
          <a:xfrm>
            <a:off x="5311080" y="4113720"/>
            <a:ext cx="6141240" cy="25200"/>
          </a:xfrm>
          <a:prstGeom prst="roundRect">
            <a:avLst>
              <a:gd name="adj" fmla="val 49999"/>
            </a:avLst>
          </a:prstGeom>
          <a:solidFill>
            <a:srgbClr val="0FC3C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27000" rIns="90000" bIns="-2700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Text 8"/>
          <p:cNvSpPr/>
          <p:nvPr/>
        </p:nvSpPr>
        <p:spPr>
          <a:xfrm>
            <a:off x="5506920" y="4309920"/>
            <a:ext cx="5749200" cy="272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>
              <a:lnSpc>
                <a:spcPct val="104000"/>
              </a:lnSpc>
              <a:tabLst>
                <a:tab pos="0" algn="l"/>
              </a:tabLst>
            </a:pPr>
            <a:r>
              <a:rPr lang="en-US" sz="1700" b="1" strike="noStrike" spc="-1">
                <a:solidFill>
                  <a:srgbClr val="E0E4E6"/>
                </a:solidFill>
                <a:latin typeface="Spline Sans Bold"/>
                <a:ea typeface="Spline Sans Bold"/>
              </a:rPr>
              <a:t>Углублённый уровень</a:t>
            </a:r>
            <a:endParaRPr lang="ru-RU" sz="17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Text 9"/>
          <p:cNvSpPr/>
          <p:nvPr/>
        </p:nvSpPr>
        <p:spPr>
          <a:xfrm>
            <a:off x="5506920" y="4694400"/>
            <a:ext cx="5749200" cy="1337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30000"/>
              </a:lnSpc>
              <a:spcAft>
                <a:spcPts val="850"/>
              </a:spcAft>
              <a:tabLst>
                <a:tab pos="0" algn="l"/>
              </a:tabLst>
            </a:pPr>
            <a:r>
              <a:rPr lang="en-US" sz="1500" b="1" strike="noStrike" spc="-1">
                <a:solidFill>
                  <a:srgbClr val="E0E4E6"/>
                </a:solidFill>
                <a:latin typeface="Barlow Bold"/>
                <a:ea typeface="Barlow Bold"/>
              </a:rPr>
              <a:t>72%</a:t>
            </a:r>
            <a:r>
              <a:rPr lang="en-US" sz="1500" b="0" strike="noStrike" spc="-1">
                <a:solidFill>
                  <a:srgbClr val="E0E4E6"/>
                </a:solidFill>
                <a:latin typeface="Barlow"/>
                <a:ea typeface="Barlow"/>
              </a:rPr>
              <a:t> высокого уровня подготовки</a:t>
            </a:r>
            <a:endParaRPr lang="ru-RU" sz="15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30000"/>
              </a:lnSpc>
              <a:tabLst>
                <a:tab pos="0" algn="l"/>
              </a:tabLst>
            </a:pPr>
            <a:r>
              <a:rPr lang="en-US" sz="1500" b="0" strike="noStrike" spc="-1">
                <a:solidFill>
                  <a:srgbClr val="E0E4E6"/>
                </a:solidFill>
                <a:latin typeface="Barlow"/>
                <a:ea typeface="Barlow"/>
              </a:rPr>
              <a:t>Значительно превышает базовый уровень. Углублённый класс демонстрирует устойчиво высокие результаты в решении сложных расчётных задач.</a:t>
            </a:r>
            <a:endParaRPr lang="ru-RU" sz="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 0"/>
          <p:cNvSpPr/>
          <p:nvPr/>
        </p:nvSpPr>
        <p:spPr>
          <a:xfrm>
            <a:off x="720000" y="254520"/>
            <a:ext cx="10751400" cy="285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>
              <a:lnSpc>
                <a:spcPct val="104000"/>
              </a:lnSpc>
              <a:tabLst>
                <a:tab pos="0" algn="l"/>
              </a:tabLst>
            </a:pPr>
            <a:r>
              <a:rPr lang="en-US" sz="1750" b="1" strike="noStrike" spc="-1">
                <a:solidFill>
                  <a:srgbClr val="F0FCFF"/>
                </a:solidFill>
                <a:latin typeface="Spline Sans Bold"/>
                <a:ea typeface="Spline Sans Bold"/>
              </a:rPr>
              <a:t>Выводы и перспективы</a:t>
            </a:r>
            <a:endParaRPr lang="ru-RU" sz="175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Shape 1"/>
          <p:cNvSpPr/>
          <p:nvPr/>
        </p:nvSpPr>
        <p:spPr>
          <a:xfrm>
            <a:off x="645840" y="928440"/>
            <a:ext cx="5474160" cy="1231560"/>
          </a:xfrm>
          <a:prstGeom prst="roundRect">
            <a:avLst>
              <a:gd name="adj" fmla="val 30434"/>
            </a:avLst>
          </a:prstGeom>
          <a:solidFill>
            <a:srgbClr val="091231">
              <a:alpha val="75000"/>
            </a:srgb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4" name="Text 2"/>
          <p:cNvSpPr/>
          <p:nvPr/>
        </p:nvSpPr>
        <p:spPr>
          <a:xfrm>
            <a:off x="720000" y="577440"/>
            <a:ext cx="5192640" cy="142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>
              <a:lnSpc>
                <a:spcPct val="104000"/>
              </a:lnSpc>
              <a:tabLst>
                <a:tab pos="0" algn="l"/>
              </a:tabLst>
            </a:pPr>
            <a:r>
              <a:rPr lang="en-US" sz="850" b="1" strike="noStrike" spc="-1">
                <a:solidFill>
                  <a:srgbClr val="F0FCFF"/>
                </a:solidFill>
                <a:latin typeface="Spline Sans Bold"/>
                <a:ea typeface="Spline Sans Bold"/>
              </a:rPr>
              <a:t>Итоги 2026 года</a:t>
            </a:r>
            <a:endParaRPr lang="ru-RU" sz="85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Text 3"/>
          <p:cNvSpPr/>
          <p:nvPr/>
        </p:nvSpPr>
        <p:spPr>
          <a:xfrm>
            <a:off x="720000" y="814320"/>
            <a:ext cx="5192640" cy="1165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41040" rIns="0" bIns="0" anchor="t">
            <a:normAutofit/>
          </a:bodyPr>
          <a:lstStyle/>
          <a:p>
            <a:pPr marL="162720" indent="-162720">
              <a:lnSpc>
                <a:spcPct val="100000"/>
              </a:lnSpc>
              <a:buClr>
                <a:srgbClr val="E0E4E6"/>
              </a:buClr>
              <a:buFont typeface="Symbol" charset="2"/>
              <a:buChar char=""/>
            </a:pPr>
            <a:r>
              <a:rPr lang="en-US" sz="1200" b="0" strike="noStrike" spc="-1">
                <a:solidFill>
                  <a:srgbClr val="E0E4E6"/>
                </a:solidFill>
                <a:latin typeface="Times New Roman"/>
                <a:ea typeface="Barlow"/>
              </a:rPr>
              <a:t>Результаты округа </a:t>
            </a:r>
            <a:r>
              <a:rPr lang="en-US" sz="1200" b="1" strike="noStrike" spc="-1">
                <a:solidFill>
                  <a:srgbClr val="E0E4E6"/>
                </a:solidFill>
                <a:latin typeface="Times New Roman"/>
                <a:ea typeface="Barlow Bold"/>
              </a:rPr>
              <a:t>соответствуют региональным</a:t>
            </a:r>
            <a:r>
              <a:rPr lang="en-US" sz="1200" b="0" strike="noStrike" spc="-1">
                <a:solidFill>
                  <a:srgbClr val="E0E4E6"/>
                </a:solidFill>
                <a:latin typeface="Times New Roman"/>
                <a:ea typeface="Barlow"/>
              </a:rPr>
              <a:t> показателям по базовому уровню</a:t>
            </a:r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  <a:p>
            <a:pPr marL="162720" indent="-162720">
              <a:lnSpc>
                <a:spcPct val="100000"/>
              </a:lnSpc>
              <a:buClr>
                <a:srgbClr val="E0E4E6"/>
              </a:buClr>
              <a:buFont typeface="Symbol" charset="2"/>
              <a:buChar char=""/>
            </a:pPr>
            <a:r>
              <a:rPr lang="en-US" sz="1200" b="0" strike="noStrike" spc="-1">
                <a:solidFill>
                  <a:srgbClr val="E0E4E6"/>
                </a:solidFill>
                <a:latin typeface="Times New Roman"/>
                <a:ea typeface="Barlow"/>
              </a:rPr>
              <a:t>Углублённый класс показывает </a:t>
            </a:r>
            <a:r>
              <a:rPr lang="en-US" sz="1200" b="1" strike="noStrike" spc="-1">
                <a:solidFill>
                  <a:srgbClr val="E0E4E6"/>
                </a:solidFill>
                <a:latin typeface="Times New Roman"/>
                <a:ea typeface="Barlow Bold"/>
              </a:rPr>
              <a:t>высокую эффективность</a:t>
            </a:r>
            <a:r>
              <a:rPr lang="en-US" sz="1200" b="0" strike="noStrike" spc="-1">
                <a:solidFill>
                  <a:srgbClr val="E0E4E6"/>
                </a:solidFill>
                <a:latin typeface="Times New Roman"/>
                <a:ea typeface="Barlow"/>
              </a:rPr>
              <a:t> специализированного обучения</a:t>
            </a:r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  <a:p>
            <a:pPr marL="162720" indent="-162720">
              <a:lnSpc>
                <a:spcPct val="100000"/>
              </a:lnSpc>
              <a:buClr>
                <a:srgbClr val="E0E4E6"/>
              </a:buClr>
              <a:buFont typeface="Symbol" charset="2"/>
              <a:buChar char=""/>
            </a:pPr>
            <a:r>
              <a:rPr lang="en-US" sz="1200" b="0" strike="noStrike" spc="-1">
                <a:solidFill>
                  <a:srgbClr val="E0E4E6"/>
                </a:solidFill>
                <a:latin typeface="Times New Roman"/>
                <a:ea typeface="Barlow"/>
              </a:rPr>
              <a:t>Объективность оценивания в большинстве ОО — </a:t>
            </a:r>
            <a:r>
              <a:rPr lang="en-US" sz="1200" b="1" strike="noStrike" spc="-1">
                <a:solidFill>
                  <a:srgbClr val="E0E4E6"/>
                </a:solidFill>
                <a:latin typeface="Times New Roman"/>
                <a:ea typeface="Barlow Bold"/>
              </a:rPr>
              <a:t>на высоком уровне</a:t>
            </a:r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6" name="Text 4"/>
          <p:cNvSpPr/>
          <p:nvPr/>
        </p:nvSpPr>
        <p:spPr>
          <a:xfrm>
            <a:off x="6221160" y="360000"/>
            <a:ext cx="5250240" cy="142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>
              <a:lnSpc>
                <a:spcPct val="104000"/>
              </a:lnSpc>
              <a:tabLst>
                <a:tab pos="0" algn="l"/>
              </a:tabLst>
            </a:pPr>
            <a:r>
              <a:rPr lang="en-US" sz="850" b="1" strike="noStrike" spc="-1">
                <a:solidFill>
                  <a:srgbClr val="F0FCFF"/>
                </a:solidFill>
                <a:latin typeface="Spline Sans Bold"/>
                <a:ea typeface="Spline Sans Bold"/>
              </a:rPr>
              <a:t>Приоритеты на 2026–2027 уч. год</a:t>
            </a:r>
            <a:endParaRPr lang="ru-RU" sz="85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Text 5"/>
          <p:cNvSpPr/>
          <p:nvPr/>
        </p:nvSpPr>
        <p:spPr>
          <a:xfrm>
            <a:off x="6227640" y="720000"/>
            <a:ext cx="5250240" cy="1260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41040" rIns="0" bIns="0" anchor="t">
            <a:normAutofit/>
          </a:bodyPr>
          <a:lstStyle/>
          <a:p>
            <a:pPr marL="162720" indent="-162720">
              <a:lnSpc>
                <a:spcPct val="100000"/>
              </a:lnSpc>
              <a:buClr>
                <a:srgbClr val="E0E4E6"/>
              </a:buClr>
              <a:buFont typeface="Symbol" charset="2"/>
              <a:buChar char=""/>
            </a:pPr>
            <a:r>
              <a:rPr lang="en-US" sz="1200" b="0" strike="noStrike" spc="-1">
                <a:solidFill>
                  <a:srgbClr val="E0E4E6"/>
                </a:solidFill>
                <a:latin typeface="Times New Roman"/>
                <a:ea typeface="Barlow"/>
              </a:rPr>
              <a:t>Повышение качества подготовки в </a:t>
            </a:r>
            <a:r>
              <a:rPr lang="en-US" sz="1200" b="1" strike="noStrike" spc="-1">
                <a:solidFill>
                  <a:srgbClr val="E0E4E6"/>
                </a:solidFill>
                <a:latin typeface="Times New Roman"/>
                <a:ea typeface="Barlow Bold"/>
              </a:rPr>
              <a:t>отстающих ОО</a:t>
            </a:r>
            <a:r>
              <a:rPr lang="en-US" sz="1200" b="0" strike="noStrike" spc="-1">
                <a:solidFill>
                  <a:srgbClr val="E0E4E6"/>
                </a:solidFill>
                <a:latin typeface="Times New Roman"/>
                <a:ea typeface="Barlow"/>
              </a:rPr>
              <a:t> (Алексеевка, СОШ №3 Нефтегорска)</a:t>
            </a:r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  <a:p>
            <a:pPr marL="162720" indent="-162720">
              <a:lnSpc>
                <a:spcPct val="100000"/>
              </a:lnSpc>
              <a:buClr>
                <a:srgbClr val="E0E4E6"/>
              </a:buClr>
              <a:buFont typeface="Symbol" charset="2"/>
              <a:buChar char=""/>
            </a:pPr>
            <a:r>
              <a:rPr lang="en-US" sz="1200" b="0" strike="noStrike" spc="-1">
                <a:solidFill>
                  <a:srgbClr val="E0E4E6"/>
                </a:solidFill>
                <a:latin typeface="Times New Roman"/>
                <a:ea typeface="Barlow"/>
              </a:rPr>
              <a:t>Распространение </a:t>
            </a:r>
            <a:r>
              <a:rPr lang="en-US" sz="1200" b="1" strike="noStrike" spc="-1">
                <a:solidFill>
                  <a:srgbClr val="E0E4E6"/>
                </a:solidFill>
                <a:latin typeface="Times New Roman"/>
                <a:ea typeface="Barlow Bold"/>
              </a:rPr>
              <a:t>успешного опыта</a:t>
            </a:r>
            <a:r>
              <a:rPr lang="en-US" sz="1200" b="0" strike="noStrike" spc="-1">
                <a:solidFill>
                  <a:srgbClr val="E0E4E6"/>
                </a:solidFill>
                <a:latin typeface="Times New Roman"/>
                <a:ea typeface="Barlow"/>
              </a:rPr>
              <a:t> лидирующих школ как методической базы округа</a:t>
            </a:r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  <a:p>
            <a:pPr marL="162720" indent="-162720">
              <a:lnSpc>
                <a:spcPct val="100000"/>
              </a:lnSpc>
              <a:buClr>
                <a:srgbClr val="E0E4E6"/>
              </a:buClr>
              <a:buFont typeface="Symbol" charset="2"/>
              <a:buChar char=""/>
            </a:pPr>
            <a:r>
              <a:rPr lang="en-US" sz="1200" b="0" strike="noStrike" spc="-1">
                <a:solidFill>
                  <a:srgbClr val="E0E4E6"/>
                </a:solidFill>
                <a:latin typeface="Times New Roman"/>
                <a:ea typeface="Barlow"/>
              </a:rPr>
              <a:t>Целенаправленная работа над </a:t>
            </a:r>
            <a:r>
              <a:rPr lang="en-US" sz="1200" b="1" strike="noStrike" spc="-1">
                <a:solidFill>
                  <a:srgbClr val="E0E4E6"/>
                </a:solidFill>
                <a:latin typeface="Times New Roman"/>
                <a:ea typeface="Barlow Bold"/>
              </a:rPr>
              <a:t>заданиями 5 и 7</a:t>
            </a:r>
            <a:r>
              <a:rPr lang="en-US" sz="1200" b="0" strike="noStrike" spc="-1">
                <a:solidFill>
                  <a:srgbClr val="E0E4E6"/>
                </a:solidFill>
                <a:latin typeface="Times New Roman"/>
                <a:ea typeface="Barlow"/>
              </a:rPr>
              <a:t> — зоны наибольшего риска</a:t>
            </a:r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  <a:p>
            <a:pPr marL="162720" indent="-162720">
              <a:lnSpc>
                <a:spcPct val="100000"/>
              </a:lnSpc>
              <a:buClr>
                <a:srgbClr val="E0E4E6"/>
              </a:buClr>
              <a:buFont typeface="Symbol" charset="2"/>
              <a:buChar char=""/>
            </a:pPr>
            <a:r>
              <a:rPr lang="en-US" sz="1200" b="0" strike="noStrike" spc="-1">
                <a:solidFill>
                  <a:srgbClr val="E0E4E6"/>
                </a:solidFill>
                <a:latin typeface="Times New Roman"/>
                <a:ea typeface="Barlow"/>
              </a:rPr>
              <a:t>Рассмотреть расширение </a:t>
            </a:r>
            <a:r>
              <a:rPr lang="en-US" sz="1200" b="1" strike="noStrike" spc="-1">
                <a:solidFill>
                  <a:srgbClr val="E0E4E6"/>
                </a:solidFill>
                <a:latin typeface="Times New Roman"/>
                <a:ea typeface="Barlow Bold"/>
              </a:rPr>
              <a:t>углублённого обучения</a:t>
            </a:r>
            <a:r>
              <a:rPr lang="en-US" sz="1200" b="0" strike="noStrike" spc="-1">
                <a:solidFill>
                  <a:srgbClr val="E0E4E6"/>
                </a:solidFill>
                <a:latin typeface="Times New Roman"/>
                <a:ea typeface="Barlow"/>
              </a:rPr>
              <a:t> в других ОО округа</a:t>
            </a:r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118" name="Image 0" descr="preencoded.png"/>
          <p:cNvPicPr/>
          <p:nvPr/>
        </p:nvPicPr>
        <p:blipFill>
          <a:blip r:embed="rId3"/>
          <a:stretch/>
        </p:blipFill>
        <p:spPr>
          <a:xfrm>
            <a:off x="720000" y="1797480"/>
            <a:ext cx="10751400" cy="4719600"/>
          </a:xfrm>
          <a:prstGeom prst="rect">
            <a:avLst/>
          </a:prstGeom>
          <a:ln w="0">
            <a:noFill/>
          </a:ln>
        </p:spPr>
      </p:pic>
      <p:sp>
        <p:nvSpPr>
          <p:cNvPr id="119" name="Text 6"/>
          <p:cNvSpPr/>
          <p:nvPr/>
        </p:nvSpPr>
        <p:spPr>
          <a:xfrm>
            <a:off x="2543760" y="5308560"/>
            <a:ext cx="1884240" cy="25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 algn="ctr">
              <a:lnSpc>
                <a:spcPct val="104000"/>
              </a:lnSpc>
              <a:tabLst>
                <a:tab pos="0" algn="l"/>
              </a:tabLst>
            </a:pPr>
            <a:r>
              <a:rPr lang="en-US" sz="1600" b="1" strike="noStrike" spc="-1">
                <a:solidFill>
                  <a:srgbClr val="F0FCFF"/>
                </a:solidFill>
                <a:latin typeface="Spline Sans Bold"/>
                <a:ea typeface="Spline Sans Bold"/>
              </a:rPr>
              <a:t>Анализ пробелов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Text 7"/>
          <p:cNvSpPr/>
          <p:nvPr/>
        </p:nvSpPr>
        <p:spPr>
          <a:xfrm>
            <a:off x="2543760" y="5650560"/>
            <a:ext cx="1884240" cy="349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/>
          </a:bodyPr>
          <a:lstStyle/>
          <a:p>
            <a:pPr algn="ctr">
              <a:lnSpc>
                <a:spcPct val="78000"/>
              </a:lnSpc>
              <a:tabLst>
                <a:tab pos="0" algn="l"/>
              </a:tabLst>
            </a:pPr>
            <a:r>
              <a:rPr lang="en-US" sz="1450" b="0" strike="noStrike" spc="-1">
                <a:solidFill>
                  <a:srgbClr val="E0E4E6"/>
                </a:solidFill>
                <a:latin typeface="Barlow"/>
                <a:ea typeface="Barlow"/>
              </a:rPr>
              <a:t>Выявить слабые места обучения</a:t>
            </a:r>
            <a:endParaRPr lang="ru-RU" sz="145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Text 8"/>
          <p:cNvSpPr/>
          <p:nvPr/>
        </p:nvSpPr>
        <p:spPr>
          <a:xfrm>
            <a:off x="7835400" y="4802400"/>
            <a:ext cx="1884240" cy="517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/>
          </a:bodyPr>
          <a:lstStyle/>
          <a:p>
            <a:pPr algn="ctr">
              <a:lnSpc>
                <a:spcPct val="104000"/>
              </a:lnSpc>
              <a:tabLst>
                <a:tab pos="0" algn="l"/>
              </a:tabLst>
            </a:pPr>
            <a:r>
              <a:rPr lang="en-US" sz="1600" b="1" strike="noStrike" spc="-1">
                <a:solidFill>
                  <a:srgbClr val="F0FCFF"/>
                </a:solidFill>
                <a:latin typeface="Spline Sans Bold"/>
                <a:ea typeface="Spline Sans Bold"/>
              </a:rPr>
              <a:t>Мониторинг прогресса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Text 9"/>
          <p:cNvSpPr/>
          <p:nvPr/>
        </p:nvSpPr>
        <p:spPr>
          <a:xfrm>
            <a:off x="7835400" y="5403240"/>
            <a:ext cx="1884240" cy="523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/>
          </a:bodyPr>
          <a:lstStyle/>
          <a:p>
            <a:pPr algn="ctr">
              <a:lnSpc>
                <a:spcPct val="78000"/>
              </a:lnSpc>
              <a:tabLst>
                <a:tab pos="0" algn="l"/>
              </a:tabLst>
            </a:pPr>
            <a:r>
              <a:rPr lang="en-US" sz="1450" b="0" strike="noStrike" spc="-1">
                <a:solidFill>
                  <a:srgbClr val="E0E4E6"/>
                </a:solidFill>
                <a:latin typeface="Barlow"/>
                <a:ea typeface="Barlow"/>
              </a:rPr>
              <a:t>Отслеживать динамику результатов</a:t>
            </a:r>
            <a:endParaRPr lang="ru-RU" sz="145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Text 10"/>
          <p:cNvSpPr/>
          <p:nvPr/>
        </p:nvSpPr>
        <p:spPr>
          <a:xfrm>
            <a:off x="5205240" y="2292480"/>
            <a:ext cx="1884240" cy="517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/>
          </a:bodyPr>
          <a:lstStyle/>
          <a:p>
            <a:pPr algn="ctr">
              <a:lnSpc>
                <a:spcPct val="104000"/>
              </a:lnSpc>
              <a:tabLst>
                <a:tab pos="0" algn="l"/>
              </a:tabLst>
            </a:pPr>
            <a:r>
              <a:rPr lang="en-US" sz="1600" b="1" strike="noStrike" spc="-1">
                <a:solidFill>
                  <a:srgbClr val="F0FCFF"/>
                </a:solidFill>
                <a:latin typeface="Spline Sans Bold"/>
                <a:ea typeface="Spline Sans Bold"/>
              </a:rPr>
              <a:t>Методическая работа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Text 11"/>
          <p:cNvSpPr/>
          <p:nvPr/>
        </p:nvSpPr>
        <p:spPr>
          <a:xfrm>
            <a:off x="5205240" y="2893320"/>
            <a:ext cx="1884240" cy="523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/>
          </a:bodyPr>
          <a:lstStyle/>
          <a:p>
            <a:pPr algn="ctr">
              <a:lnSpc>
                <a:spcPct val="78000"/>
              </a:lnSpc>
              <a:tabLst>
                <a:tab pos="0" algn="l"/>
              </a:tabLst>
            </a:pPr>
            <a:r>
              <a:rPr lang="en-US" sz="1450" b="0" strike="noStrike" spc="-1">
                <a:solidFill>
                  <a:srgbClr val="E0E4E6"/>
                </a:solidFill>
                <a:latin typeface="Barlow"/>
                <a:ea typeface="Barlow"/>
              </a:rPr>
              <a:t>Разработать целевые рекомендации</a:t>
            </a:r>
            <a:endParaRPr lang="ru-RU" sz="145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Text 0"/>
          <p:cNvSpPr/>
          <p:nvPr/>
        </p:nvSpPr>
        <p:spPr>
          <a:xfrm>
            <a:off x="720000" y="912960"/>
            <a:ext cx="10751400" cy="571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>
              <a:lnSpc>
                <a:spcPct val="104000"/>
              </a:lnSpc>
              <a:tabLst>
                <a:tab pos="0" algn="l"/>
              </a:tabLst>
            </a:pPr>
            <a:r>
              <a:rPr lang="en-US" sz="3550" b="1" strike="noStrike" spc="-1">
                <a:solidFill>
                  <a:srgbClr val="F0FCFF"/>
                </a:solidFill>
                <a:latin typeface="Spline Sans Bold"/>
                <a:ea typeface="Spline Sans Bold"/>
              </a:rPr>
              <a:t>Общие результаты 8 класса</a:t>
            </a:r>
            <a:endParaRPr lang="ru-RU" sz="355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6" name="Image 0" descr="preencoded.png"/>
          <p:cNvPicPr/>
          <p:nvPr/>
        </p:nvPicPr>
        <p:blipFill>
          <a:blip r:embed="rId3"/>
          <a:stretch/>
        </p:blipFill>
        <p:spPr>
          <a:xfrm>
            <a:off x="720000" y="2024640"/>
            <a:ext cx="5124600" cy="3688560"/>
          </a:xfrm>
          <a:prstGeom prst="rect">
            <a:avLst/>
          </a:prstGeom>
          <a:ln w="0">
            <a:noFill/>
          </a:ln>
        </p:spPr>
      </p:pic>
      <p:sp>
        <p:nvSpPr>
          <p:cNvPr id="127" name="Text 1"/>
          <p:cNvSpPr/>
          <p:nvPr/>
        </p:nvSpPr>
        <p:spPr>
          <a:xfrm>
            <a:off x="6353280" y="1998720"/>
            <a:ext cx="5124600" cy="285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>
              <a:lnSpc>
                <a:spcPct val="104000"/>
              </a:lnSpc>
              <a:tabLst>
                <a:tab pos="0" algn="l"/>
              </a:tabLst>
            </a:pPr>
            <a:r>
              <a:rPr lang="en-US" sz="1750" b="1" strike="noStrike" spc="-1">
                <a:solidFill>
                  <a:srgbClr val="F0FCFF"/>
                </a:solidFill>
                <a:latin typeface="Spline Sans Bold"/>
                <a:ea typeface="Spline Sans Bold"/>
              </a:rPr>
              <a:t>Ключевые показатели</a:t>
            </a:r>
            <a:endParaRPr lang="ru-RU" sz="175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Text 2"/>
          <p:cNvSpPr/>
          <p:nvPr/>
        </p:nvSpPr>
        <p:spPr>
          <a:xfrm>
            <a:off x="6353280" y="2490120"/>
            <a:ext cx="5124600" cy="2921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2440" rIns="0" bIns="0" anchor="t">
            <a:normAutofit/>
          </a:bodyPr>
          <a:lstStyle/>
          <a:p>
            <a:pPr marL="325080" indent="-325080">
              <a:lnSpc>
                <a:spcPct val="133000"/>
              </a:lnSpc>
              <a:buClr>
                <a:srgbClr val="E0E4E6"/>
              </a:buClr>
              <a:buFont typeface="Symbol" charset="2"/>
              <a:buChar char=""/>
            </a:pPr>
            <a:r>
              <a:rPr lang="en-US" sz="1600" b="1" strike="noStrike" spc="-1">
                <a:solidFill>
                  <a:srgbClr val="E0E4E6"/>
                </a:solidFill>
                <a:latin typeface="Barlow Bold"/>
                <a:ea typeface="Barlow Bold"/>
              </a:rPr>
              <a:t>Участников:</a:t>
            </a:r>
            <a:r>
              <a:rPr lang="en-US" sz="1600" b="0" strike="noStrike" spc="-1">
                <a:solidFill>
                  <a:srgbClr val="E0E4E6"/>
                </a:solidFill>
                <a:latin typeface="Barlow"/>
                <a:ea typeface="Barlow"/>
              </a:rPr>
              <a:t> 104 обучающихся из 5 ОО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  <a:p>
            <a:pPr marL="325080" indent="-325080">
              <a:lnSpc>
                <a:spcPct val="133000"/>
              </a:lnSpc>
              <a:buClr>
                <a:srgbClr val="E0E4E6"/>
              </a:buClr>
              <a:buFont typeface="Symbol" charset="2"/>
              <a:buChar char=""/>
            </a:pPr>
            <a:r>
              <a:rPr lang="en-US" sz="1600" b="1" strike="noStrike" spc="-1">
                <a:solidFill>
                  <a:srgbClr val="E0E4E6"/>
                </a:solidFill>
                <a:latin typeface="Barlow Bold"/>
                <a:ea typeface="Barlow Bold"/>
              </a:rPr>
              <a:t>Не преодолели минимум:</a:t>
            </a:r>
            <a:r>
              <a:rPr lang="en-US" sz="1600" b="0" strike="noStrike" spc="-1">
                <a:solidFill>
                  <a:srgbClr val="E0E4E6"/>
                </a:solidFill>
                <a:latin typeface="Barlow"/>
                <a:ea typeface="Barlow"/>
              </a:rPr>
              <a:t> 2 ученика (1,92%) — </a:t>
            </a:r>
            <a:r>
              <a:rPr lang="en-US" sz="1600" b="0" strike="noStrike" spc="-1">
                <a:solidFill>
                  <a:srgbClr val="16FFBB"/>
                </a:solidFill>
                <a:latin typeface="Barlow"/>
                <a:ea typeface="Barlow"/>
              </a:rPr>
              <a:t>ниже регионального показателя на 1,04%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  <a:p>
            <a:pPr marL="325080" indent="-325080">
              <a:lnSpc>
                <a:spcPct val="133000"/>
              </a:lnSpc>
              <a:buClr>
                <a:srgbClr val="E0E4E6"/>
              </a:buClr>
              <a:buFont typeface="Symbol" charset="2"/>
              <a:buChar char=""/>
            </a:pPr>
            <a:r>
              <a:rPr lang="en-US" sz="1600" b="1" strike="noStrike" spc="-1">
                <a:solidFill>
                  <a:srgbClr val="E0E4E6"/>
                </a:solidFill>
                <a:latin typeface="Barlow Bold"/>
                <a:ea typeface="Barlow Bold"/>
              </a:rPr>
              <a:t>Отметка «3»:</a:t>
            </a:r>
            <a:r>
              <a:rPr lang="en-US" sz="1600" b="0" strike="noStrike" spc="-1">
                <a:solidFill>
                  <a:srgbClr val="E0E4E6"/>
                </a:solidFill>
                <a:latin typeface="Barlow"/>
                <a:ea typeface="Barlow"/>
              </a:rPr>
              <a:t> 66 учеников (63,46%)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  <a:p>
            <a:pPr marL="325080" indent="-325080">
              <a:lnSpc>
                <a:spcPct val="133000"/>
              </a:lnSpc>
              <a:buClr>
                <a:srgbClr val="E0E4E6"/>
              </a:buClr>
              <a:buFont typeface="Symbol" charset="2"/>
              <a:buChar char=""/>
            </a:pPr>
            <a:r>
              <a:rPr lang="en-US" sz="1600" b="1" strike="noStrike" spc="-1">
                <a:solidFill>
                  <a:srgbClr val="E0E4E6"/>
                </a:solidFill>
                <a:latin typeface="Barlow Bold"/>
                <a:ea typeface="Barlow Bold"/>
              </a:rPr>
              <a:t>Отметка «4»:</a:t>
            </a:r>
            <a:r>
              <a:rPr lang="en-US" sz="1600" b="0" strike="noStrike" spc="-1">
                <a:solidFill>
                  <a:srgbClr val="E0E4E6"/>
                </a:solidFill>
                <a:latin typeface="Barlow"/>
                <a:ea typeface="Barlow"/>
              </a:rPr>
              <a:t> 38 учеников (36,54%) — на уровне области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  <a:p>
            <a:pPr marL="325080" indent="-325080">
              <a:lnSpc>
                <a:spcPct val="133000"/>
              </a:lnSpc>
              <a:buClr>
                <a:srgbClr val="E0E4E6"/>
              </a:buClr>
              <a:buFont typeface="Symbol" charset="2"/>
              <a:buChar char=""/>
            </a:pPr>
            <a:r>
              <a:rPr lang="en-US" sz="1600" b="1" strike="noStrike" spc="-1">
                <a:solidFill>
                  <a:srgbClr val="E0E4E6"/>
                </a:solidFill>
                <a:latin typeface="Barlow Bold"/>
                <a:ea typeface="Barlow Bold"/>
              </a:rPr>
              <a:t>Отметка «5»:</a:t>
            </a:r>
            <a:r>
              <a:rPr lang="en-US" sz="1600" b="0" strike="noStrike" spc="-1">
                <a:solidFill>
                  <a:srgbClr val="E0E4E6"/>
                </a:solidFill>
                <a:latin typeface="Barlow"/>
                <a:ea typeface="Barlow"/>
              </a:rPr>
              <a:t> 2 ученика (1,92%) — значительно ниже области (11,2%)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Рисунок 128"/>
          <p:cNvPicPr/>
          <p:nvPr/>
        </p:nvPicPr>
        <p:blipFill>
          <a:blip r:embed="rId2"/>
          <a:stretch/>
        </p:blipFill>
        <p:spPr>
          <a:xfrm>
            <a:off x="1959480" y="433440"/>
            <a:ext cx="8300520" cy="60465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Text 0"/>
          <p:cNvSpPr/>
          <p:nvPr/>
        </p:nvSpPr>
        <p:spPr>
          <a:xfrm>
            <a:off x="720000" y="750600"/>
            <a:ext cx="10751400" cy="490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>
              <a:lnSpc>
                <a:spcPct val="104000"/>
              </a:lnSpc>
              <a:tabLst>
                <a:tab pos="0" algn="l"/>
              </a:tabLst>
            </a:pPr>
            <a:r>
              <a:rPr lang="en-US" sz="3050" b="1" strike="noStrike" spc="-1">
                <a:solidFill>
                  <a:srgbClr val="F0FCFF"/>
                </a:solidFill>
                <a:latin typeface="Spline Sans Bold"/>
                <a:ea typeface="Spline Sans Bold"/>
              </a:rPr>
              <a:t>Достижение высокого уровня подготовки — 8 класс</a:t>
            </a:r>
            <a:endParaRPr lang="ru-RU" sz="305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Text 1"/>
          <p:cNvSpPr/>
          <p:nvPr/>
        </p:nvSpPr>
        <p:spPr>
          <a:xfrm>
            <a:off x="720000" y="1545480"/>
            <a:ext cx="11360880" cy="262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>
              <a:lnSpc>
                <a:spcPct val="124000"/>
              </a:lnSpc>
              <a:tabLst>
                <a:tab pos="0" algn="l"/>
              </a:tabLst>
            </a:pPr>
            <a:r>
              <a:rPr lang="en-US" sz="1350" b="0" strike="noStrike" spc="-1">
                <a:solidFill>
                  <a:srgbClr val="E0E4E6"/>
                </a:solidFill>
                <a:latin typeface="Barlow"/>
                <a:ea typeface="Barlow"/>
              </a:rPr>
              <a:t>Округ: 38.46% получили отметки «4» и «5» — значительно ниже регионального показателя (49.66%) на 11.2%</a:t>
            </a:r>
            <a:endParaRPr lang="ru-RU" sz="135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32" name="Table 0"/>
          <p:cNvGraphicFramePr/>
          <p:nvPr/>
        </p:nvGraphicFramePr>
        <p:xfrm>
          <a:off x="720000" y="1979280"/>
          <a:ext cx="10751400" cy="3304080"/>
        </p:xfrm>
        <a:graphic>
          <a:graphicData uri="http://schemas.openxmlformats.org/drawingml/2006/table">
            <a:tbl>
              <a:tblPr/>
              <a:tblGrid>
                <a:gridCol w="2687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87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877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877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0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350" b="1" strike="noStrike" spc="-1">
                          <a:solidFill>
                            <a:srgbClr val="E0E4E6"/>
                          </a:solidFill>
                          <a:latin typeface="Barlow"/>
                          <a:ea typeface="Barlow"/>
                        </a:rPr>
                        <a:t>Школа</a:t>
                      </a:r>
                      <a:endParaRPr lang="ru-RU" sz="13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76760" marR="1767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350" b="1" strike="noStrike" spc="-1">
                          <a:solidFill>
                            <a:srgbClr val="E0E4E6"/>
                          </a:solidFill>
                          <a:latin typeface="Barlow"/>
                          <a:ea typeface="Barlow"/>
                        </a:rPr>
                        <a:t>Участников</a:t>
                      </a:r>
                      <a:endParaRPr lang="ru-RU" sz="13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76760" marR="1767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350" b="1" strike="noStrike" spc="-1">
                          <a:solidFill>
                            <a:srgbClr val="E0E4E6"/>
                          </a:solidFill>
                          <a:latin typeface="Barlow"/>
                          <a:ea typeface="Barlow"/>
                        </a:rPr>
                        <a:t>Успеваемость %</a:t>
                      </a:r>
                      <a:endParaRPr lang="ru-RU" sz="13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76760" marR="1767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350" b="1" strike="noStrike" spc="-1">
                          <a:solidFill>
                            <a:srgbClr val="E0E4E6"/>
                          </a:solidFill>
                          <a:latin typeface="Barlow"/>
                          <a:ea typeface="Barlow"/>
                        </a:rPr>
                        <a:t>Высокий уровень %</a:t>
                      </a:r>
                      <a:endParaRPr lang="ru-RU" sz="13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76760" marR="1767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40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350" b="0" strike="noStrike" spc="-1">
                          <a:solidFill>
                            <a:srgbClr val="E0E4E6"/>
                          </a:solidFill>
                          <a:latin typeface="Barlow"/>
                          <a:ea typeface="Barlow"/>
                        </a:rPr>
                        <a:t>ГБОУ СОШ с. Алексеевка</a:t>
                      </a:r>
                      <a:endParaRPr lang="ru-RU" sz="13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76760" marR="1767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350" b="0" strike="noStrike" spc="-1">
                          <a:solidFill>
                            <a:srgbClr val="E0E4E6"/>
                          </a:solidFill>
                          <a:latin typeface="Barlow"/>
                          <a:ea typeface="Barlow"/>
                        </a:rPr>
                        <a:t>9</a:t>
                      </a:r>
                      <a:endParaRPr lang="ru-RU" sz="13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76760" marR="1767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350" b="0" strike="noStrike" spc="-1">
                          <a:solidFill>
                            <a:srgbClr val="E0E4E6"/>
                          </a:solidFill>
                          <a:latin typeface="Barlow"/>
                          <a:ea typeface="Barlow"/>
                        </a:rPr>
                        <a:t>100</a:t>
                      </a:r>
                      <a:endParaRPr lang="ru-RU" sz="13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76760" marR="1767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350" b="0" strike="noStrike" spc="-1">
                          <a:solidFill>
                            <a:srgbClr val="E0E4E6"/>
                          </a:solidFill>
                          <a:latin typeface="Barlow"/>
                          <a:ea typeface="Barlow"/>
                        </a:rPr>
                        <a:t>44.44</a:t>
                      </a:r>
                      <a:endParaRPr lang="ru-RU" sz="13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76760" marR="1767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40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350" b="0" strike="noStrike" spc="-1">
                          <a:solidFill>
                            <a:srgbClr val="E0E4E6"/>
                          </a:solidFill>
                          <a:latin typeface="Barlow"/>
                          <a:ea typeface="Barlow"/>
                        </a:rPr>
                        <a:t>ГБОУ СОШ №1 с. Борское</a:t>
                      </a:r>
                      <a:endParaRPr lang="ru-RU" sz="13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76760" marR="1767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350" b="0" strike="noStrike" spc="-1">
                          <a:solidFill>
                            <a:srgbClr val="E0E4E6"/>
                          </a:solidFill>
                          <a:latin typeface="Barlow"/>
                          <a:ea typeface="Barlow"/>
                        </a:rPr>
                        <a:t>23</a:t>
                      </a:r>
                      <a:endParaRPr lang="ru-RU" sz="13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76760" marR="1767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350" b="0" strike="noStrike" spc="-1">
                          <a:solidFill>
                            <a:srgbClr val="E0E4E6"/>
                          </a:solidFill>
                          <a:latin typeface="Barlow"/>
                          <a:ea typeface="Barlow"/>
                        </a:rPr>
                        <a:t>95.65</a:t>
                      </a:r>
                      <a:endParaRPr lang="ru-RU" sz="13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76760" marR="1767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350" b="1" strike="noStrike" spc="-1">
                          <a:solidFill>
                            <a:srgbClr val="16FFBB"/>
                          </a:solidFill>
                          <a:latin typeface="Barlow"/>
                          <a:ea typeface="Barlow"/>
                        </a:rPr>
                        <a:t>52.17 (leader)</a:t>
                      </a:r>
                      <a:endParaRPr lang="ru-RU" sz="13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76760" marR="1767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40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350" b="0" strike="noStrike" spc="-1">
                          <a:solidFill>
                            <a:srgbClr val="E0E4E6"/>
                          </a:solidFill>
                          <a:latin typeface="Barlow"/>
                          <a:ea typeface="Barlow"/>
                        </a:rPr>
                        <a:t>ГБОУ СОШ №2 с. Борское</a:t>
                      </a:r>
                      <a:endParaRPr lang="ru-RU" sz="13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76760" marR="1767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350" b="0" strike="noStrike" spc="-1">
                          <a:solidFill>
                            <a:srgbClr val="E0E4E6"/>
                          </a:solidFill>
                          <a:latin typeface="Barlow"/>
                          <a:ea typeface="Barlow"/>
                        </a:rPr>
                        <a:t>19</a:t>
                      </a:r>
                      <a:endParaRPr lang="ru-RU" sz="13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76760" marR="1767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350" b="0" strike="noStrike" spc="-1">
                          <a:solidFill>
                            <a:srgbClr val="E0E4E6"/>
                          </a:solidFill>
                          <a:latin typeface="Barlow"/>
                          <a:ea typeface="Barlow"/>
                        </a:rPr>
                        <a:t>100</a:t>
                      </a:r>
                      <a:endParaRPr lang="ru-RU" sz="13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76760" marR="1767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350" b="1" strike="noStrike" spc="-1">
                          <a:solidFill>
                            <a:srgbClr val="E73737"/>
                          </a:solidFill>
                          <a:latin typeface="Barlow"/>
                          <a:ea typeface="Barlow"/>
                        </a:rPr>
                        <a:t>21.05 (critical)</a:t>
                      </a:r>
                      <a:endParaRPr lang="ru-RU" sz="13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76760" marR="1767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6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350" b="0" strike="noStrike" spc="-1">
                          <a:solidFill>
                            <a:srgbClr val="E0E4E6"/>
                          </a:solidFill>
                          <a:latin typeface="Barlow"/>
                          <a:ea typeface="Barlow"/>
                        </a:rPr>
                        <a:t>ГБОУ СОШ №1 г. Нефтегорска</a:t>
                      </a:r>
                      <a:endParaRPr lang="ru-RU" sz="13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76760" marR="1767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350" b="0" strike="noStrike" spc="-1">
                          <a:solidFill>
                            <a:srgbClr val="E0E4E6"/>
                          </a:solidFill>
                          <a:latin typeface="Barlow"/>
                          <a:ea typeface="Barlow"/>
                        </a:rPr>
                        <a:t>22</a:t>
                      </a:r>
                      <a:endParaRPr lang="ru-RU" sz="13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76760" marR="1767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350" b="0" strike="noStrike" spc="-1">
                          <a:solidFill>
                            <a:srgbClr val="E0E4E6"/>
                          </a:solidFill>
                          <a:latin typeface="Barlow"/>
                          <a:ea typeface="Barlow"/>
                        </a:rPr>
                        <a:t>95.65</a:t>
                      </a:r>
                      <a:endParaRPr lang="ru-RU" sz="13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76760" marR="1767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350" b="0" strike="noStrike" spc="-1">
                          <a:solidFill>
                            <a:srgbClr val="E0E4E6"/>
                          </a:solidFill>
                          <a:latin typeface="Barlow"/>
                          <a:ea typeface="Barlow"/>
                        </a:rPr>
                        <a:t>36.36</a:t>
                      </a:r>
                      <a:endParaRPr lang="ru-RU" sz="13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76760" marR="1767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23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350" b="0" strike="noStrike" spc="-1">
                          <a:solidFill>
                            <a:srgbClr val="E0E4E6"/>
                          </a:solidFill>
                          <a:latin typeface="Barlow"/>
                          <a:ea typeface="Barlow"/>
                        </a:rPr>
                        <a:t>ГБОУ СОШ №3 г. Нефтегорска</a:t>
                      </a:r>
                      <a:endParaRPr lang="ru-RU" sz="13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76760" marR="1767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350" b="0" strike="noStrike" spc="-1">
                          <a:solidFill>
                            <a:srgbClr val="E0E4E6"/>
                          </a:solidFill>
                          <a:latin typeface="Barlow"/>
                          <a:ea typeface="Barlow"/>
                        </a:rPr>
                        <a:t>22</a:t>
                      </a:r>
                      <a:endParaRPr lang="ru-RU" sz="13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76760" marR="1767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350" b="0" strike="noStrike" spc="-1">
                          <a:solidFill>
                            <a:srgbClr val="E0E4E6"/>
                          </a:solidFill>
                          <a:latin typeface="Barlow"/>
                          <a:ea typeface="Barlow"/>
                        </a:rPr>
                        <a:t>100</a:t>
                      </a:r>
                      <a:endParaRPr lang="ru-RU" sz="13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76760" marR="1767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350" b="0" strike="noStrike" spc="-1">
                          <a:solidFill>
                            <a:srgbClr val="E0E4E6"/>
                          </a:solidFill>
                          <a:latin typeface="Barlow"/>
                          <a:ea typeface="Barlow"/>
                        </a:rPr>
                        <a:t>36.36</a:t>
                      </a:r>
                      <a:endParaRPr lang="ru-RU" sz="13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76760" marR="1767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33" name="Shape 2"/>
          <p:cNvSpPr/>
          <p:nvPr/>
        </p:nvSpPr>
        <p:spPr>
          <a:xfrm>
            <a:off x="720000" y="5467320"/>
            <a:ext cx="10751400" cy="639360"/>
          </a:xfrm>
          <a:prstGeom prst="roundRect">
            <a:avLst>
              <a:gd name="adj" fmla="val 41447"/>
            </a:avLst>
          </a:prstGeom>
          <a:solidFill>
            <a:srgbClr val="4B3F0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34" name="Image 0" descr="preencoded.png"/>
          <p:cNvPicPr/>
          <p:nvPr/>
        </p:nvPicPr>
        <p:blipFill>
          <a:blip r:embed="rId3"/>
          <a:stretch/>
        </p:blipFill>
        <p:spPr>
          <a:xfrm>
            <a:off x="896760" y="5686560"/>
            <a:ext cx="220680" cy="176400"/>
          </a:xfrm>
          <a:prstGeom prst="rect">
            <a:avLst/>
          </a:prstGeom>
          <a:ln w="0">
            <a:noFill/>
          </a:ln>
        </p:spPr>
      </p:pic>
      <p:sp>
        <p:nvSpPr>
          <p:cNvPr id="135" name="Text 3"/>
          <p:cNvSpPr/>
          <p:nvPr/>
        </p:nvSpPr>
        <p:spPr>
          <a:xfrm>
            <a:off x="1294560" y="5663520"/>
            <a:ext cx="10609560" cy="262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>
              <a:lnSpc>
                <a:spcPct val="124000"/>
              </a:lnSpc>
              <a:tabLst>
                <a:tab pos="0" algn="l"/>
              </a:tabLst>
            </a:pPr>
            <a:r>
              <a:rPr lang="en-US" sz="1350" b="0" strike="noStrike" spc="-1">
                <a:solidFill>
                  <a:srgbClr val="FFFFFF"/>
                </a:solidFill>
                <a:latin typeface="Barlow"/>
                <a:ea typeface="Barlow"/>
              </a:rPr>
              <a:t>ГБОУ СОШ №2 с. Борское — критическая ситуация: высокий уровень только 21.05% при 100% успеваемости</a:t>
            </a:r>
            <a:endParaRPr lang="ru-RU" sz="135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Рисунок 135"/>
          <p:cNvPicPr/>
          <p:nvPr/>
        </p:nvPicPr>
        <p:blipFill>
          <a:blip r:embed="rId2"/>
          <a:stretch/>
        </p:blipFill>
        <p:spPr>
          <a:xfrm>
            <a:off x="1080000" y="255960"/>
            <a:ext cx="9900000" cy="4964040"/>
          </a:xfrm>
          <a:prstGeom prst="rect">
            <a:avLst/>
          </a:prstGeom>
          <a:ln w="0">
            <a:noFill/>
          </a:ln>
        </p:spPr>
      </p:pic>
      <p:pic>
        <p:nvPicPr>
          <p:cNvPr id="137" name="Рисунок 136"/>
          <p:cNvPicPr/>
          <p:nvPr/>
        </p:nvPicPr>
        <p:blipFill>
          <a:blip r:embed="rId3"/>
          <a:stretch/>
        </p:blipFill>
        <p:spPr>
          <a:xfrm>
            <a:off x="1090800" y="5598720"/>
            <a:ext cx="9889200" cy="10314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ext 0"/>
          <p:cNvSpPr/>
          <p:nvPr/>
        </p:nvSpPr>
        <p:spPr>
          <a:xfrm>
            <a:off x="720000" y="912960"/>
            <a:ext cx="10751400" cy="571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>
              <a:lnSpc>
                <a:spcPct val="104000"/>
              </a:lnSpc>
              <a:tabLst>
                <a:tab pos="0" algn="l"/>
              </a:tabLst>
            </a:pPr>
            <a:r>
              <a:rPr lang="en-US" sz="3550" b="1" strike="noStrike" spc="-1">
                <a:solidFill>
                  <a:srgbClr val="F0FCFF"/>
                </a:solidFill>
                <a:latin typeface="Spline Sans Bold"/>
                <a:ea typeface="Spline Sans Bold"/>
              </a:rPr>
              <a:t>Общие результаты 10 класса</a:t>
            </a:r>
            <a:endParaRPr lang="ru-RU" sz="355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9" name="Image 0" descr="preencoded.png"/>
          <p:cNvPicPr/>
          <p:nvPr/>
        </p:nvPicPr>
        <p:blipFill>
          <a:blip r:embed="rId3"/>
          <a:stretch/>
        </p:blipFill>
        <p:spPr>
          <a:xfrm>
            <a:off x="720000" y="2024640"/>
            <a:ext cx="5124600" cy="3688560"/>
          </a:xfrm>
          <a:prstGeom prst="rect">
            <a:avLst/>
          </a:prstGeom>
          <a:ln w="0">
            <a:noFill/>
          </a:ln>
        </p:spPr>
      </p:pic>
      <p:sp>
        <p:nvSpPr>
          <p:cNvPr id="140" name="Text 1"/>
          <p:cNvSpPr/>
          <p:nvPr/>
        </p:nvSpPr>
        <p:spPr>
          <a:xfrm>
            <a:off x="6353280" y="1998720"/>
            <a:ext cx="5124600" cy="285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>
              <a:lnSpc>
                <a:spcPct val="104000"/>
              </a:lnSpc>
              <a:tabLst>
                <a:tab pos="0" algn="l"/>
              </a:tabLst>
            </a:pPr>
            <a:r>
              <a:rPr lang="en-US" sz="1750" b="1" strike="noStrike" spc="-1">
                <a:solidFill>
                  <a:srgbClr val="F0FCFF"/>
                </a:solidFill>
                <a:latin typeface="Spline Sans Bold"/>
                <a:ea typeface="Spline Sans Bold"/>
              </a:rPr>
              <a:t>Ключевые показатели</a:t>
            </a:r>
            <a:endParaRPr lang="ru-RU" sz="175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Text 2"/>
          <p:cNvSpPr/>
          <p:nvPr/>
        </p:nvSpPr>
        <p:spPr>
          <a:xfrm>
            <a:off x="6353280" y="2490120"/>
            <a:ext cx="5124600" cy="259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2440" rIns="0" bIns="0" anchor="t">
            <a:normAutofit/>
          </a:bodyPr>
          <a:lstStyle/>
          <a:p>
            <a:pPr marL="325080" indent="-325080">
              <a:lnSpc>
                <a:spcPct val="133000"/>
              </a:lnSpc>
              <a:buClr>
                <a:srgbClr val="E0E4E6"/>
              </a:buClr>
              <a:buFont typeface="Symbol" charset="2"/>
              <a:buChar char=""/>
            </a:pPr>
            <a:r>
              <a:rPr lang="en-US" sz="1600" b="1" strike="noStrike" spc="-1">
                <a:solidFill>
                  <a:srgbClr val="E0E4E6"/>
                </a:solidFill>
                <a:latin typeface="Barlow Bold"/>
                <a:ea typeface="Barlow Bold"/>
              </a:rPr>
              <a:t>Участников:</a:t>
            </a:r>
            <a:r>
              <a:rPr lang="en-US" sz="1600" b="0" strike="noStrike" spc="-1">
                <a:solidFill>
                  <a:srgbClr val="E0E4E6"/>
                </a:solidFill>
                <a:latin typeface="Barlow"/>
                <a:ea typeface="Barlow"/>
              </a:rPr>
              <a:t> 39 обучающихся из 4 ОО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  <a:p>
            <a:pPr marL="325080" indent="-325080">
              <a:lnSpc>
                <a:spcPct val="133000"/>
              </a:lnSpc>
              <a:buClr>
                <a:srgbClr val="E0E4E6"/>
              </a:buClr>
              <a:buFont typeface="Symbol" charset="2"/>
              <a:buChar char=""/>
            </a:pPr>
            <a:r>
              <a:rPr lang="en-US" sz="1600" b="1" strike="noStrike" spc="-1">
                <a:solidFill>
                  <a:srgbClr val="E0E4E6"/>
                </a:solidFill>
                <a:latin typeface="Barlow Bold"/>
                <a:ea typeface="Barlow Bold"/>
              </a:rPr>
              <a:t>Не преодолели минимум:</a:t>
            </a:r>
            <a:r>
              <a:rPr lang="en-US" sz="1600" b="0" strike="noStrike" spc="-1">
                <a:solidFill>
                  <a:srgbClr val="E0E4E6"/>
                </a:solidFill>
                <a:latin typeface="Barlow"/>
                <a:ea typeface="Barlow"/>
              </a:rPr>
              <a:t> 0 обучающихся (0%) — </a:t>
            </a:r>
            <a:r>
              <a:rPr lang="en-US" sz="1600" b="0" strike="noStrike" spc="-1">
                <a:solidFill>
                  <a:srgbClr val="16FFBB"/>
                </a:solidFill>
                <a:latin typeface="Barlow"/>
                <a:ea typeface="Barlow"/>
              </a:rPr>
              <a:t>отличный результат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  <a:p>
            <a:pPr marL="325080" indent="-325080">
              <a:lnSpc>
                <a:spcPct val="133000"/>
              </a:lnSpc>
              <a:buClr>
                <a:srgbClr val="E0E4E6"/>
              </a:buClr>
              <a:buFont typeface="Symbol" charset="2"/>
              <a:buChar char=""/>
            </a:pPr>
            <a:r>
              <a:rPr lang="en-US" sz="1600" b="1" strike="noStrike" spc="-1">
                <a:solidFill>
                  <a:srgbClr val="E0E4E6"/>
                </a:solidFill>
                <a:latin typeface="Barlow Bold"/>
                <a:ea typeface="Barlow Bold"/>
              </a:rPr>
              <a:t>Отметка «3»:</a:t>
            </a:r>
            <a:r>
              <a:rPr lang="en-US" sz="1600" b="0" strike="noStrike" spc="-1">
                <a:solidFill>
                  <a:srgbClr val="E0E4E6"/>
                </a:solidFill>
                <a:latin typeface="Barlow"/>
                <a:ea typeface="Barlow"/>
              </a:rPr>
              <a:t> 10 обучающихся (25.64%)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  <a:p>
            <a:pPr marL="325080" indent="-325080">
              <a:lnSpc>
                <a:spcPct val="133000"/>
              </a:lnSpc>
              <a:buClr>
                <a:srgbClr val="E0E4E6"/>
              </a:buClr>
              <a:buFont typeface="Symbol" charset="2"/>
              <a:buChar char=""/>
            </a:pPr>
            <a:r>
              <a:rPr lang="en-US" sz="1600" b="1" strike="noStrike" spc="-1">
                <a:solidFill>
                  <a:srgbClr val="E0E4E6"/>
                </a:solidFill>
                <a:latin typeface="Barlow Bold"/>
                <a:ea typeface="Barlow Bold"/>
              </a:rPr>
              <a:t>Отметка «4»:</a:t>
            </a:r>
            <a:r>
              <a:rPr lang="en-US" sz="1600" b="0" strike="noStrike" spc="-1">
                <a:solidFill>
                  <a:srgbClr val="E0E4E6"/>
                </a:solidFill>
                <a:latin typeface="Barlow"/>
                <a:ea typeface="Barlow"/>
              </a:rPr>
              <a:t> 15 обучающихся (38.46%)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  <a:p>
            <a:pPr marL="325080" indent="-325080">
              <a:lnSpc>
                <a:spcPct val="133000"/>
              </a:lnSpc>
              <a:buClr>
                <a:srgbClr val="E0E4E6"/>
              </a:buClr>
              <a:buFont typeface="Symbol" charset="2"/>
              <a:buChar char=""/>
            </a:pPr>
            <a:r>
              <a:rPr lang="en-US" sz="1600" b="1" strike="noStrike" spc="-1">
                <a:solidFill>
                  <a:srgbClr val="E0E4E6"/>
                </a:solidFill>
                <a:latin typeface="Barlow Bold"/>
                <a:ea typeface="Barlow Bold"/>
              </a:rPr>
              <a:t>Отметка «5»:</a:t>
            </a:r>
            <a:r>
              <a:rPr lang="en-US" sz="1600" b="0" strike="noStrike" spc="-1">
                <a:solidFill>
                  <a:srgbClr val="E0E4E6"/>
                </a:solidFill>
                <a:latin typeface="Barlow"/>
                <a:ea typeface="Barlow"/>
              </a:rPr>
              <a:t> 14 обучающихся (35.90%) — </a:t>
            </a:r>
            <a:r>
              <a:rPr lang="en-US" sz="1600" b="0" strike="noStrike" spc="-1">
                <a:solidFill>
                  <a:srgbClr val="16FFBB"/>
                </a:solidFill>
                <a:latin typeface="Barlow"/>
                <a:ea typeface="Barlow"/>
              </a:rPr>
              <a:t>значительно выше области (27.14%) на 8.76%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 0"/>
          <p:cNvSpPr/>
          <p:nvPr/>
        </p:nvSpPr>
        <p:spPr>
          <a:xfrm>
            <a:off x="720000" y="721440"/>
            <a:ext cx="10751400" cy="1053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/>
          </a:bodyPr>
          <a:lstStyle/>
          <a:p>
            <a:pPr>
              <a:lnSpc>
                <a:spcPct val="104000"/>
              </a:lnSpc>
              <a:tabLst>
                <a:tab pos="0" algn="l"/>
              </a:tabLst>
            </a:pPr>
            <a:r>
              <a:rPr lang="en-US" sz="3300" b="1" strike="noStrike" spc="-1">
                <a:solidFill>
                  <a:srgbClr val="F0FCFF"/>
                </a:solidFill>
                <a:latin typeface="Spline Sans Bold"/>
                <a:ea typeface="Spline Sans Bold"/>
              </a:rPr>
              <a:t>Достижение высокого уровня подготовки — 10 класс</a:t>
            </a:r>
            <a:endParaRPr lang="ru-RU" sz="33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Text 1"/>
          <p:cNvSpPr/>
          <p:nvPr/>
        </p:nvSpPr>
        <p:spPr>
          <a:xfrm>
            <a:off x="720000" y="2124720"/>
            <a:ext cx="11360880" cy="29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>
              <a:lnSpc>
                <a:spcPct val="128000"/>
              </a:lnSpc>
              <a:tabLst>
                <a:tab pos="0" algn="l"/>
              </a:tabLst>
            </a:pPr>
            <a:r>
              <a:rPr lang="en-US" sz="1450" b="0" strike="noStrike" spc="-1">
                <a:solidFill>
                  <a:srgbClr val="E0E4E6"/>
                </a:solidFill>
                <a:latin typeface="Barlow"/>
                <a:ea typeface="Barlow"/>
              </a:rPr>
              <a:t>Округ 74.36% получили оценки "4" и "5" — область (71.02%) , что на 3.34% ниже окружного уровня</a:t>
            </a:r>
            <a:endParaRPr lang="ru-RU" sz="145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44" name="Table 0"/>
          <p:cNvGraphicFramePr/>
          <p:nvPr/>
        </p:nvGraphicFramePr>
        <p:xfrm>
          <a:off x="720000" y="2612880"/>
          <a:ext cx="10751400" cy="2608560"/>
        </p:xfrm>
        <a:graphic>
          <a:graphicData uri="http://schemas.openxmlformats.org/drawingml/2006/table">
            <a:tbl>
              <a:tblPr/>
              <a:tblGrid>
                <a:gridCol w="2687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87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877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877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69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50" b="1" strike="noStrike" spc="-1">
                          <a:solidFill>
                            <a:srgbClr val="E0E4E6"/>
                          </a:solidFill>
                          <a:latin typeface="Barlow"/>
                          <a:ea typeface="Barlow"/>
                        </a:rPr>
                        <a:t>               Школа             </a:t>
                      </a:r>
                      <a:endParaRPr lang="ru-RU" sz="14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89360" marR="1893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50" b="1" strike="noStrike" spc="-1">
                          <a:solidFill>
                            <a:srgbClr val="E0E4E6"/>
                          </a:solidFill>
                          <a:latin typeface="Barlow"/>
                          <a:ea typeface="Barlow"/>
                        </a:rPr>
                        <a:t>Колличество уч             </a:t>
                      </a:r>
                      <a:endParaRPr lang="ru-RU" sz="14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89360" marR="1893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50" b="1" strike="noStrike" spc="-1">
                          <a:solidFill>
                            <a:srgbClr val="E0E4E6"/>
                          </a:solidFill>
                          <a:latin typeface="Barlow"/>
                          <a:ea typeface="Barlow"/>
                        </a:rPr>
                        <a:t>Процент %             </a:t>
                      </a:r>
                      <a:endParaRPr lang="ru-RU" sz="14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89360" marR="1893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50" b="1" strike="noStrike" spc="-1">
                          <a:solidFill>
                            <a:srgbClr val="E0E4E6"/>
                          </a:solidFill>
                          <a:latin typeface="Barlow"/>
                          <a:ea typeface="Barlow"/>
                        </a:rPr>
                        <a:t>  Уровни %             </a:t>
                      </a:r>
                      <a:endParaRPr lang="ru-RU" sz="14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89360" marR="1893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0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50" b="0" strike="noStrike" spc="-1">
                          <a:solidFill>
                            <a:srgbClr val="E0E4E6"/>
                          </a:solidFill>
                          <a:latin typeface="Barlow"/>
                          <a:ea typeface="Barlow"/>
                        </a:rPr>
                        <a:t>ГБОУ СОШ с. Алексеевка</a:t>
                      </a:r>
                      <a:endParaRPr lang="ru-RU" sz="14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89360" marR="1893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50" b="0" strike="noStrike" spc="-1">
                          <a:solidFill>
                            <a:srgbClr val="E0E4E6"/>
                          </a:solidFill>
                          <a:latin typeface="Barlow"/>
                          <a:ea typeface="Barlow"/>
                        </a:rPr>
                        <a:t>5</a:t>
                      </a:r>
                      <a:endParaRPr lang="ru-RU" sz="14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89360" marR="1893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50" b="0" strike="noStrike" spc="-1">
                          <a:solidFill>
                            <a:srgbClr val="E0E4E6"/>
                          </a:solidFill>
                          <a:latin typeface="Barlow"/>
                          <a:ea typeface="Barlow"/>
                        </a:rPr>
                        <a:t>100</a:t>
                      </a:r>
                      <a:endParaRPr lang="ru-RU" sz="14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89360" marR="1893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50" b="1" strike="noStrike" spc="-1">
                          <a:solidFill>
                            <a:srgbClr val="16FFBB"/>
                          </a:solidFill>
                          <a:latin typeface="Barlow"/>
                          <a:ea typeface="Barlow"/>
                        </a:rPr>
                        <a:t>100 (leader)</a:t>
                      </a:r>
                      <a:endParaRPr lang="ru-RU" sz="14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89360" marR="1893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0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50" b="0" strike="noStrike" spc="-1">
                          <a:solidFill>
                            <a:srgbClr val="E0E4E6"/>
                          </a:solidFill>
                          <a:latin typeface="Barlow"/>
                          <a:ea typeface="Barlow"/>
                        </a:rPr>
                        <a:t>ГБОУ СОШ с. Петровка</a:t>
                      </a:r>
                      <a:endParaRPr lang="ru-RU" sz="14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89360" marR="1893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50" b="0" strike="noStrike" spc="-1">
                          <a:solidFill>
                            <a:srgbClr val="E0E4E6"/>
                          </a:solidFill>
                          <a:latin typeface="Barlow"/>
                          <a:ea typeface="Barlow"/>
                        </a:rPr>
                        <a:t>6</a:t>
                      </a:r>
                      <a:endParaRPr lang="ru-RU" sz="14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89360" marR="1893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50" b="0" strike="noStrike" spc="-1">
                          <a:solidFill>
                            <a:srgbClr val="E0E4E6"/>
                          </a:solidFill>
                          <a:latin typeface="Barlow"/>
                          <a:ea typeface="Barlow"/>
                        </a:rPr>
                        <a:t>100</a:t>
                      </a:r>
                      <a:endParaRPr lang="ru-RU" sz="14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89360" marR="1893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50" b="1" strike="noStrike" spc="-1">
                          <a:solidFill>
                            <a:srgbClr val="16FFBB"/>
                          </a:solidFill>
                          <a:latin typeface="Barlow"/>
                          <a:ea typeface="Barlow"/>
                        </a:rPr>
                        <a:t>83.33 (strong)</a:t>
                      </a:r>
                      <a:endParaRPr lang="ru-RU" sz="14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89360" marR="1893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0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50" b="0" strike="noStrike" spc="-1">
                          <a:solidFill>
                            <a:srgbClr val="E0E4E6"/>
                          </a:solidFill>
                          <a:latin typeface="Barlow"/>
                          <a:ea typeface="Barlow"/>
                        </a:rPr>
                        <a:t>ГБОУ СОШ №2 с. Борское</a:t>
                      </a:r>
                      <a:endParaRPr lang="ru-RU" sz="14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89360" marR="1893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50" b="0" strike="noStrike" spc="-1">
                          <a:solidFill>
                            <a:srgbClr val="E0E4E6"/>
                          </a:solidFill>
                          <a:latin typeface="Barlow"/>
                          <a:ea typeface="Barlow"/>
                        </a:rPr>
                        <a:t>5</a:t>
                      </a:r>
                      <a:endParaRPr lang="ru-RU" sz="14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89360" marR="1893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50" b="0" strike="noStrike" spc="-1">
                          <a:solidFill>
                            <a:srgbClr val="E0E4E6"/>
                          </a:solidFill>
                          <a:latin typeface="Barlow"/>
                          <a:ea typeface="Barlow"/>
                        </a:rPr>
                        <a:t>100</a:t>
                      </a:r>
                      <a:endParaRPr lang="ru-RU" sz="14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89360" marR="1893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50" b="0" strike="noStrike" spc="-1">
                          <a:solidFill>
                            <a:srgbClr val="E0E4E6"/>
                          </a:solidFill>
                          <a:latin typeface="Barlow"/>
                          <a:ea typeface="Barlow"/>
                        </a:rPr>
                        <a:t>40</a:t>
                      </a:r>
                      <a:endParaRPr lang="ru-RU" sz="14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89360" marR="1893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69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50" b="0" strike="noStrike" spc="-1">
                          <a:solidFill>
                            <a:srgbClr val="E0E4E6"/>
                          </a:solidFill>
                          <a:latin typeface="Barlow"/>
                          <a:ea typeface="Barlow"/>
                        </a:rPr>
                        <a:t>ГБОУ СОШ с. Утевка</a:t>
                      </a:r>
                      <a:endParaRPr lang="ru-RU" sz="14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89360" marR="1893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50" b="0" strike="noStrike" spc="-1">
                          <a:solidFill>
                            <a:srgbClr val="E0E4E6"/>
                          </a:solidFill>
                          <a:latin typeface="Barlow"/>
                          <a:ea typeface="Barlow"/>
                        </a:rPr>
                        <a:t>13</a:t>
                      </a:r>
                      <a:endParaRPr lang="ru-RU" sz="14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89360" marR="1893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50" b="0" strike="noStrike" spc="-1">
                          <a:solidFill>
                            <a:srgbClr val="E0E4E6"/>
                          </a:solidFill>
                          <a:latin typeface="Barlow"/>
                          <a:ea typeface="Barlow"/>
                        </a:rPr>
                        <a:t>100</a:t>
                      </a:r>
                      <a:endParaRPr lang="ru-RU" sz="14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89360" marR="1893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450" b="0" strike="noStrike" spc="-1">
                          <a:solidFill>
                            <a:srgbClr val="E0E4E6"/>
                          </a:solidFill>
                          <a:latin typeface="Barlow"/>
                          <a:ea typeface="Barlow"/>
                        </a:rPr>
                        <a:t>53.85</a:t>
                      </a:r>
                      <a:endParaRPr lang="ru-RU" sz="145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89360" marR="1893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45" name="Shape 2"/>
          <p:cNvSpPr/>
          <p:nvPr/>
        </p:nvSpPr>
        <p:spPr>
          <a:xfrm>
            <a:off x="720000" y="5418000"/>
            <a:ext cx="10751400" cy="718200"/>
          </a:xfrm>
          <a:prstGeom prst="roundRect">
            <a:avLst>
              <a:gd name="adj" fmla="val 39598"/>
            </a:avLst>
          </a:prstGeom>
          <a:solidFill>
            <a:srgbClr val="183A1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46" name="Image 0" descr="preencoded.png"/>
          <p:cNvPicPr/>
          <p:nvPr/>
        </p:nvPicPr>
        <p:blipFill>
          <a:blip r:embed="rId3"/>
          <a:stretch/>
        </p:blipFill>
        <p:spPr>
          <a:xfrm>
            <a:off x="909720" y="5664600"/>
            <a:ext cx="236520" cy="1893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Рисунок 146"/>
          <p:cNvPicPr/>
          <p:nvPr/>
        </p:nvPicPr>
        <p:blipFill>
          <a:blip r:embed="rId2"/>
          <a:stretch/>
        </p:blipFill>
        <p:spPr>
          <a:xfrm>
            <a:off x="1260000" y="484200"/>
            <a:ext cx="9405000" cy="5635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Text 0"/>
          <p:cNvSpPr/>
          <p:nvPr/>
        </p:nvSpPr>
        <p:spPr>
          <a:xfrm>
            <a:off x="720000" y="1214280"/>
            <a:ext cx="10751400" cy="571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>
              <a:lnSpc>
                <a:spcPct val="104000"/>
              </a:lnSpc>
              <a:tabLst>
                <a:tab pos="0" algn="l"/>
              </a:tabLst>
            </a:pPr>
            <a:r>
              <a:rPr lang="en-US" sz="3550" b="1" strike="noStrike" spc="-1">
                <a:solidFill>
                  <a:srgbClr val="F0FCFF"/>
                </a:solidFill>
                <a:latin typeface="Spline Sans Bold"/>
                <a:ea typeface="Spline Sans Bold"/>
              </a:rPr>
              <a:t>Соответствие отметок ВПР и журнала</a:t>
            </a:r>
            <a:endParaRPr lang="ru-RU" sz="355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Text 1"/>
          <p:cNvSpPr/>
          <p:nvPr/>
        </p:nvSpPr>
        <p:spPr>
          <a:xfrm>
            <a:off x="720000" y="2300040"/>
            <a:ext cx="3412080" cy="678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 algn="ctr">
              <a:lnSpc>
                <a:spcPct val="83000"/>
              </a:lnSpc>
              <a:tabLst>
                <a:tab pos="0" algn="l"/>
              </a:tabLst>
            </a:pPr>
            <a:r>
              <a:rPr lang="en-US" sz="5300" b="1" strike="noStrike" spc="-1">
                <a:solidFill>
                  <a:srgbClr val="E0E4E6"/>
                </a:solidFill>
                <a:latin typeface="Spline Sans Bold"/>
                <a:ea typeface="Spline Sans Bold"/>
              </a:rPr>
              <a:t>84.62%</a:t>
            </a:r>
            <a:endParaRPr lang="ru-RU" sz="53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Text 2"/>
          <p:cNvSpPr/>
          <p:nvPr/>
        </p:nvSpPr>
        <p:spPr>
          <a:xfrm>
            <a:off x="720000" y="3236040"/>
            <a:ext cx="3412080" cy="571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/>
          </a:bodyPr>
          <a:lstStyle/>
          <a:p>
            <a:pPr algn="ctr">
              <a:lnSpc>
                <a:spcPct val="104000"/>
              </a:lnSpc>
              <a:tabLst>
                <a:tab pos="0" algn="l"/>
              </a:tabLst>
            </a:pPr>
            <a:r>
              <a:rPr lang="en-US" sz="1750" b="1" strike="noStrike" spc="-1">
                <a:solidFill>
                  <a:srgbClr val="E0E4E6"/>
                </a:solidFill>
                <a:latin typeface="Spline Sans Bold"/>
                <a:ea typeface="Spline Sans Bold"/>
              </a:rPr>
              <a:t>Подтверждённый результат</a:t>
            </a:r>
            <a:endParaRPr lang="ru-RU" sz="175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Text 3"/>
          <p:cNvSpPr/>
          <p:nvPr/>
        </p:nvSpPr>
        <p:spPr>
          <a:xfrm>
            <a:off x="720000" y="3931200"/>
            <a:ext cx="3412080" cy="658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/>
          </a:bodyPr>
          <a:lstStyle/>
          <a:p>
            <a:pPr algn="ctr">
              <a:lnSpc>
                <a:spcPct val="133000"/>
              </a:lnSpc>
              <a:tabLst>
                <a:tab pos="0" algn="l"/>
              </a:tabLst>
            </a:pPr>
            <a:r>
              <a:rPr lang="en-US" sz="1600" b="0" strike="noStrike" spc="-1">
                <a:solidFill>
                  <a:srgbClr val="E0E4E6"/>
                </a:solidFill>
                <a:latin typeface="Barlow"/>
                <a:ea typeface="Barlow"/>
              </a:rPr>
              <a:t>33 обучающихся — отметка ВПР совпала с отметкой в журнале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Text 4"/>
          <p:cNvSpPr/>
          <p:nvPr/>
        </p:nvSpPr>
        <p:spPr>
          <a:xfrm>
            <a:off x="4389480" y="2300040"/>
            <a:ext cx="3412080" cy="678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 algn="ctr">
              <a:lnSpc>
                <a:spcPct val="83000"/>
              </a:lnSpc>
              <a:tabLst>
                <a:tab pos="0" algn="l"/>
              </a:tabLst>
            </a:pPr>
            <a:r>
              <a:rPr lang="en-US" sz="5300" b="1" strike="noStrike" spc="-1">
                <a:solidFill>
                  <a:srgbClr val="E0E4E6"/>
                </a:solidFill>
                <a:latin typeface="Spline Sans Bold"/>
                <a:ea typeface="Spline Sans Bold"/>
              </a:rPr>
              <a:t>15.38%</a:t>
            </a:r>
            <a:endParaRPr lang="ru-RU" sz="53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Text 5"/>
          <p:cNvSpPr/>
          <p:nvPr/>
        </p:nvSpPr>
        <p:spPr>
          <a:xfrm>
            <a:off x="4389480" y="3236040"/>
            <a:ext cx="3412080" cy="285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 algn="ctr">
              <a:lnSpc>
                <a:spcPct val="104000"/>
              </a:lnSpc>
              <a:tabLst>
                <a:tab pos="0" algn="l"/>
              </a:tabLst>
            </a:pPr>
            <a:r>
              <a:rPr lang="en-US" sz="1750" b="1" strike="noStrike" spc="-1">
                <a:solidFill>
                  <a:srgbClr val="E0E4E6"/>
                </a:solidFill>
                <a:latin typeface="Spline Sans Bold"/>
                <a:ea typeface="Spline Sans Bold"/>
              </a:rPr>
              <a:t>Сниженный результат</a:t>
            </a:r>
            <a:endParaRPr lang="ru-RU" sz="175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Text 6"/>
          <p:cNvSpPr/>
          <p:nvPr/>
        </p:nvSpPr>
        <p:spPr>
          <a:xfrm>
            <a:off x="4389480" y="3645360"/>
            <a:ext cx="3412080" cy="658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/>
          </a:bodyPr>
          <a:lstStyle/>
          <a:p>
            <a:pPr algn="ctr">
              <a:lnSpc>
                <a:spcPct val="133000"/>
              </a:lnSpc>
              <a:tabLst>
                <a:tab pos="0" algn="l"/>
              </a:tabLst>
            </a:pPr>
            <a:r>
              <a:rPr lang="en-US" sz="1600" b="0" strike="noStrike" spc="-1">
                <a:solidFill>
                  <a:srgbClr val="E0E4E6"/>
                </a:solidFill>
                <a:latin typeface="Barlow"/>
                <a:ea typeface="Barlow"/>
              </a:rPr>
              <a:t>6 обучающихся — отметка ВПР ниже отметки в журнале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Text 7"/>
          <p:cNvSpPr/>
          <p:nvPr/>
        </p:nvSpPr>
        <p:spPr>
          <a:xfrm>
            <a:off x="8059320" y="2300040"/>
            <a:ext cx="3412080" cy="678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 algn="ctr">
              <a:lnSpc>
                <a:spcPct val="83000"/>
              </a:lnSpc>
              <a:tabLst>
                <a:tab pos="0" algn="l"/>
              </a:tabLst>
            </a:pPr>
            <a:r>
              <a:rPr lang="en-US" sz="5300" b="1" strike="noStrike" spc="-1">
                <a:solidFill>
                  <a:srgbClr val="E0E4E6"/>
                </a:solidFill>
                <a:latin typeface="Spline Sans Bold"/>
                <a:ea typeface="Spline Sans Bold"/>
              </a:rPr>
              <a:t>0%</a:t>
            </a:r>
            <a:endParaRPr lang="ru-RU" sz="53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Text 8"/>
          <p:cNvSpPr/>
          <p:nvPr/>
        </p:nvSpPr>
        <p:spPr>
          <a:xfrm>
            <a:off x="8059320" y="3236040"/>
            <a:ext cx="3412080" cy="285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 algn="ctr">
              <a:lnSpc>
                <a:spcPct val="104000"/>
              </a:lnSpc>
              <a:tabLst>
                <a:tab pos="0" algn="l"/>
              </a:tabLst>
            </a:pPr>
            <a:r>
              <a:rPr lang="en-US" sz="1750" b="1" strike="noStrike" spc="-1">
                <a:solidFill>
                  <a:srgbClr val="E0E4E6"/>
                </a:solidFill>
                <a:latin typeface="Spline Sans Bold"/>
                <a:ea typeface="Spline Sans Bold"/>
              </a:rPr>
              <a:t>Повышенный результат</a:t>
            </a:r>
            <a:endParaRPr lang="ru-RU" sz="175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Text 9"/>
          <p:cNvSpPr/>
          <p:nvPr/>
        </p:nvSpPr>
        <p:spPr>
          <a:xfrm>
            <a:off x="8059320" y="3645360"/>
            <a:ext cx="3412080" cy="658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/>
          </a:bodyPr>
          <a:lstStyle/>
          <a:p>
            <a:pPr algn="ctr">
              <a:lnSpc>
                <a:spcPct val="133000"/>
              </a:lnSpc>
              <a:tabLst>
                <a:tab pos="0" algn="l"/>
              </a:tabLst>
            </a:pPr>
            <a:r>
              <a:rPr lang="en-US" sz="1600" b="0" strike="noStrike" spc="-1">
                <a:solidFill>
                  <a:srgbClr val="E0E4E6"/>
                </a:solidFill>
                <a:latin typeface="Barlow"/>
                <a:ea typeface="Barlow"/>
              </a:rPr>
              <a:t>0 обучающихся — отметка ВПР выше отметки в журнале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Shape 10"/>
          <p:cNvSpPr/>
          <p:nvPr/>
        </p:nvSpPr>
        <p:spPr>
          <a:xfrm>
            <a:off x="720000" y="4820760"/>
            <a:ext cx="10751400" cy="822600"/>
          </a:xfrm>
          <a:prstGeom prst="roundRect">
            <a:avLst>
              <a:gd name="adj" fmla="val 37505"/>
            </a:avLst>
          </a:prstGeom>
          <a:solidFill>
            <a:srgbClr val="183A13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59" name="Image 0" descr="preencoded.png"/>
          <p:cNvPicPr/>
          <p:nvPr/>
        </p:nvPicPr>
        <p:blipFill>
          <a:blip r:embed="rId3"/>
          <a:stretch/>
        </p:blipFill>
        <p:spPr>
          <a:xfrm>
            <a:off x="925560" y="5113800"/>
            <a:ext cx="256680" cy="205200"/>
          </a:xfrm>
          <a:prstGeom prst="rect">
            <a:avLst/>
          </a:prstGeom>
          <a:ln w="0">
            <a:noFill/>
          </a:ln>
        </p:spPr>
      </p:pic>
      <p:sp>
        <p:nvSpPr>
          <p:cNvPr id="160" name="Text 11"/>
          <p:cNvSpPr/>
          <p:nvPr/>
        </p:nvSpPr>
        <p:spPr>
          <a:xfrm>
            <a:off x="1388520" y="5077800"/>
            <a:ext cx="10486800" cy="328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>
              <a:lnSpc>
                <a:spcPct val="133000"/>
              </a:lnSpc>
              <a:tabLst>
                <a:tab pos="0" algn="l"/>
              </a:tabLst>
            </a:pPr>
            <a:r>
              <a:rPr lang="en-US" sz="1600" b="0" strike="noStrike" spc="-1">
                <a:solidFill>
                  <a:srgbClr val="FFFFFF"/>
                </a:solidFill>
                <a:latin typeface="Barlow"/>
                <a:ea typeface="Barlow"/>
              </a:rPr>
              <a:t>Объективность оценивания в большинстве ОО — на высоком уровне (более 80% совпадений)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Text 0"/>
          <p:cNvSpPr/>
          <p:nvPr/>
        </p:nvSpPr>
        <p:spPr>
          <a:xfrm>
            <a:off x="720000" y="565920"/>
            <a:ext cx="10751400" cy="285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>
              <a:lnSpc>
                <a:spcPct val="104000"/>
              </a:lnSpc>
              <a:tabLst>
                <a:tab pos="0" algn="l"/>
              </a:tabLst>
            </a:pPr>
            <a:r>
              <a:rPr lang="en-US" sz="1750" b="1" strike="noStrike" spc="-1">
                <a:solidFill>
                  <a:srgbClr val="F0FCFF"/>
                </a:solidFill>
                <a:latin typeface="Spline Sans Bold"/>
                <a:ea typeface="Spline Sans Bold"/>
              </a:rPr>
              <a:t>Выводы и рекомендации</a:t>
            </a:r>
            <a:endParaRPr lang="ru-RU" sz="175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Shape 1"/>
          <p:cNvSpPr/>
          <p:nvPr/>
        </p:nvSpPr>
        <p:spPr>
          <a:xfrm>
            <a:off x="645840" y="928440"/>
            <a:ext cx="5398200" cy="952200"/>
          </a:xfrm>
          <a:prstGeom prst="roundRect">
            <a:avLst>
              <a:gd name="adj" fmla="val 25917"/>
            </a:avLst>
          </a:prstGeom>
          <a:solidFill>
            <a:srgbClr val="091231">
              <a:alpha val="75000"/>
            </a:srgb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3" name="Text 2"/>
          <p:cNvSpPr/>
          <p:nvPr/>
        </p:nvSpPr>
        <p:spPr>
          <a:xfrm>
            <a:off x="748800" y="979920"/>
            <a:ext cx="5192640" cy="142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>
              <a:lnSpc>
                <a:spcPct val="104000"/>
              </a:lnSpc>
              <a:tabLst>
                <a:tab pos="0" algn="l"/>
              </a:tabLst>
            </a:pPr>
            <a:r>
              <a:rPr lang="en-US" sz="850" b="1" strike="noStrike" spc="-1">
                <a:solidFill>
                  <a:srgbClr val="F0FCFF"/>
                </a:solidFill>
                <a:latin typeface="Spline Sans Bold"/>
                <a:ea typeface="Spline Sans Bold"/>
              </a:rPr>
              <a:t>Итоги 2026 года:</a:t>
            </a:r>
            <a:endParaRPr lang="ru-RU" sz="85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Text 3"/>
          <p:cNvSpPr/>
          <p:nvPr/>
        </p:nvSpPr>
        <p:spPr>
          <a:xfrm>
            <a:off x="748800" y="1174320"/>
            <a:ext cx="5192640" cy="54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41040" rIns="0" bIns="0" anchor="t">
            <a:normAutofit/>
          </a:bodyPr>
          <a:lstStyle/>
          <a:p>
            <a:pPr marL="162720" indent="-162720">
              <a:lnSpc>
                <a:spcPct val="100000"/>
              </a:lnSpc>
              <a:buClr>
                <a:srgbClr val="E0E4E6"/>
              </a:buClr>
              <a:buFont typeface="Symbol" charset="2"/>
              <a:buChar char=""/>
            </a:pPr>
            <a:r>
              <a:rPr lang="en-US" sz="800" b="0" strike="noStrike" spc="-1">
                <a:solidFill>
                  <a:srgbClr val="E0E4E6"/>
                </a:solidFill>
                <a:latin typeface="Barlow"/>
                <a:ea typeface="Barlow"/>
              </a:rPr>
              <a:t>8 класс: результаты соответствуют региональным показателям, но требуют улучшения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62720" indent="-162720">
              <a:lnSpc>
                <a:spcPct val="100000"/>
              </a:lnSpc>
              <a:buClr>
                <a:srgbClr val="E0E4E6"/>
              </a:buClr>
              <a:buFont typeface="Symbol" charset="2"/>
              <a:buChar char=""/>
            </a:pPr>
            <a:r>
              <a:rPr lang="en-US" sz="800" b="0" strike="noStrike" spc="-1">
                <a:solidFill>
                  <a:srgbClr val="E0E4E6"/>
                </a:solidFill>
                <a:latin typeface="Barlow"/>
                <a:ea typeface="Barlow"/>
              </a:rPr>
              <a:t>10 класс: результаты выше региональных — успешная подготовка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62720" indent="-162720">
              <a:lnSpc>
                <a:spcPct val="100000"/>
              </a:lnSpc>
              <a:buClr>
                <a:srgbClr val="E0E4E6"/>
              </a:buClr>
              <a:buFont typeface="Symbol" charset="2"/>
              <a:buChar char=""/>
            </a:pPr>
            <a:r>
              <a:rPr lang="en-US" sz="800" b="0" strike="noStrike" spc="-1">
                <a:solidFill>
                  <a:srgbClr val="E0E4E6"/>
                </a:solidFill>
                <a:latin typeface="Barlow"/>
                <a:ea typeface="Barlow"/>
              </a:rPr>
              <a:t>Критическая проблема: задание 5 в 8 классе (11.5% выполнения)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62720" indent="-162720">
              <a:lnSpc>
                <a:spcPct val="100000"/>
              </a:lnSpc>
              <a:buClr>
                <a:srgbClr val="E0E4E6"/>
              </a:buClr>
              <a:buFont typeface="Symbol" charset="2"/>
              <a:buChar char=""/>
            </a:pPr>
            <a:r>
              <a:rPr lang="en-US" sz="800" b="0" strike="noStrike" spc="-1">
                <a:solidFill>
                  <a:srgbClr val="E0E4E6"/>
                </a:solidFill>
                <a:latin typeface="Barlow"/>
                <a:ea typeface="Barlow"/>
              </a:rPr>
              <a:t>Объективность оценивания — на хорошем уровне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Text 4"/>
          <p:cNvSpPr/>
          <p:nvPr/>
        </p:nvSpPr>
        <p:spPr>
          <a:xfrm>
            <a:off x="6227640" y="979920"/>
            <a:ext cx="5250240" cy="142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>
              <a:lnSpc>
                <a:spcPct val="104000"/>
              </a:lnSpc>
              <a:tabLst>
                <a:tab pos="0" algn="l"/>
              </a:tabLst>
            </a:pPr>
            <a:r>
              <a:rPr lang="en-US" sz="850" b="1" strike="noStrike" spc="-1">
                <a:solidFill>
                  <a:srgbClr val="F0FCFF"/>
                </a:solidFill>
                <a:latin typeface="Spline Sans Bold"/>
                <a:ea typeface="Spline Sans Bold"/>
              </a:rPr>
              <a:t>Приоритеты на 2026–2027 уч. год:</a:t>
            </a:r>
            <a:endParaRPr lang="ru-RU" sz="85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Text 5"/>
          <p:cNvSpPr/>
          <p:nvPr/>
        </p:nvSpPr>
        <p:spPr>
          <a:xfrm>
            <a:off x="6227640" y="1174320"/>
            <a:ext cx="5250240" cy="688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41040" rIns="0" bIns="0" anchor="t">
            <a:normAutofit/>
          </a:bodyPr>
          <a:lstStyle/>
          <a:p>
            <a:pPr marL="162720" indent="-162720">
              <a:lnSpc>
                <a:spcPct val="100000"/>
              </a:lnSpc>
              <a:buClr>
                <a:srgbClr val="E0E4E6"/>
              </a:buClr>
              <a:buFont typeface="Symbol" charset="2"/>
              <a:buChar char=""/>
            </a:pPr>
            <a:r>
              <a:rPr lang="en-US" sz="800" b="0" strike="noStrike" spc="-1">
                <a:solidFill>
                  <a:srgbClr val="E0E4E6"/>
                </a:solidFill>
                <a:latin typeface="Barlow"/>
                <a:ea typeface="Barlow"/>
              </a:rPr>
              <a:t>Усилить работу над расчётными задачами повышенного уровня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62720" indent="-162720">
              <a:lnSpc>
                <a:spcPct val="100000"/>
              </a:lnSpc>
              <a:buClr>
                <a:srgbClr val="E0E4E6"/>
              </a:buClr>
              <a:buFont typeface="Symbol" charset="2"/>
              <a:buChar char=""/>
            </a:pPr>
            <a:r>
              <a:rPr lang="en-US" sz="800" b="0" strike="noStrike" spc="-1">
                <a:solidFill>
                  <a:srgbClr val="E0E4E6"/>
                </a:solidFill>
                <a:latin typeface="Barlow"/>
                <a:ea typeface="Barlow"/>
              </a:rPr>
              <a:t>Развивать навыки развёрнутого рассуждения при объяснении явлений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62720" indent="-162720">
              <a:lnSpc>
                <a:spcPct val="100000"/>
              </a:lnSpc>
              <a:buClr>
                <a:srgbClr val="E0E4E6"/>
              </a:buClr>
              <a:buFont typeface="Symbol" charset="2"/>
              <a:buChar char=""/>
            </a:pPr>
            <a:r>
              <a:rPr lang="en-US" sz="800" b="0" strike="noStrike" spc="-1">
                <a:solidFill>
                  <a:srgbClr val="E0E4E6"/>
                </a:solidFill>
                <a:latin typeface="Barlow"/>
                <a:ea typeface="Barlow"/>
              </a:rPr>
              <a:t>Практиковать анализ табличных данных и справочных материалов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62720" indent="-162720">
              <a:lnSpc>
                <a:spcPct val="100000"/>
              </a:lnSpc>
              <a:buClr>
                <a:srgbClr val="E0E4E6"/>
              </a:buClr>
              <a:buFont typeface="Symbol" charset="2"/>
              <a:buChar char=""/>
            </a:pPr>
            <a:r>
              <a:rPr lang="en-US" sz="800" b="0" strike="noStrike" spc="-1">
                <a:solidFill>
                  <a:srgbClr val="E0E4E6"/>
                </a:solidFill>
                <a:latin typeface="Barlow"/>
                <a:ea typeface="Barlow"/>
              </a:rPr>
              <a:t>Распространить успешный опыт 10 класса на 8 класс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62720" indent="-162720">
              <a:lnSpc>
                <a:spcPct val="100000"/>
              </a:lnSpc>
              <a:buClr>
                <a:srgbClr val="E0E4E6"/>
              </a:buClr>
              <a:buFont typeface="Symbol" charset="2"/>
              <a:buChar char=""/>
            </a:pPr>
            <a:r>
              <a:rPr lang="en-US" sz="800" b="0" strike="noStrike" spc="-1">
                <a:solidFill>
                  <a:srgbClr val="E0E4E6"/>
                </a:solidFill>
                <a:latin typeface="Barlow"/>
                <a:ea typeface="Barlow"/>
              </a:rPr>
              <a:t>Оказать методическую поддержку отстающим школам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67" name="Image 0" descr="preencoded.png"/>
          <p:cNvPicPr/>
          <p:nvPr/>
        </p:nvPicPr>
        <p:blipFill>
          <a:blip r:embed="rId3"/>
          <a:stretch/>
        </p:blipFill>
        <p:spPr>
          <a:xfrm>
            <a:off x="720000" y="1938960"/>
            <a:ext cx="10751400" cy="4719600"/>
          </a:xfrm>
          <a:prstGeom prst="rect">
            <a:avLst/>
          </a:prstGeom>
          <a:ln w="0">
            <a:noFill/>
          </a:ln>
        </p:spPr>
      </p:pic>
      <p:sp>
        <p:nvSpPr>
          <p:cNvPr id="168" name="Text 6"/>
          <p:cNvSpPr/>
          <p:nvPr/>
        </p:nvSpPr>
        <p:spPr>
          <a:xfrm>
            <a:off x="2543760" y="5882400"/>
            <a:ext cx="1884240" cy="25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noAutofit/>
          </a:bodyPr>
          <a:lstStyle/>
          <a:p>
            <a:pPr algn="ctr">
              <a:lnSpc>
                <a:spcPct val="104000"/>
              </a:lnSpc>
              <a:tabLst>
                <a:tab pos="0" algn="l"/>
              </a:tabLst>
            </a:pPr>
            <a:r>
              <a:rPr lang="en-US" sz="1600" b="1" strike="noStrike" spc="-1">
                <a:solidFill>
                  <a:srgbClr val="F0FCFF"/>
                </a:solidFill>
                <a:latin typeface="Spline Sans Bold"/>
                <a:ea typeface="Spline Sans Bold"/>
              </a:rPr>
              <a:t>Анализ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Text 7"/>
          <p:cNvSpPr/>
          <p:nvPr/>
        </p:nvSpPr>
        <p:spPr>
          <a:xfrm>
            <a:off x="7835400" y="5551200"/>
            <a:ext cx="1884240" cy="517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/>
          </a:bodyPr>
          <a:lstStyle/>
          <a:p>
            <a:pPr algn="ctr">
              <a:lnSpc>
                <a:spcPct val="104000"/>
              </a:lnSpc>
              <a:tabLst>
                <a:tab pos="0" algn="l"/>
              </a:tabLst>
            </a:pPr>
            <a:r>
              <a:rPr lang="en-US" sz="1600" b="1" strike="noStrike" spc="-1">
                <a:solidFill>
                  <a:srgbClr val="F0FCFF"/>
                </a:solidFill>
                <a:latin typeface="Spline Sans Bold"/>
                <a:ea typeface="Spline Sans Bold"/>
              </a:rPr>
              <a:t>Мониторинг прогресса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Text 8"/>
          <p:cNvSpPr/>
          <p:nvPr/>
        </p:nvSpPr>
        <p:spPr>
          <a:xfrm>
            <a:off x="5205240" y="2433960"/>
            <a:ext cx="1884240" cy="517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/>
          </a:bodyPr>
          <a:lstStyle/>
          <a:p>
            <a:pPr algn="ctr">
              <a:lnSpc>
                <a:spcPct val="104000"/>
              </a:lnSpc>
              <a:tabLst>
                <a:tab pos="0" algn="l"/>
              </a:tabLst>
            </a:pPr>
            <a:r>
              <a:rPr lang="en-US" sz="1600" b="1" strike="noStrike" spc="-1">
                <a:solidFill>
                  <a:srgbClr val="F0FCFF"/>
                </a:solidFill>
                <a:latin typeface="Spline Sans Bold"/>
                <a:ea typeface="Spline Sans Bold"/>
              </a:rPr>
              <a:t>Методическая работа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TextBox 170"/>
          <p:cNvSpPr txBox="1"/>
          <p:nvPr/>
        </p:nvSpPr>
        <p:spPr>
          <a:xfrm>
            <a:off x="1260000" y="2564640"/>
            <a:ext cx="9769680" cy="12153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ru-RU" sz="8000" b="0" strike="noStrike" spc="-1">
                <a:solidFill>
                  <a:srgbClr val="FFFFFF"/>
                </a:solidFill>
                <a:latin typeface="Times New Roman"/>
              </a:rPr>
              <a:t>Спасибо за внимание!</a:t>
            </a:r>
            <a:endParaRPr lang="ru-RU" sz="8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</TotalTime>
  <Words>1098</Words>
  <Application>Microsoft Office PowerPoint</Application>
  <PresentationFormat>Широкоэкранный</PresentationFormat>
  <Paragraphs>205</Paragraphs>
  <Slides>21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32" baseType="lpstr">
      <vt:lpstr>Arial</vt:lpstr>
      <vt:lpstr>Barlow</vt:lpstr>
      <vt:lpstr>Barlow Bold</vt:lpstr>
      <vt:lpstr>Calibri</vt:lpstr>
      <vt:lpstr>DejaVu Sans</vt:lpstr>
      <vt:lpstr>Spline Sans Bold</vt:lpstr>
      <vt:lpstr>Symbol</vt:lpstr>
      <vt:lpstr>Times New Roman</vt:lpstr>
      <vt:lpstr>Twemoji Mozilla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AA</dc:creator>
  <dc:description/>
  <cp:lastModifiedBy>AA</cp:lastModifiedBy>
  <cp:revision>3</cp:revision>
  <dcterms:created xsi:type="dcterms:W3CDTF">2026-08-26T20:10:20Z</dcterms:created>
  <dcterms:modified xsi:type="dcterms:W3CDTF">2026-09-07T11:50:30Z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21</vt:i4>
  </property>
  <property fmtid="{D5CDD505-2E9C-101B-9397-08002B2CF9AE}" pid="3" name="PresentationFormat">
    <vt:lpwstr>On-screen Show (16:9)</vt:lpwstr>
  </property>
  <property fmtid="{D5CDD505-2E9C-101B-9397-08002B2CF9AE}" pid="4" name="Slides">
    <vt:i4>21</vt:i4>
  </property>
</Properties>
</file>