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20" r:id="rId2"/>
    <p:sldId id="403" r:id="rId3"/>
    <p:sldId id="418" r:id="rId4"/>
    <p:sldId id="417" r:id="rId5"/>
    <p:sldId id="420" r:id="rId6"/>
    <p:sldId id="422" r:id="rId7"/>
    <p:sldId id="421" r:id="rId8"/>
    <p:sldId id="415" r:id="rId9"/>
    <p:sldId id="419" r:id="rId10"/>
    <p:sldId id="414" r:id="rId11"/>
    <p:sldId id="423" r:id="rId12"/>
    <p:sldId id="424" r:id="rId13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EBF7"/>
    <a:srgbClr val="FFFFFF"/>
    <a:srgbClr val="24A67A"/>
    <a:srgbClr val="009966"/>
    <a:srgbClr val="009965"/>
    <a:srgbClr val="009865"/>
    <a:srgbClr val="50A677"/>
    <a:srgbClr val="7AC9AE"/>
    <a:srgbClr val="EFF7F3"/>
    <a:srgbClr val="BAD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8" autoAdjust="0"/>
    <p:restoredTop sz="96165" autoAdjust="0"/>
  </p:normalViewPr>
  <p:slideViewPr>
    <p:cSldViewPr snapToGrid="0">
      <p:cViewPr varScale="1">
        <p:scale>
          <a:sx n="113" d="100"/>
          <a:sy n="113" d="100"/>
        </p:scale>
        <p:origin x="146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606B52-D24D-6934-266F-38A8D4B99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602" tIns="45802" rIns="91602" bIns="458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86EE74-7E10-83D6-5217-65E110CDB0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602" tIns="45802" rIns="91602" bIns="458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3DB34-A82E-8448-A2E4-A5803DF1B979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CB9D0C1-04B1-C74B-3111-CBEA9912AB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2" tIns="45802" rIns="91602" bIns="458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9F09588-F03C-E61C-A3BE-1390E59BB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5162"/>
          </a:xfrm>
          <a:prstGeom prst="rect">
            <a:avLst/>
          </a:prstGeom>
        </p:spPr>
        <p:txBody>
          <a:bodyPr vert="horz" lIns="91602" tIns="45802" rIns="91602" bIns="4580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564B2-A94D-05C8-30BF-D62D5E6271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602" tIns="45802" rIns="91602" bIns="458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4AE25-2562-370F-B6B4-17EAD1A60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602" tIns="45802" rIns="91602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D9F974-F693-2B4C-A66F-235B223A8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7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3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ED26C9AF-A409-F7B3-42E0-DA1AA7B0E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DCB92439-A3F0-D990-7696-796CC12B7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2C31D30A-C656-149E-1F10-949E78AA4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C3E54-1FF6-E64B-9E9C-09C45AF55087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5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6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ED26C9AF-A409-F7B3-42E0-DA1AA7B0E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DCB92439-A3F0-D990-7696-796CC12B7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2C31D30A-C656-149E-1F10-949E78AA4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CC3E54-1FF6-E64B-9E9C-09C45AF55087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9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B483BD80-7751-6364-5E4C-F8BD194F8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6624D987-3ADF-233B-932E-DF129D16E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Переделать под ПУ</a:t>
            </a:r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7C8DAB5-88F2-2907-CAB3-13E504E1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A788E9-6E4B-E44C-B0DF-040FE6996C85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8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5EBBA-D005-0151-4D14-711E871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731C-899B-E94B-A5CF-D55B70702F67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FDF12-FC9A-AC58-1B33-623C75F4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FCCD1-60D1-4F48-13D5-1A28B2B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BBF8-6EB4-D741-A77E-BEE7F8993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14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4AE21-5803-82DF-3D45-0589344C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C9AB-175A-F14D-A422-3458445BF334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9F244-FC35-9E99-D599-782C763A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2D126-A754-A5CC-77AF-5DECD862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1C3A-6CFC-AD4C-AFD6-39B43EC1E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02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28033-1591-E4CC-8246-C1C710B3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844B-4910-894D-BCF4-72833535B312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4546C-5484-4D92-7F45-89203635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BB55D-C1BA-15DD-FCED-3429AA8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C0BD-0CB2-4447-A89E-65C4B7544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9A45-3B3A-3CC3-F425-2E01F3D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814F-AE8D-3744-B7E5-E21BAF466F19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89006C-C686-1F11-3013-D224000A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3DC45-7E05-EEE8-B729-60FBF47D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BAC0-D6CE-014A-BE15-DC9DAF1D4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87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5B9A0-751F-8E98-7B2A-B3F18210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663F-AA21-8F4C-9A5B-DDCE0D8B2C4A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19FF5-CB63-C0DF-AEBB-8D1D3510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74A01-5152-06A1-1802-F9E0B716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5211-D9EA-2144-B225-BA5151F568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89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AA8E78F-82AA-00FD-1EBC-05A3BF16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FD02-6935-4941-845D-B9D70F07AA8C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59DF7E-0D9F-993B-6EC1-3ACFC81F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655650-4DDA-CF40-4B4D-A02010A4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D090-3D53-EA47-9704-E15AA16B3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95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31C8D7B-4019-1C21-D7A8-DD757484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BD02-7A05-044D-8CDC-23471843775F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7F0DB29-6845-F336-F74F-3E7EE788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12DF689-5A0C-0832-CC15-37BA946D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15E1-64D5-CC43-8559-F4B4915FB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8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54469D0-DE61-A960-F80B-A0B1D19F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5233-392D-634A-B61E-2BEB5B5A4098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45509BC-2B30-8C0F-8261-994D2510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082F553-E438-D1FA-ECF5-A1DB011C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CD15-EC8B-9A4F-ABF2-45BD8C43B4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1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F91FB11-CEAD-BE9D-DF78-93190F5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7B2A-8822-C246-82F1-26D6E265A104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EBDF70F-4AA2-6B14-5762-9C6E5A17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347A29F-0EC9-FD8C-8DEA-EC19673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8BC1-D823-0144-85D2-08E815504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41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047B5F1-4B6D-9CB2-EA3F-2289D21E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4C06-9BC4-6049-B687-33FB12F6FF39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5567D5A-1229-A0CE-9399-8022B1D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A2EEC40-7C04-C2D1-B740-BAE9E92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EF96-ADDF-034F-8316-C97FA580E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D0E04B3-8BA1-EE69-BC32-1C462E8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9FF8-CACF-3340-8DB9-006B24AAA761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54392A1-D63F-8A88-5B90-C8DD75B5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831DA57-5B10-80FC-0218-8F344E60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8F54-84F6-5344-B73B-652D70394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53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A239382-86DD-77E9-3A91-1E7CD62C44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C672AE5-F43E-F7DA-3582-69A296A2D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80D41-6D4A-DB14-C1C6-5B75727F1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D5395A-6353-ED42-A42D-7A629964D860}" type="datetime1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5789D-ACD2-8279-6012-9EEB452DB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808D0-1D55-741A-D31E-56A0E6B59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353139-01C1-9144-8649-CB5BE8B02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51492"/>
            <a:ext cx="12192000" cy="2755016"/>
          </a:xfrm>
          <a:prstGeom prst="rect">
            <a:avLst/>
          </a:prstGeom>
          <a:solidFill>
            <a:srgbClr val="BADEC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10">
            <a:extLst>
              <a:ext uri="{FF2B5EF4-FFF2-40B4-BE49-F238E27FC236}">
                <a16:creationId xmlns:a16="http://schemas.microsoft.com/office/drawing/2014/main" id="{C5288773-D123-9C39-127B-2EAA4EF202D1}"/>
              </a:ext>
            </a:extLst>
          </p:cNvPr>
          <p:cNvSpPr txBox="1">
            <a:spLocks/>
          </p:cNvSpPr>
          <p:nvPr/>
        </p:nvSpPr>
        <p:spPr>
          <a:xfrm>
            <a:off x="1025551" y="2150248"/>
            <a:ext cx="10536965" cy="3024409"/>
          </a:xfrm>
          <a:prstGeom prst="rect">
            <a:avLst/>
          </a:prstGeom>
        </p:spPr>
        <p:txBody>
          <a:bodyPr anchor="ctr"/>
          <a:lstStyle/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64F"/>
                </a:solidFill>
                <a:latin typeface="+mn-lt"/>
                <a:cs typeface="Times New Roman" panose="02020603050405020304" pitchFamily="18" charset="0"/>
              </a:rPr>
              <a:t>Изменения в Порядке аттестации</a:t>
            </a:r>
          </a:p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64F"/>
                </a:solidFill>
                <a:latin typeface="+mn-lt"/>
                <a:cs typeface="Times New Roman" panose="02020603050405020304" pitchFamily="18" charset="0"/>
              </a:rPr>
              <a:t> педагогических работников  </a:t>
            </a:r>
          </a:p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64F"/>
                </a:solidFill>
                <a:latin typeface="+mn-lt"/>
                <a:cs typeface="Times New Roman" panose="02020603050405020304" pitchFamily="18" charset="0"/>
              </a:rPr>
              <a:t>на квалификационные категории</a:t>
            </a:r>
          </a:p>
          <a:p>
            <a:pPr marL="342900" indent="-342900" algn="ctr" eaLnBrk="1" fontAlgn="auto" latinLnBrk="1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C5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01998" y="6166231"/>
            <a:ext cx="147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6443"/>
                </a:solidFill>
                <a:latin typeface="+mn-lt"/>
                <a:cs typeface="Times New Roman" panose="02020603050405020304" pitchFamily="18" charset="0"/>
              </a:rPr>
              <a:t>20.09.2023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69ED17D6-D3FB-1833-6D9B-CB8063494679}"/>
              </a:ext>
            </a:extLst>
          </p:cNvPr>
          <p:cNvSpPr/>
          <p:nvPr/>
        </p:nvSpPr>
        <p:spPr>
          <a:xfrm>
            <a:off x="2420630" y="327089"/>
            <a:ext cx="8856617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инистерство образования и науки Самарской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1EC95-A744-2F68-60FB-BFBF0C56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3" y="116450"/>
            <a:ext cx="2402032" cy="13229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0"/>
            <a:ext cx="12192000" cy="6854820"/>
            <a:chOff x="1" y="3669"/>
            <a:chExt cx="9144000" cy="6875596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3419476" y="105572"/>
              <a:ext cx="5701904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Решение Аттестационной комиссии от 15 сентября 2023 года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9"/>
              <a:ext cx="9144000" cy="6875596"/>
              <a:chOff x="1" y="3669"/>
              <a:chExt cx="9144000" cy="6875596"/>
            </a:xfrm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solidFill>
                <a:srgbClr val="DEEBF7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784D554-5E68-61AA-1EF6-85760232281A}"/>
                  </a:ext>
                </a:extLst>
              </p:cNvPr>
              <p:cNvSpPr/>
              <p:nvPr/>
            </p:nvSpPr>
            <p:spPr bwMode="auto">
              <a:xfrm>
                <a:off x="3779045" y="3669"/>
                <a:ext cx="5364956" cy="46178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solidFill>
                <a:srgbClr val="0C549E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8519" y="1070414"/>
            <a:ext cx="10843481" cy="1938992"/>
          </a:xfrm>
          <a:prstGeom prst="rect">
            <a:avLst/>
          </a:prstGeom>
          <a:solidFill>
            <a:srgbClr val="E1F1E8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Проводить аттестацию педагогических работников в целях получения первой и высшей квалификационной категории </a:t>
            </a:r>
            <a:r>
              <a:rPr lang="ru-RU" sz="2400" u="sng" dirty="0">
                <a:solidFill>
                  <a:srgbClr val="FF0000"/>
                </a:solidFill>
              </a:rPr>
              <a:t>непосредственно на заседании Аттестационной комиссии</a:t>
            </a:r>
            <a:r>
              <a:rPr lang="ru-RU" sz="2400" dirty="0"/>
              <a:t>, </a:t>
            </a:r>
            <a:r>
              <a:rPr lang="ru-RU" sz="2400" i="1" dirty="0"/>
              <a:t>без привлечения специалистов</a:t>
            </a:r>
            <a:r>
              <a:rPr lang="ru-RU" sz="2400" dirty="0"/>
              <a:t>, осуществляющих всесторонний анализ профессиональной деятельности педагогических работников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6352" y="940409"/>
            <a:ext cx="977946" cy="1046762"/>
          </a:xfrm>
          <a:prstGeom prst="ellipse">
            <a:avLst/>
          </a:prstGeom>
          <a:solidFill>
            <a:srgbClr val="00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48519" y="3810000"/>
            <a:ext cx="1084348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основе сведений, </a:t>
            </a:r>
            <a:r>
              <a:rPr lang="ru-RU" sz="2400" i="1" dirty="0"/>
              <a:t>подтверждающих наличие награды, почетного звания; сведений об участии в конкурсе </a:t>
            </a:r>
            <a:r>
              <a:rPr lang="ru-RU" sz="2400" dirty="0"/>
              <a:t>профессионального мастерства, а также </a:t>
            </a:r>
            <a:r>
              <a:rPr lang="ru-RU" sz="2400" b="1" u="sng" dirty="0"/>
              <a:t>на основе результатов работы</a:t>
            </a:r>
            <a:r>
              <a:rPr lang="ru-RU" sz="2400" b="1" dirty="0"/>
              <a:t> </a:t>
            </a:r>
            <a:r>
              <a:rPr lang="ru-RU" sz="2400" dirty="0"/>
              <a:t>педагогических работников, соответствующих </a:t>
            </a:r>
            <a:r>
              <a:rPr lang="ru-RU" sz="2400" b="1" dirty="0"/>
              <a:t>показателям</a:t>
            </a:r>
            <a:r>
              <a:rPr lang="ru-RU" sz="2400" dirty="0"/>
              <a:t> их профессиональной деятельности,</a:t>
            </a:r>
            <a:r>
              <a:rPr lang="ru-RU" sz="2400" b="1" u="sng" dirty="0"/>
              <a:t> </a:t>
            </a:r>
            <a:r>
              <a:rPr lang="ru-RU" sz="2400" b="1" dirty="0"/>
              <a:t>предусмотренным пунктами 35, 36 </a:t>
            </a:r>
            <a:r>
              <a:rPr lang="ru-RU" sz="2400" dirty="0"/>
              <a:t>Порядка проведения аттестации, </a:t>
            </a:r>
            <a:r>
              <a:rPr lang="ru-RU" sz="2400" dirty="0">
                <a:solidFill>
                  <a:srgbClr val="FF0000"/>
                </a:solidFill>
              </a:rPr>
              <a:t>предоставленных руководителем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02654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0"/>
            <a:ext cx="12192000" cy="6854820"/>
            <a:chOff x="1" y="3669"/>
            <a:chExt cx="9144000" cy="6875596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71563" y="105572"/>
              <a:ext cx="9049817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Методические материалы и консультационная поддержка 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9"/>
              <a:ext cx="9144000" cy="6875596"/>
              <a:chOff x="1" y="3669"/>
              <a:chExt cx="9144000" cy="6875596"/>
            </a:xfrm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solidFill>
                <a:srgbClr val="DEEBF7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784D554-5E68-61AA-1EF6-85760232281A}"/>
                  </a:ext>
                </a:extLst>
              </p:cNvPr>
              <p:cNvSpPr/>
              <p:nvPr/>
            </p:nvSpPr>
            <p:spPr bwMode="auto">
              <a:xfrm>
                <a:off x="3779045" y="3669"/>
                <a:ext cx="5364956" cy="46178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solidFill>
                <a:srgbClr val="0C549E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6" name="Picture 2" descr="http://qrcoder.ru/code/?https%3A%2F%2Fcposo.ru%2Fattest-norm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1667757"/>
            <a:ext cx="2975804" cy="29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0582" y="835310"/>
            <a:ext cx="78081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Консультационная поддержка 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i="1" dirty="0"/>
              <a:t>учителей</a:t>
            </a:r>
            <a:r>
              <a:rPr lang="ru-RU" sz="1400" dirty="0"/>
              <a:t> общеобразовательных организаций 955-00-64 (</a:t>
            </a:r>
            <a:r>
              <a:rPr lang="ru-RU" sz="1400" b="1" dirty="0"/>
              <a:t>доб. 1</a:t>
            </a:r>
            <a:r>
              <a:rPr lang="ru-RU" sz="1400" dirty="0"/>
              <a:t>);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педагогических работников профессиональных образовательных организаций: </a:t>
            </a:r>
            <a:r>
              <a:rPr lang="ru-RU" sz="1400" i="1" dirty="0"/>
              <a:t>преподаватель ПОО, руководитель физического воспитания, мастер производственного обучения</a:t>
            </a:r>
            <a:r>
              <a:rPr lang="ru-RU" sz="1400" dirty="0"/>
              <a:t> 955-00-64 (</a:t>
            </a:r>
            <a:r>
              <a:rPr lang="ru-RU" sz="1400" b="1" dirty="0"/>
              <a:t>доб. 2</a:t>
            </a:r>
            <a:r>
              <a:rPr lang="ru-RU" sz="1400" dirty="0"/>
              <a:t>);</a:t>
            </a:r>
          </a:p>
          <a:p>
            <a:pPr algn="just"/>
            <a:endParaRPr lang="ru-RU" sz="1400" i="1" dirty="0"/>
          </a:p>
          <a:p>
            <a:pPr algn="just"/>
            <a:r>
              <a:rPr lang="ru-RU" sz="1400" i="1" dirty="0"/>
              <a:t>педагогов дополнительного образования, методистов, педагогов-организаторов, старших вожатых, инструкторов-методистов, тренеров-преподавателей, концертмейстеров, преподавателей</a:t>
            </a:r>
            <a:r>
              <a:rPr lang="ru-RU" sz="1400" dirty="0"/>
              <a:t> (образовательных учреждений дополнительного образования детей в сфере культуры) 955-00-64 (</a:t>
            </a:r>
            <a:r>
              <a:rPr lang="ru-RU" sz="1400" b="1" dirty="0"/>
              <a:t>доб. 3</a:t>
            </a:r>
            <a:r>
              <a:rPr lang="ru-RU" sz="1400" dirty="0"/>
              <a:t>);</a:t>
            </a:r>
            <a:endParaRPr lang="en-US" sz="1400" dirty="0"/>
          </a:p>
          <a:p>
            <a:pPr algn="just"/>
            <a:endParaRPr lang="ru-RU" sz="1400" dirty="0"/>
          </a:p>
          <a:p>
            <a:pPr algn="just"/>
            <a:r>
              <a:rPr lang="ru-RU" sz="1400" i="1" dirty="0"/>
              <a:t>воспитателей дошкольных образовательных организаций, групп продленного дня, классных воспитателей, музыкальных руководителей, инструкторов по физической культуре</a:t>
            </a:r>
            <a:r>
              <a:rPr lang="ru-RU" sz="1400" dirty="0"/>
              <a:t> 955-00-64 (</a:t>
            </a:r>
            <a:r>
              <a:rPr lang="ru-RU" sz="1400" b="1" dirty="0"/>
              <a:t>доб. 4</a:t>
            </a:r>
            <a:r>
              <a:rPr lang="ru-RU" sz="1400" dirty="0"/>
              <a:t>);</a:t>
            </a:r>
            <a:endParaRPr lang="en-US" sz="1400" dirty="0"/>
          </a:p>
          <a:p>
            <a:pPr algn="just"/>
            <a:endParaRPr lang="ru-RU" sz="1400" dirty="0"/>
          </a:p>
          <a:p>
            <a:pPr algn="just"/>
            <a:r>
              <a:rPr lang="ru-RU" sz="1400" i="1" dirty="0"/>
              <a:t>учителей-дефектологов, учителей-логопедов</a:t>
            </a:r>
            <a:r>
              <a:rPr lang="ru-RU" sz="1400" dirty="0"/>
              <a:t>, учителей и воспитателей </a:t>
            </a:r>
            <a:r>
              <a:rPr lang="ru-RU" sz="1400" i="1" dirty="0"/>
              <a:t>школ-интернатов для обучающихся с ограниченными возможностями здоровья</a:t>
            </a:r>
            <a:r>
              <a:rPr lang="ru-RU" sz="1400" dirty="0"/>
              <a:t>, </a:t>
            </a:r>
            <a:r>
              <a:rPr lang="ru-RU" sz="1400" i="1" dirty="0"/>
              <a:t>педагогов-психологов, социальных педагогов</a:t>
            </a:r>
            <a:r>
              <a:rPr lang="ru-RU" sz="1400" dirty="0"/>
              <a:t>, педагогических работников учреждений, осуществляющих образовательную деятельность, </a:t>
            </a:r>
            <a:r>
              <a:rPr lang="ru-RU" sz="1400" i="1" dirty="0"/>
              <a:t>подведомственных министерству социально-демографической и семейной политики</a:t>
            </a:r>
            <a:r>
              <a:rPr lang="ru-RU" sz="1400" dirty="0"/>
              <a:t> Самарской области 955-00-64 (</a:t>
            </a:r>
            <a:r>
              <a:rPr lang="ru-RU" sz="1400" b="1" dirty="0"/>
              <a:t>доб. 5</a:t>
            </a:r>
            <a:r>
              <a:rPr lang="ru-RU" sz="1400" dirty="0"/>
              <a:t>)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Руководитель отдела +7(846)955-00-64 (доб. 7)</a:t>
            </a:r>
          </a:p>
          <a:p>
            <a:pPr algn="just"/>
            <a:r>
              <a:rPr lang="ru-RU" sz="1400" dirty="0"/>
              <a:t>Методисты отдела +7(846)955-00-64 (доб. 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433" y="477893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https://cposo.ru/attest-norma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5358" y="1196470"/>
            <a:ext cx="25335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Формы </a:t>
            </a:r>
          </a:p>
          <a:p>
            <a:pPr algn="ctr"/>
            <a:r>
              <a:rPr lang="ru-RU" sz="1600" dirty="0"/>
              <a:t>экспертных заключений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60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0"/>
            <a:ext cx="12192000" cy="6854820"/>
            <a:chOff x="1" y="3669"/>
            <a:chExt cx="9144000" cy="6875596"/>
          </a:xfrm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71563" y="105572"/>
              <a:ext cx="9049817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Задачи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9"/>
              <a:ext cx="9144000" cy="6875596"/>
              <a:chOff x="1" y="3669"/>
              <a:chExt cx="9144000" cy="6875596"/>
            </a:xfrm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solidFill>
                <a:srgbClr val="DEEBF7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784D554-5E68-61AA-1EF6-85760232281A}"/>
                  </a:ext>
                </a:extLst>
              </p:cNvPr>
              <p:cNvSpPr/>
              <p:nvPr/>
            </p:nvSpPr>
            <p:spPr bwMode="auto">
              <a:xfrm>
                <a:off x="3779045" y="3669"/>
                <a:ext cx="5364956" cy="46178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solidFill>
                <a:srgbClr val="0C549E"/>
              </a:solidFill>
              <a:ln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883" y="835310"/>
            <a:ext cx="1144987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Территориальным управлениям 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Довести информацию о новом порядке аттестации педагогических работников до руководителей образовательных организаций </a:t>
            </a:r>
          </a:p>
          <a:p>
            <a:pPr algn="r"/>
            <a:r>
              <a:rPr lang="ru-RU" dirty="0"/>
              <a:t>Срок до 29.09.2023 </a:t>
            </a:r>
          </a:p>
          <a:p>
            <a:pPr algn="just"/>
            <a:endParaRPr lang="ru-RU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Центру профессионального образования: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Обеспечить консультационную поддержку педагогических работников</a:t>
            </a:r>
          </a:p>
          <a:p>
            <a:pPr algn="just"/>
            <a:endParaRPr lang="ru-RU" dirty="0"/>
          </a:p>
          <a:p>
            <a:pPr algn="r"/>
            <a:r>
              <a:rPr lang="ru-RU" dirty="0"/>
              <a:t>Срок  </a:t>
            </a:r>
            <a:r>
              <a:rPr lang="ru-RU" i="1" dirty="0"/>
              <a:t>постоянно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Разработать  и представить на утверждение Аттестационной комиссии инструктивно-методические материалы   </a:t>
            </a:r>
          </a:p>
          <a:p>
            <a:pPr algn="r"/>
            <a:r>
              <a:rPr lang="ru-RU" dirty="0"/>
              <a:t>Срок до 28.09.2023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465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12192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101356" y="105572"/>
              <a:ext cx="9020024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Приказ Министерства просвещения Российской Федерации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№ 196 от 24 марта 2023 года 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9438" y="84590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9438" y="3692528"/>
            <a:ext cx="7518400" cy="1177478"/>
          </a:xfrm>
          <a:prstGeom prst="roundRect">
            <a:avLst/>
          </a:prstGeom>
          <a:solidFill>
            <a:srgbClr val="E1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Аттестация педагогических работников в целях установления квалификационной категории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«ПЕДАГОГ-МЕТОДИСТ» или «ПЕДАГОГ-НАСТАВНИК»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89438" y="5021721"/>
            <a:ext cx="7518400" cy="114005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Срок действия квалификационной категории не устанавливается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58100" y="1533639"/>
            <a:ext cx="4533901" cy="369332"/>
          </a:xfrm>
          <a:prstGeom prst="rect">
            <a:avLst/>
          </a:prstGeom>
          <a:solidFill>
            <a:srgbClr val="059A68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ВСТУПИЛ в силу с 1 сентября 2023 года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0" y="816174"/>
            <a:ext cx="3875158" cy="5570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8" y="2213089"/>
            <a:ext cx="7518400" cy="12898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89438" y="2213089"/>
            <a:ext cx="751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Аттестация</a:t>
            </a:r>
            <a:r>
              <a:rPr lang="ru-RU" sz="2400" spc="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педагогических</a:t>
            </a:r>
            <a:r>
              <a:rPr lang="ru-RU" sz="2400" spc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работников</a:t>
            </a:r>
            <a:r>
              <a:rPr lang="ru-RU" sz="2400" spc="1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ru-RU" sz="2400" spc="19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целях</a:t>
            </a:r>
            <a:r>
              <a:rPr lang="ru-RU" sz="2400" spc="1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установления</a:t>
            </a:r>
            <a:r>
              <a:rPr lang="ru-RU" sz="2400" spc="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ПЕРВОЙ</a:t>
            </a:r>
            <a:r>
              <a:rPr lang="ru-RU" sz="2400" spc="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</a:t>
            </a:r>
            <a:r>
              <a:rPr lang="ru-RU" sz="2400" spc="1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ВЫСШЕЙ</a:t>
            </a:r>
            <a:r>
              <a:rPr lang="ru-RU" sz="2400" spc="1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квалификационной</a:t>
            </a:r>
            <a:r>
              <a:rPr lang="ru-RU" sz="2400" spc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категории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12192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447263" y="105572"/>
              <a:ext cx="8674120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Показатели профессиональной деятельности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педагогических работников при установлении квалификационных категорий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6349" y="3404003"/>
            <a:ext cx="11565489" cy="162323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п.50 Порядка аттестации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: показатели деятельности, </a:t>
            </a:r>
            <a:r>
              <a:rPr lang="ru-RU" sz="2000" i="1" u="sng" dirty="0">
                <a:solidFill>
                  <a:schemeClr val="tx1"/>
                </a:solidFill>
                <a:cs typeface="Arial" panose="020B0604020202020204" pitchFamily="34" charset="0"/>
              </a:rPr>
              <a:t>не входящей в должностные обязанности по занимаемой в организации должности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, при установлении педагогическим работникам квалификационной категории </a:t>
            </a: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«педагог-методист»</a:t>
            </a:r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6350" y="5129238"/>
            <a:ext cx="11565488" cy="1394985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п.51 Порядка аттестации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: показатели деятельности, </a:t>
            </a:r>
            <a:r>
              <a:rPr lang="ru-RU" sz="2000" i="1" u="sng" dirty="0">
                <a:solidFill>
                  <a:schemeClr val="tx1"/>
                </a:solidFill>
                <a:cs typeface="Arial" panose="020B0604020202020204" pitchFamily="34" charset="0"/>
              </a:rPr>
              <a:t>не входящей в должностные обязанности по занимаемой в организации должности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, при установлении педагогическим работникам квалификационной категории </a:t>
            </a: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«педагог-наставник»</a:t>
            </a:r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6349" y="2135262"/>
            <a:ext cx="11565489" cy="116673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п.36 Порядка аттестации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: показатели профессиональной деятельности педагогических работников при установлении </a:t>
            </a:r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высшей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квалификационной категории</a:t>
            </a: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6349" y="844953"/>
            <a:ext cx="11565490" cy="1188306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п.35 Порядка аттестации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: показатели профессиональной деятельности педагогических работников при установлении </a:t>
            </a:r>
            <a:r>
              <a:rPr lang="ru-RU" sz="2000" u="sng" dirty="0">
                <a:solidFill>
                  <a:schemeClr val="tx1"/>
                </a:solidFill>
                <a:cs typeface="Arial" panose="020B0604020202020204" pitchFamily="34" charset="0"/>
              </a:rPr>
              <a:t>первой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квалификационной категории</a:t>
            </a:r>
            <a:endParaRPr lang="ru-RU" sz="2000" u="sng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3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78120"/>
            <a:ext cx="12192000" cy="144600"/>
          </a:xfrm>
          <a:prstGeom prst="rect">
            <a:avLst/>
          </a:prstGeom>
          <a:solidFill>
            <a:srgbClr val="BADECA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4"/>
          <p:cNvSpPr>
            <a:spLocks noGrp="1"/>
          </p:cNvSpPr>
          <p:nvPr>
            <p:ph sz="half" idx="2"/>
          </p:nvPr>
        </p:nvSpPr>
        <p:spPr>
          <a:xfrm>
            <a:off x="172278" y="1533430"/>
            <a:ext cx="11873947" cy="5324569"/>
          </a:xfrm>
          <a:solidFill>
            <a:srgbClr val="E1F1E8"/>
          </a:solidFill>
        </p:spPr>
        <p:txBody>
          <a:bodyPr/>
          <a:lstStyle/>
          <a:p>
            <a:pPr algn="just"/>
            <a:r>
              <a:rPr lang="ru-RU" sz="2000" dirty="0"/>
              <a:t>п. 45. Аттестация в целях установления квалификационной категории «педагог-методист» или «педагог- наставник» проводится по желанию педагогических работников, </a:t>
            </a:r>
            <a:r>
              <a:rPr lang="ru-RU" sz="2000" u="sng" dirty="0"/>
              <a:t>допускаются педагогические работники, имеющие высшую квалификационную категорию</a:t>
            </a:r>
          </a:p>
          <a:p>
            <a:pPr algn="just"/>
            <a:r>
              <a:rPr lang="ru-RU" sz="2000" dirty="0"/>
              <a:t>п. 47. Аттестация педагогических работников в целях установления квалификационной категории «педагог-методист» или «педагог-наставник» </a:t>
            </a:r>
            <a:r>
              <a:rPr lang="ru-RU" sz="2000" u="sng" dirty="0"/>
              <a:t>проводится на основании заявлений</a:t>
            </a:r>
            <a:r>
              <a:rPr lang="ru-RU" sz="2000" dirty="0"/>
              <a:t> в аттестационную комиссию</a:t>
            </a:r>
          </a:p>
          <a:p>
            <a:pPr algn="just"/>
            <a:r>
              <a:rPr lang="ru-RU" sz="2000" dirty="0"/>
              <a:t>п. 48 К заявлению </a:t>
            </a:r>
            <a:r>
              <a:rPr lang="ru-RU" sz="2000" u="sng" dirty="0"/>
              <a:t>прилагается ходатайство работодателя</a:t>
            </a:r>
            <a:r>
              <a:rPr lang="ru-RU" sz="2000" dirty="0"/>
              <a:t>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</a:t>
            </a:r>
          </a:p>
          <a:p>
            <a:pPr algn="just"/>
            <a:r>
              <a:rPr lang="ru-RU" sz="2000" u="sng" dirty="0"/>
              <a:t>Ходатайство</a:t>
            </a:r>
            <a:r>
              <a:rPr lang="ru-RU" sz="2000" dirty="0"/>
              <a:t> работодателя </a:t>
            </a:r>
            <a:r>
              <a:rPr lang="ru-RU" sz="2000" u="sng" dirty="0"/>
              <a:t>формируется на основе решения педагогического совета образовательной </a:t>
            </a:r>
            <a:r>
              <a:rPr lang="ru-RU" sz="2000" dirty="0"/>
              <a:t>организации (иного коллегиального органа управления образовательной организации)</a:t>
            </a:r>
          </a:p>
          <a:p>
            <a:pPr algn="just"/>
            <a:r>
              <a:rPr lang="ru-RU" sz="2000" dirty="0"/>
              <a:t>п. 55 Решение аттестационной комиссии вступает в силу со дня его вынесения и </a:t>
            </a:r>
            <a:r>
              <a:rPr lang="ru-RU" sz="2000" u="sng" dirty="0"/>
              <a:t>является основанием для дифференциации оплаты труда</a:t>
            </a:r>
            <a:r>
              <a:rPr lang="ru-RU" sz="2000" dirty="0"/>
              <a:t> педагогических работников за наличие квалификационных категорий "педагог-методист", "педагог-наставник" </a:t>
            </a:r>
            <a:r>
              <a:rPr lang="ru-RU" sz="2000" u="sng" dirty="0"/>
              <a:t>при условии выполнения дополнительных обязанностей</a:t>
            </a:r>
            <a:r>
              <a:rPr lang="ru-RU" sz="2000" dirty="0"/>
              <a:t>, связанных с методической работой или наставнической деятельностью.</a:t>
            </a:r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id="{4192A861-26EC-A6E6-882C-5E218E45D6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6469" y="0"/>
            <a:ext cx="11005531" cy="739471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009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Установление квалификационной категории «педагог-методист» или «педагог-наставник»</a:t>
            </a:r>
          </a:p>
        </p:txBody>
      </p:sp>
    </p:spTree>
    <p:extLst>
      <p:ext uri="{BB962C8B-B14F-4D97-AF65-F5344CB8AC3E}">
        <p14:creationId xmlns:p14="http://schemas.microsoft.com/office/powerpoint/2010/main" val="372364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8BC1-D823-0144-85D2-08E81550465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6700" y="1363265"/>
            <a:ext cx="2162490" cy="37548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45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Наличие </a:t>
            </a:r>
            <a:r>
              <a:rPr lang="ru-RU" altLang="ru-RU" sz="2800" b="1" dirty="0">
                <a:solidFill>
                  <a:srgbClr val="FF000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высшей</a:t>
            </a:r>
            <a:r>
              <a:rPr lang="ru-RU" altLang="ru-RU" sz="28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RU" sz="2800" dirty="0" err="1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квалифика-ционной</a:t>
            </a:r>
            <a:r>
              <a:rPr lang="ru-RU" altLang="ru-RU" sz="28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категории</a:t>
            </a:r>
          </a:p>
        </p:txBody>
      </p:sp>
      <p:sp>
        <p:nvSpPr>
          <p:cNvPr id="5" name="Freeform 1"/>
          <p:cNvSpPr>
            <a:spLocks/>
          </p:cNvSpPr>
          <p:nvPr/>
        </p:nvSpPr>
        <p:spPr bwMode="auto">
          <a:xfrm>
            <a:off x="2490862" y="3091260"/>
            <a:ext cx="367505" cy="389731"/>
          </a:xfrm>
          <a:custGeom>
            <a:avLst/>
            <a:gdLst>
              <a:gd name="T0" fmla="+- 0 3707 3365"/>
              <a:gd name="T1" fmla="*/ T0 w 342"/>
              <a:gd name="T2" fmla="+- 0 852 734"/>
              <a:gd name="T3" fmla="*/ 852 h 344"/>
              <a:gd name="T4" fmla="+- 0 3591 3365"/>
              <a:gd name="T5" fmla="*/ T4 w 342"/>
              <a:gd name="T6" fmla="+- 0 852 734"/>
              <a:gd name="T7" fmla="*/ 852 h 344"/>
              <a:gd name="T8" fmla="+- 0 3591 3365"/>
              <a:gd name="T9" fmla="*/ T8 w 342"/>
              <a:gd name="T10" fmla="+- 0 734 734"/>
              <a:gd name="T11" fmla="*/ 734 h 344"/>
              <a:gd name="T12" fmla="+- 0 3481 3365"/>
              <a:gd name="T13" fmla="*/ T12 w 342"/>
              <a:gd name="T14" fmla="+- 0 734 734"/>
              <a:gd name="T15" fmla="*/ 734 h 344"/>
              <a:gd name="T16" fmla="+- 0 3481 3365"/>
              <a:gd name="T17" fmla="*/ T16 w 342"/>
              <a:gd name="T18" fmla="+- 0 852 734"/>
              <a:gd name="T19" fmla="*/ 852 h 344"/>
              <a:gd name="T20" fmla="+- 0 3365 3365"/>
              <a:gd name="T21" fmla="*/ T20 w 342"/>
              <a:gd name="T22" fmla="+- 0 852 734"/>
              <a:gd name="T23" fmla="*/ 852 h 344"/>
              <a:gd name="T24" fmla="+- 0 3365 3365"/>
              <a:gd name="T25" fmla="*/ T24 w 342"/>
              <a:gd name="T26" fmla="+- 0 960 734"/>
              <a:gd name="T27" fmla="*/ 960 h 344"/>
              <a:gd name="T28" fmla="+- 0 3481 3365"/>
              <a:gd name="T29" fmla="*/ T28 w 342"/>
              <a:gd name="T30" fmla="+- 0 960 734"/>
              <a:gd name="T31" fmla="*/ 960 h 344"/>
              <a:gd name="T32" fmla="+- 0 3481 3365"/>
              <a:gd name="T33" fmla="*/ T32 w 342"/>
              <a:gd name="T34" fmla="+- 0 1078 734"/>
              <a:gd name="T35" fmla="*/ 1078 h 344"/>
              <a:gd name="T36" fmla="+- 0 3591 3365"/>
              <a:gd name="T37" fmla="*/ T36 w 342"/>
              <a:gd name="T38" fmla="+- 0 1078 734"/>
              <a:gd name="T39" fmla="*/ 1078 h 344"/>
              <a:gd name="T40" fmla="+- 0 3591 3365"/>
              <a:gd name="T41" fmla="*/ T40 w 342"/>
              <a:gd name="T42" fmla="+- 0 960 734"/>
              <a:gd name="T43" fmla="*/ 960 h 344"/>
              <a:gd name="T44" fmla="+- 0 3707 3365"/>
              <a:gd name="T45" fmla="*/ T44 w 342"/>
              <a:gd name="T46" fmla="+- 0 960 734"/>
              <a:gd name="T47" fmla="*/ 960 h 344"/>
              <a:gd name="T48" fmla="+- 0 3707 3365"/>
              <a:gd name="T49" fmla="*/ T48 w 342"/>
              <a:gd name="T50" fmla="+- 0 852 734"/>
              <a:gd name="T51" fmla="*/ 852 h 3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342" h="344">
                <a:moveTo>
                  <a:pt x="342" y="118"/>
                </a:moveTo>
                <a:lnTo>
                  <a:pt x="226" y="118"/>
                </a:lnTo>
                <a:lnTo>
                  <a:pt x="226" y="0"/>
                </a:lnTo>
                <a:lnTo>
                  <a:pt x="116" y="0"/>
                </a:lnTo>
                <a:lnTo>
                  <a:pt x="116" y="118"/>
                </a:lnTo>
                <a:lnTo>
                  <a:pt x="0" y="118"/>
                </a:lnTo>
                <a:lnTo>
                  <a:pt x="0" y="226"/>
                </a:lnTo>
                <a:lnTo>
                  <a:pt x="116" y="226"/>
                </a:lnTo>
                <a:lnTo>
                  <a:pt x="116" y="344"/>
                </a:lnTo>
                <a:lnTo>
                  <a:pt x="226" y="344"/>
                </a:lnTo>
                <a:lnTo>
                  <a:pt x="226" y="226"/>
                </a:lnTo>
                <a:lnTo>
                  <a:pt x="342" y="226"/>
                </a:lnTo>
                <a:lnTo>
                  <a:pt x="342" y="118"/>
                </a:lnTo>
                <a:close/>
              </a:path>
            </a:pathLst>
          </a:custGeom>
          <a:solidFill>
            <a:srgbClr val="50A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71625" y="1363266"/>
            <a:ext cx="1458912" cy="37845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44450" algn="ctr"/>
            <a:r>
              <a:rPr lang="ru-RU" altLang="ru-RU" sz="24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Заявление педагога</a:t>
            </a: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4488098" y="3129755"/>
            <a:ext cx="365919" cy="353218"/>
          </a:xfrm>
          <a:custGeom>
            <a:avLst/>
            <a:gdLst>
              <a:gd name="T0" fmla="+- 0 5898 5553"/>
              <a:gd name="T1" fmla="*/ T0 w 345"/>
              <a:gd name="T2" fmla="+- 0 868 730"/>
              <a:gd name="T3" fmla="*/ 868 h 388"/>
              <a:gd name="T4" fmla="+- 0 5781 5553"/>
              <a:gd name="T5" fmla="*/ T4 w 345"/>
              <a:gd name="T6" fmla="+- 0 868 730"/>
              <a:gd name="T7" fmla="*/ 868 h 388"/>
              <a:gd name="T8" fmla="+- 0 5781 5553"/>
              <a:gd name="T9" fmla="*/ T8 w 345"/>
              <a:gd name="T10" fmla="+- 0 730 730"/>
              <a:gd name="T11" fmla="*/ 730 h 388"/>
              <a:gd name="T12" fmla="+- 0 5670 5553"/>
              <a:gd name="T13" fmla="*/ T12 w 345"/>
              <a:gd name="T14" fmla="+- 0 730 730"/>
              <a:gd name="T15" fmla="*/ 730 h 388"/>
              <a:gd name="T16" fmla="+- 0 5670 5553"/>
              <a:gd name="T17" fmla="*/ T16 w 345"/>
              <a:gd name="T18" fmla="+- 0 868 730"/>
              <a:gd name="T19" fmla="*/ 868 h 388"/>
              <a:gd name="T20" fmla="+- 0 5553 5553"/>
              <a:gd name="T21" fmla="*/ T20 w 345"/>
              <a:gd name="T22" fmla="+- 0 868 730"/>
              <a:gd name="T23" fmla="*/ 868 h 388"/>
              <a:gd name="T24" fmla="+- 0 5553 5553"/>
              <a:gd name="T25" fmla="*/ T24 w 345"/>
              <a:gd name="T26" fmla="+- 0 978 730"/>
              <a:gd name="T27" fmla="*/ 978 h 388"/>
              <a:gd name="T28" fmla="+- 0 5670 5553"/>
              <a:gd name="T29" fmla="*/ T28 w 345"/>
              <a:gd name="T30" fmla="+- 0 978 730"/>
              <a:gd name="T31" fmla="*/ 978 h 388"/>
              <a:gd name="T32" fmla="+- 0 5670 5553"/>
              <a:gd name="T33" fmla="*/ T32 w 345"/>
              <a:gd name="T34" fmla="+- 0 1118 730"/>
              <a:gd name="T35" fmla="*/ 1118 h 388"/>
              <a:gd name="T36" fmla="+- 0 5781 5553"/>
              <a:gd name="T37" fmla="*/ T36 w 345"/>
              <a:gd name="T38" fmla="+- 0 1118 730"/>
              <a:gd name="T39" fmla="*/ 1118 h 388"/>
              <a:gd name="T40" fmla="+- 0 5781 5553"/>
              <a:gd name="T41" fmla="*/ T40 w 345"/>
              <a:gd name="T42" fmla="+- 0 978 730"/>
              <a:gd name="T43" fmla="*/ 978 h 388"/>
              <a:gd name="T44" fmla="+- 0 5898 5553"/>
              <a:gd name="T45" fmla="*/ T44 w 345"/>
              <a:gd name="T46" fmla="+- 0 978 730"/>
              <a:gd name="T47" fmla="*/ 978 h 388"/>
              <a:gd name="T48" fmla="+- 0 5898 5553"/>
              <a:gd name="T49" fmla="*/ T48 w 345"/>
              <a:gd name="T50" fmla="+- 0 868 730"/>
              <a:gd name="T51" fmla="*/ 868 h 3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345" h="388">
                <a:moveTo>
                  <a:pt x="345" y="138"/>
                </a:moveTo>
                <a:lnTo>
                  <a:pt x="228" y="138"/>
                </a:lnTo>
                <a:lnTo>
                  <a:pt x="228" y="0"/>
                </a:lnTo>
                <a:lnTo>
                  <a:pt x="117" y="0"/>
                </a:lnTo>
                <a:lnTo>
                  <a:pt x="117" y="138"/>
                </a:lnTo>
                <a:lnTo>
                  <a:pt x="0" y="138"/>
                </a:lnTo>
                <a:lnTo>
                  <a:pt x="0" y="248"/>
                </a:lnTo>
                <a:lnTo>
                  <a:pt x="117" y="248"/>
                </a:lnTo>
                <a:lnTo>
                  <a:pt x="117" y="388"/>
                </a:lnTo>
                <a:lnTo>
                  <a:pt x="228" y="388"/>
                </a:lnTo>
                <a:lnTo>
                  <a:pt x="228" y="248"/>
                </a:lnTo>
                <a:lnTo>
                  <a:pt x="345" y="248"/>
                </a:lnTo>
                <a:lnTo>
                  <a:pt x="345" y="138"/>
                </a:lnTo>
                <a:close/>
              </a:path>
            </a:pathLst>
          </a:custGeom>
          <a:solidFill>
            <a:srgbClr val="50A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98243" y="1345009"/>
            <a:ext cx="1927224" cy="37845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44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Ходатайство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09965"/>
                </a:solidFill>
                <a:effectLst/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9965"/>
                </a:solidFill>
                <a:effectLst/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работодателя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9965"/>
              </a:solidFill>
              <a:effectLst/>
              <a:latin typeface="+mn-lt"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7069693" y="3091260"/>
            <a:ext cx="330993" cy="389731"/>
          </a:xfrm>
          <a:custGeom>
            <a:avLst/>
            <a:gdLst>
              <a:gd name="T0" fmla="+- 0 8354 8028"/>
              <a:gd name="T1" fmla="*/ T0 w 326"/>
              <a:gd name="T2" fmla="+- 0 854 734"/>
              <a:gd name="T3" fmla="*/ 854 h 344"/>
              <a:gd name="T4" fmla="+- 0 8243 8028"/>
              <a:gd name="T5" fmla="*/ T4 w 326"/>
              <a:gd name="T6" fmla="+- 0 854 734"/>
              <a:gd name="T7" fmla="*/ 854 h 344"/>
              <a:gd name="T8" fmla="+- 0 8243 8028"/>
              <a:gd name="T9" fmla="*/ T8 w 326"/>
              <a:gd name="T10" fmla="+- 0 734 734"/>
              <a:gd name="T11" fmla="*/ 734 h 344"/>
              <a:gd name="T12" fmla="+- 0 8139 8028"/>
              <a:gd name="T13" fmla="*/ T12 w 326"/>
              <a:gd name="T14" fmla="+- 0 734 734"/>
              <a:gd name="T15" fmla="*/ 734 h 344"/>
              <a:gd name="T16" fmla="+- 0 8139 8028"/>
              <a:gd name="T17" fmla="*/ T16 w 326"/>
              <a:gd name="T18" fmla="+- 0 854 734"/>
              <a:gd name="T19" fmla="*/ 854 h 344"/>
              <a:gd name="T20" fmla="+- 0 8028 8028"/>
              <a:gd name="T21" fmla="*/ T20 w 326"/>
              <a:gd name="T22" fmla="+- 0 854 734"/>
              <a:gd name="T23" fmla="*/ 854 h 344"/>
              <a:gd name="T24" fmla="+- 0 8028 8028"/>
              <a:gd name="T25" fmla="*/ T24 w 326"/>
              <a:gd name="T26" fmla="+- 0 958 734"/>
              <a:gd name="T27" fmla="*/ 958 h 344"/>
              <a:gd name="T28" fmla="+- 0 8139 8028"/>
              <a:gd name="T29" fmla="*/ T28 w 326"/>
              <a:gd name="T30" fmla="+- 0 958 734"/>
              <a:gd name="T31" fmla="*/ 958 h 344"/>
              <a:gd name="T32" fmla="+- 0 8139 8028"/>
              <a:gd name="T33" fmla="*/ T32 w 326"/>
              <a:gd name="T34" fmla="+- 0 1078 734"/>
              <a:gd name="T35" fmla="*/ 1078 h 344"/>
              <a:gd name="T36" fmla="+- 0 8243 8028"/>
              <a:gd name="T37" fmla="*/ T36 w 326"/>
              <a:gd name="T38" fmla="+- 0 1078 734"/>
              <a:gd name="T39" fmla="*/ 1078 h 344"/>
              <a:gd name="T40" fmla="+- 0 8243 8028"/>
              <a:gd name="T41" fmla="*/ T40 w 326"/>
              <a:gd name="T42" fmla="+- 0 958 734"/>
              <a:gd name="T43" fmla="*/ 958 h 344"/>
              <a:gd name="T44" fmla="+- 0 8354 8028"/>
              <a:gd name="T45" fmla="*/ T44 w 326"/>
              <a:gd name="T46" fmla="+- 0 958 734"/>
              <a:gd name="T47" fmla="*/ 958 h 344"/>
              <a:gd name="T48" fmla="+- 0 8354 8028"/>
              <a:gd name="T49" fmla="*/ T48 w 326"/>
              <a:gd name="T50" fmla="+- 0 854 734"/>
              <a:gd name="T51" fmla="*/ 854 h 3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326" h="344">
                <a:moveTo>
                  <a:pt x="326" y="120"/>
                </a:moveTo>
                <a:lnTo>
                  <a:pt x="215" y="120"/>
                </a:lnTo>
                <a:lnTo>
                  <a:pt x="215" y="0"/>
                </a:lnTo>
                <a:lnTo>
                  <a:pt x="111" y="0"/>
                </a:lnTo>
                <a:lnTo>
                  <a:pt x="111" y="120"/>
                </a:lnTo>
                <a:lnTo>
                  <a:pt x="0" y="120"/>
                </a:lnTo>
                <a:lnTo>
                  <a:pt x="0" y="224"/>
                </a:lnTo>
                <a:lnTo>
                  <a:pt x="111" y="224"/>
                </a:lnTo>
                <a:lnTo>
                  <a:pt x="111" y="344"/>
                </a:lnTo>
                <a:lnTo>
                  <a:pt x="215" y="344"/>
                </a:lnTo>
                <a:lnTo>
                  <a:pt x="215" y="224"/>
                </a:lnTo>
                <a:lnTo>
                  <a:pt x="326" y="224"/>
                </a:lnTo>
                <a:lnTo>
                  <a:pt x="326" y="120"/>
                </a:lnTo>
                <a:close/>
              </a:path>
            </a:pathLst>
          </a:custGeom>
          <a:solidFill>
            <a:srgbClr val="50A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9039" y="1345009"/>
            <a:ext cx="1694975" cy="37845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44450" algn="ctr"/>
            <a:r>
              <a:rPr lang="ru-RU" altLang="ru-RU" sz="2400" b="1" dirty="0">
                <a:solidFill>
                  <a:srgbClr val="FF000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Экспертиза</a:t>
            </a:r>
            <a:endParaRPr lang="ru-RU" altLang="ru-RU" sz="2000" b="1" dirty="0">
              <a:solidFill>
                <a:srgbClr val="FF0000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9254014" y="3129755"/>
            <a:ext cx="633571" cy="353218"/>
          </a:xfrm>
          <a:custGeom>
            <a:avLst/>
            <a:gdLst>
              <a:gd name="T0" fmla="+- 0 10449 10172"/>
              <a:gd name="T1" fmla="*/ T0 w 278"/>
              <a:gd name="T2" fmla="+- 0 935 760"/>
              <a:gd name="T3" fmla="*/ 935 h 292"/>
              <a:gd name="T4" fmla="+- 0 10172 10172"/>
              <a:gd name="T5" fmla="*/ T4 w 278"/>
              <a:gd name="T6" fmla="+- 0 935 760"/>
              <a:gd name="T7" fmla="*/ 935 h 292"/>
              <a:gd name="T8" fmla="+- 0 10172 10172"/>
              <a:gd name="T9" fmla="*/ T8 w 278"/>
              <a:gd name="T10" fmla="+- 0 1052 760"/>
              <a:gd name="T11" fmla="*/ 1052 h 292"/>
              <a:gd name="T12" fmla="+- 0 10449 10172"/>
              <a:gd name="T13" fmla="*/ T12 w 278"/>
              <a:gd name="T14" fmla="+- 0 1052 760"/>
              <a:gd name="T15" fmla="*/ 1052 h 292"/>
              <a:gd name="T16" fmla="+- 0 10449 10172"/>
              <a:gd name="T17" fmla="*/ T16 w 278"/>
              <a:gd name="T18" fmla="+- 0 935 760"/>
              <a:gd name="T19" fmla="*/ 935 h 292"/>
              <a:gd name="T20" fmla="+- 0 10449 10172"/>
              <a:gd name="T21" fmla="*/ T20 w 278"/>
              <a:gd name="T22" fmla="+- 0 760 760"/>
              <a:gd name="T23" fmla="*/ 760 h 292"/>
              <a:gd name="T24" fmla="+- 0 10172 10172"/>
              <a:gd name="T25" fmla="*/ T24 w 278"/>
              <a:gd name="T26" fmla="+- 0 760 760"/>
              <a:gd name="T27" fmla="*/ 760 h 292"/>
              <a:gd name="T28" fmla="+- 0 10172 10172"/>
              <a:gd name="T29" fmla="*/ T28 w 278"/>
              <a:gd name="T30" fmla="+- 0 877 760"/>
              <a:gd name="T31" fmla="*/ 877 h 292"/>
              <a:gd name="T32" fmla="+- 0 10449 10172"/>
              <a:gd name="T33" fmla="*/ T32 w 278"/>
              <a:gd name="T34" fmla="+- 0 877 760"/>
              <a:gd name="T35" fmla="*/ 877 h 292"/>
              <a:gd name="T36" fmla="+- 0 10449 10172"/>
              <a:gd name="T37" fmla="*/ T36 w 278"/>
              <a:gd name="T38" fmla="+- 0 760 760"/>
              <a:gd name="T39" fmla="*/ 760 h 2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78" h="292">
                <a:moveTo>
                  <a:pt x="277" y="175"/>
                </a:moveTo>
                <a:lnTo>
                  <a:pt x="0" y="175"/>
                </a:lnTo>
                <a:lnTo>
                  <a:pt x="0" y="292"/>
                </a:lnTo>
                <a:lnTo>
                  <a:pt x="277" y="292"/>
                </a:lnTo>
                <a:lnTo>
                  <a:pt x="277" y="175"/>
                </a:lnTo>
                <a:close/>
                <a:moveTo>
                  <a:pt x="277" y="0"/>
                </a:moveTo>
                <a:lnTo>
                  <a:pt x="0" y="0"/>
                </a:lnTo>
                <a:lnTo>
                  <a:pt x="0" y="117"/>
                </a:lnTo>
                <a:lnTo>
                  <a:pt x="277" y="117"/>
                </a:lnTo>
                <a:lnTo>
                  <a:pt x="277" y="0"/>
                </a:lnTo>
                <a:close/>
              </a:path>
            </a:pathLst>
          </a:custGeom>
          <a:solidFill>
            <a:srgbClr val="50A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71050" y="1333500"/>
            <a:ext cx="2213771" cy="37845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4445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Квалификационная категория</a:t>
            </a:r>
          </a:p>
          <a:p>
            <a:pPr marL="0" marR="0" lvl="0" indent="4445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«Педагог-методист»/</a:t>
            </a:r>
          </a:p>
          <a:p>
            <a:pPr marL="0" marR="0" lvl="0" indent="4445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009965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«Педагог наставник»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317400" rIns="114264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12192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17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852780" y="105572"/>
              <a:ext cx="8268602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Установление квалификационной категории «педагог-методист» или «педагог-наставник»</a:t>
              </a:r>
            </a:p>
          </p:txBody>
        </p:sp>
        <p:grpSp>
          <p:nvGrpSpPr>
            <p:cNvPr id="19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20" name="Блок-схема: процесс 19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1" name="Группа 29">
                <a:extLst>
                  <a:ext uri="{FF2B5EF4-FFF2-40B4-BE49-F238E27FC236}">
                    <a16:creationId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22" name="Полилиния 21">
                  <a:extLst>
                    <a:ext uri="{FF2B5EF4-FFF2-40B4-BE49-F238E27FC236}">
                      <a16:creationId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Полилиния 22">
                  <a:extLst>
                    <a:ext uri="{FF2B5EF4-FFF2-40B4-BE49-F238E27FC236}">
                      <a16:creationId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Полилиния 23">
                  <a:extLst>
                    <a:ext uri="{FF2B5EF4-FFF2-40B4-BE49-F238E27FC236}">
                      <a16:creationId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67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1">
            <a:extLst>
              <a:ext uri="{FF2B5EF4-FFF2-40B4-BE49-F238E27FC236}">
                <a16:creationId xmlns:a16="http://schemas.microsoft.com/office/drawing/2014/main" id="{652B2893-9025-DA03-B0CA-FD85B8498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4C15E7-9A80-684C-A829-22A88D6250A6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" y="20339"/>
            <a:ext cx="12119681" cy="68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6" y="552216"/>
            <a:ext cx="3988301" cy="5779392"/>
          </a:xfrm>
          <a:prstGeom prst="rect">
            <a:avLst/>
          </a:prstGeom>
        </p:spPr>
      </p:pic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12192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2278050" y="105572"/>
              <a:ext cx="6843331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Полномочия Аттестационной комиссии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53819" y="4508714"/>
            <a:ext cx="8047038" cy="162323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При возникновении спорных вопросов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приглашать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на заседание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комиссии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педагогического работника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и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руководителя образовательной организации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, в которой работает педагогический работник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14798" y="2696568"/>
            <a:ext cx="8077202" cy="1630604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Утверждать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составы экспертных групп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для проведения анализа профессиональной деятельности педагогических работников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29880" y="1059498"/>
            <a:ext cx="8031960" cy="145552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/>
              <a:t>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Утверждать </a:t>
            </a:r>
            <a:r>
              <a:rPr lang="ru-RU" sz="2400" u="sng" dirty="0">
                <a:solidFill>
                  <a:schemeClr val="tx1"/>
                </a:solidFill>
                <a:cs typeface="Arial" panose="020B0604020202020204" pitchFamily="34" charset="0"/>
              </a:rPr>
              <a:t>формы экспертных заключений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 для проведения анализа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86227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1">
            <a:extLst>
              <a:ext uri="{FF2B5EF4-FFF2-40B4-BE49-F238E27FC236}">
                <a16:creationId xmlns:a16="http://schemas.microsoft.com/office/drawing/2014/main" id="{652B2893-9025-DA03-B0CA-FD85B8498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4C15E7-9A80-684C-A829-22A88D6250A6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4" name="Прямоугольник 23">
            <a:extLst>
              <a:ext uri="{FF2B5EF4-FFF2-40B4-BE49-F238E27FC236}">
                <a16:creationId xmlns:a16="http://schemas.microsoft.com/office/drawing/2014/main" id="{A2129EB3-0937-A0E4-745A-3D07ACC2A81B}"/>
              </a:ext>
            </a:extLst>
          </p:cNvPr>
          <p:cNvSpPr/>
          <p:nvPr/>
        </p:nvSpPr>
        <p:spPr bwMode="auto">
          <a:xfrm>
            <a:off x="143124" y="76201"/>
            <a:ext cx="12048878" cy="1267570"/>
          </a:xfrm>
          <a:custGeom>
            <a:avLst/>
            <a:gdLst>
              <a:gd name="connsiteX0" fmla="*/ 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0 w 7827189"/>
              <a:gd name="connsiteY4" fmla="*/ 0 h 1012634"/>
              <a:gd name="connsiteX0" fmla="*/ 577970 w 7827189"/>
              <a:gd name="connsiteY0" fmla="*/ 0 h 1012634"/>
              <a:gd name="connsiteX1" fmla="*/ 7827189 w 7827189"/>
              <a:gd name="connsiteY1" fmla="*/ 0 h 1012634"/>
              <a:gd name="connsiteX2" fmla="*/ 7827189 w 7827189"/>
              <a:gd name="connsiteY2" fmla="*/ 1012634 h 1012634"/>
              <a:gd name="connsiteX3" fmla="*/ 0 w 7827189"/>
              <a:gd name="connsiteY3" fmla="*/ 1012634 h 1012634"/>
              <a:gd name="connsiteX4" fmla="*/ 577970 w 7827189"/>
              <a:gd name="connsiteY4" fmla="*/ 0 h 1012634"/>
              <a:gd name="connsiteX0" fmla="*/ 560717 w 7827189"/>
              <a:gd name="connsiteY0" fmla="*/ 0 h 1047140"/>
              <a:gd name="connsiteX1" fmla="*/ 7827189 w 7827189"/>
              <a:gd name="connsiteY1" fmla="*/ 34506 h 1047140"/>
              <a:gd name="connsiteX2" fmla="*/ 7827189 w 7827189"/>
              <a:gd name="connsiteY2" fmla="*/ 1047140 h 1047140"/>
              <a:gd name="connsiteX3" fmla="*/ 0 w 7827189"/>
              <a:gd name="connsiteY3" fmla="*/ 1047140 h 1047140"/>
              <a:gd name="connsiteX4" fmla="*/ 560717 w 7827189"/>
              <a:gd name="connsiteY4" fmla="*/ 0 h 104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189" h="1047140">
                <a:moveTo>
                  <a:pt x="560717" y="0"/>
                </a:moveTo>
                <a:lnTo>
                  <a:pt x="7827189" y="34506"/>
                </a:lnTo>
                <a:lnTo>
                  <a:pt x="7827189" y="1047140"/>
                </a:lnTo>
                <a:lnTo>
                  <a:pt x="0" y="1047140"/>
                </a:lnTo>
                <a:lnTo>
                  <a:pt x="560717" y="0"/>
                </a:lnTo>
                <a:close/>
              </a:path>
            </a:pathLst>
          </a:custGeom>
          <a:solidFill>
            <a:srgbClr val="24A67A"/>
          </a:solidFill>
          <a:ln>
            <a:solidFill>
              <a:srgbClr val="0C5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alt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 совместно с Общероссийским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Профсоюзом образования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17.08.2023 года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189" y="1669811"/>
            <a:ext cx="11629621" cy="468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своем заявлении педагогические работники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абзацем четвертым пункта 28 Порядка аттестации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по своему усмотрению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сообщить и представить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имеющихся у них государственных наградах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почетных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званиях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ведомственных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знаках отличия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иных наградах, полученных за достижения в педагогической деятельности, либо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награждениях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участие в профессиональных конкурсах, проводимых на уровне организации, муниципальном, региональном или федеральном уровнях.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указанными педагогическими работниками специалисты для всестороннего анализа их профессиональной деятельности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закрепляются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таких педагогических работников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непосредственно аттестационными комиссиями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указанных в заявлении сведений о результатах своей профессиональной деятельности, сведений, подтверждающих наличие у них наград, званий, знаков отличия, сведений о награждениях за участие в конкурсах профессионального мастерства,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на основе результатов работы педагогических работников, соответствующих показателям, предусмотренным пунктами 35, 36 Порядка аттестации, при условии, что деятельность педагогических работников связана с соответствующими направлениями работы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(пункт 37 Порядка аттестации)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8">
            <a:extLst>
              <a:ext uri="{FF2B5EF4-FFF2-40B4-BE49-F238E27FC236}">
                <a16:creationId xmlns:a16="http://schemas.microsoft.com/office/drawing/2014/main" id="{981982C7-FC67-81D6-9FDD-01ABFFAD4ABA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75"/>
            <a:ext cx="12192000" cy="6854825"/>
            <a:chOff x="1" y="3664"/>
            <a:chExt cx="9144000" cy="6875601"/>
          </a:xfrm>
          <a:solidFill>
            <a:srgbClr val="BADECA"/>
          </a:solidFill>
        </p:grpSpPr>
        <p:sp>
          <p:nvSpPr>
            <p:cNvPr id="3" name="Прямоугольник 23">
              <a:extLst>
                <a:ext uri="{FF2B5EF4-FFF2-40B4-BE49-F238E27FC236}">
                  <a16:creationId xmlns:a16="http://schemas.microsoft.com/office/drawing/2014/main" id="{4192A861-26EC-A6E6-882C-5E218E45D6F5}"/>
                </a:ext>
              </a:extLst>
            </p:cNvPr>
            <p:cNvSpPr/>
            <p:nvPr/>
          </p:nvSpPr>
          <p:spPr>
            <a:xfrm>
              <a:off x="846816" y="105572"/>
              <a:ext cx="8274566" cy="60826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09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Решение Аттестационной комиссии от 15 сентября 2023 года</a:t>
              </a:r>
            </a:p>
          </p:txBody>
        </p:sp>
        <p:grpSp>
          <p:nvGrpSpPr>
            <p:cNvPr id="15671" name="Группа 57">
              <a:extLst>
                <a:ext uri="{FF2B5EF4-FFF2-40B4-BE49-F238E27FC236}">
                  <a16:creationId xmlns:a16="http://schemas.microsoft.com/office/drawing/2014/main" id="{BBB2A0B2-98D1-9D8C-8E17-0F0AAEC50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  <a:grpFill/>
          </p:grpSpPr>
          <p:sp>
            <p:nvSpPr>
              <p:cNvPr id="5" name="Блок-схема: процесс 4">
                <a:extLst>
                  <a:ext uri="{FF2B5EF4-FFF2-40B4-BE49-F238E27FC236}">
                    <a16:creationId xmlns:a16="http://schemas.microsoft.com/office/drawing/2014/main" id="{FBBB3F47-E3CA-5B17-3F23-7E08FB6A8B7F}"/>
                  </a:ext>
                </a:extLst>
              </p:cNvPr>
              <p:cNvSpPr/>
              <p:nvPr/>
            </p:nvSpPr>
            <p:spPr>
              <a:xfrm>
                <a:off x="1" y="6699334"/>
                <a:ext cx="9144000" cy="179931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73" name="Группа 29">
                <a:extLst>
                  <a:ext uri="{FF2B5EF4-FFF2-40B4-BE49-F238E27FC236}">
                    <a16:creationId xmlns:a16="http://schemas.microsoft.com/office/drawing/2014/main" id="{101C0A01-D328-1DCF-D910-D4AA02151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  <a:grpFill/>
            </p:grpSpPr>
            <p:sp>
              <p:nvSpPr>
                <p:cNvPr id="7" name="Полилиния 6">
                  <a:extLst>
                    <a:ext uri="{FF2B5EF4-FFF2-40B4-BE49-F238E27FC236}">
                      <a16:creationId xmlns:a16="http://schemas.microsoft.com/office/drawing/2014/main" id="{DCF3D935-AA8F-663E-AE32-8CFA168B5CC2}"/>
                    </a:ext>
                  </a:extLst>
                </p:cNvPr>
                <p:cNvSpPr/>
                <p:nvPr/>
              </p:nvSpPr>
              <p:spPr>
                <a:xfrm>
                  <a:off x="3288971" y="1435104"/>
                  <a:ext cx="503277" cy="1232241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Полилиния 7">
                  <a:extLst>
                    <a:ext uri="{FF2B5EF4-FFF2-40B4-BE49-F238E27FC236}">
                      <a16:creationId xmlns:a16="http://schemas.microsoft.com/office/drawing/2014/main" id="{E784D554-5E68-61AA-1EF6-85760232281A}"/>
                    </a:ext>
                  </a:extLst>
                </p:cNvPr>
                <p:cNvSpPr/>
                <p:nvPr/>
              </p:nvSpPr>
              <p:spPr>
                <a:xfrm>
                  <a:off x="3779067" y="1413149"/>
                  <a:ext cx="5399442" cy="79589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" name="Полилиния 8">
                  <a:extLst>
                    <a:ext uri="{FF2B5EF4-FFF2-40B4-BE49-F238E27FC236}">
                      <a16:creationId xmlns:a16="http://schemas.microsoft.com/office/drawing/2014/main" id="{D79602D1-6877-8A3E-6DB8-C1EA85DE9B79}"/>
                    </a:ext>
                  </a:extLst>
                </p:cNvPr>
                <p:cNvSpPr/>
                <p:nvPr/>
              </p:nvSpPr>
              <p:spPr>
                <a:xfrm>
                  <a:off x="-18277" y="2628923"/>
                  <a:ext cx="3307248" cy="96053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5362" name="Номер слайда 12">
            <a:extLst>
              <a:ext uri="{FF2B5EF4-FFF2-40B4-BE49-F238E27FC236}">
                <a16:creationId xmlns:a16="http://schemas.microsoft.com/office/drawing/2014/main" id="{12F10909-2C17-1118-9BD1-4859CD492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64638" y="631348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EE3E9B-D52F-EE4E-9514-633CAEA30AF9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59299" y="4162616"/>
            <a:ext cx="7602539" cy="1139926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П.2.4. педагогические работники – победители, лауреаты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финального этапа</a:t>
            </a:r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Всероссийских конкурсов профессионального мастерства</a:t>
            </a:r>
            <a:endParaRPr lang="ru-RU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59301" y="5419105"/>
            <a:ext cx="7558082" cy="1189658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П.2.5. педагогические работники – победители, лауреаты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этапа </a:t>
            </a:r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Всероссийских конкурсов профессионального мастерства</a:t>
            </a:r>
            <a:endParaRPr lang="ru-RU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59299" y="2789564"/>
            <a:ext cx="7558084" cy="1322252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П.2.3. педагогические работники, награждённые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ведомственными наградами, ведомственными знаками отличия</a:t>
            </a:r>
            <a:endParaRPr lang="ru-RU" b="1" u="sng" dirty="0">
              <a:solidFill>
                <a:srgbClr val="009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9" y="995264"/>
            <a:ext cx="4449261" cy="543117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559299" y="1750466"/>
            <a:ext cx="7558083" cy="1021635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П.2.2. педагогические работники, имеющие по профилю педагогической деятельности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почётные звания Самарской 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81526" y="775828"/>
            <a:ext cx="7558084" cy="908423"/>
          </a:xfrm>
          <a:prstGeom prst="roundRect">
            <a:avLst/>
          </a:prstGeom>
          <a:solidFill>
            <a:srgbClr val="BADEC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П.2.1. педагогические работники, имеющие </a:t>
            </a:r>
            <a:r>
              <a:rPr lang="ru-RU" b="1" dirty="0">
                <a:solidFill>
                  <a:srgbClr val="009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3473955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17731</TotalTime>
  <Words>1003</Words>
  <Application>Microsoft Macintosh PowerPoint</Application>
  <PresentationFormat>Широкоэкранный</PresentationFormat>
  <Paragraphs>119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   Установление квалификационной категории «педагог-методист» или «педагог-наставник»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Piskeev</dc:creator>
  <cp:lastModifiedBy>Виктор Акопьян</cp:lastModifiedBy>
  <cp:revision>1368</cp:revision>
  <cp:lastPrinted>2022-10-26T09:08:11Z</cp:lastPrinted>
  <dcterms:created xsi:type="dcterms:W3CDTF">2019-09-29T04:50:09Z</dcterms:created>
  <dcterms:modified xsi:type="dcterms:W3CDTF">2023-09-19T16:49:23Z</dcterms:modified>
</cp:coreProperties>
</file>