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309" r:id="rId3"/>
    <p:sldId id="294" r:id="rId4"/>
    <p:sldId id="295" r:id="rId5"/>
    <p:sldId id="303" r:id="rId6"/>
    <p:sldId id="298" r:id="rId7"/>
    <p:sldId id="289" r:id="rId8"/>
    <p:sldId id="292" r:id="rId9"/>
    <p:sldId id="296" r:id="rId10"/>
    <p:sldId id="293" r:id="rId11"/>
    <p:sldId id="304" r:id="rId12"/>
    <p:sldId id="310" r:id="rId13"/>
    <p:sldId id="312" r:id="rId14"/>
    <p:sldId id="313" r:id="rId15"/>
    <p:sldId id="314" r:id="rId16"/>
    <p:sldId id="305" r:id="rId17"/>
    <p:sldId id="306" r:id="rId18"/>
    <p:sldId id="301" r:id="rId19"/>
    <p:sldId id="290" r:id="rId20"/>
    <p:sldId id="308" r:id="rId21"/>
    <p:sldId id="286" r:id="rId22"/>
    <p:sldId id="311" r:id="rId23"/>
    <p:sldId id="28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3D461-A329-4DBC-889D-24EF0A76D9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C68C7E-6F5F-4345-A987-0A49438C05A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От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интеллекта</a:t>
          </a:r>
          <a:endParaRPr lang="ru-RU" dirty="0"/>
        </a:p>
      </dgm:t>
    </dgm:pt>
    <dgm:pt modelId="{1D02285A-93A2-48FD-A841-693996EA8C27}" type="parTrans" cxnId="{26896CE9-A4B4-4F50-890B-D39FFFBF017B}">
      <dgm:prSet/>
      <dgm:spPr/>
      <dgm:t>
        <a:bodyPr/>
        <a:lstStyle/>
        <a:p>
          <a:endParaRPr lang="ru-RU"/>
        </a:p>
      </dgm:t>
    </dgm:pt>
    <dgm:pt modelId="{B7B8FC9F-9A9F-4040-BEF1-4E899C66524A}" type="sibTrans" cxnId="{26896CE9-A4B4-4F50-890B-D39FFFBF017B}">
      <dgm:prSet/>
      <dgm:spPr/>
      <dgm:t>
        <a:bodyPr/>
        <a:lstStyle/>
        <a:p>
          <a:endParaRPr lang="ru-RU"/>
        </a:p>
      </dgm:t>
    </dgm:pt>
    <dgm:pt modelId="{05D84AB1-B0EA-4A40-AABC-E78D4D707DC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на 20-30 % </a:t>
          </a:r>
          <a:endParaRPr lang="ru-RU" dirty="0"/>
        </a:p>
      </dgm:t>
    </dgm:pt>
    <dgm:pt modelId="{E485BDA9-9F9B-4BCD-95B0-B3C3E4506528}" type="parTrans" cxnId="{4C360680-3399-4793-9296-3CE6AF79F2EA}">
      <dgm:prSet/>
      <dgm:spPr/>
      <dgm:t>
        <a:bodyPr/>
        <a:lstStyle/>
        <a:p>
          <a:endParaRPr lang="ru-RU"/>
        </a:p>
      </dgm:t>
    </dgm:pt>
    <dgm:pt modelId="{5FAC097C-3399-4110-A3EC-9829B75C106C}" type="sibTrans" cxnId="{4C360680-3399-4793-9296-3CE6AF79F2EA}">
      <dgm:prSet/>
      <dgm:spPr/>
      <dgm:t>
        <a:bodyPr/>
        <a:lstStyle/>
        <a:p>
          <a:endParaRPr lang="ru-RU"/>
        </a:p>
      </dgm:t>
    </dgm:pt>
    <dgm:pt modelId="{F85EB145-BCCD-44A7-B446-E403B4746B5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От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мотивов</a:t>
          </a:r>
          <a:endParaRPr lang="ru-RU" dirty="0"/>
        </a:p>
      </dgm:t>
    </dgm:pt>
    <dgm:pt modelId="{7DB49C58-FE56-4468-A031-31688939E41C}" type="parTrans" cxnId="{7195FC34-DF28-4355-BD4E-85285E9DC6FA}">
      <dgm:prSet/>
      <dgm:spPr/>
      <dgm:t>
        <a:bodyPr/>
        <a:lstStyle/>
        <a:p>
          <a:endParaRPr lang="ru-RU"/>
        </a:p>
      </dgm:t>
    </dgm:pt>
    <dgm:pt modelId="{96BD3F45-6172-4C08-A9DA-68160DD5C447}" type="sibTrans" cxnId="{7195FC34-DF28-4355-BD4E-85285E9DC6FA}">
      <dgm:prSet/>
      <dgm:spPr/>
      <dgm:t>
        <a:bodyPr/>
        <a:lstStyle/>
        <a:p>
          <a:endParaRPr lang="ru-RU"/>
        </a:p>
      </dgm:t>
    </dgm:pt>
    <dgm:pt modelId="{948FAC7C-7562-4851-91B9-EEAABAE16CB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на 70-80 % </a:t>
          </a:r>
          <a:endParaRPr lang="ru-RU" dirty="0"/>
        </a:p>
      </dgm:t>
    </dgm:pt>
    <dgm:pt modelId="{E206C2F4-87B1-415C-90FB-6A0918DD542B}" type="parTrans" cxnId="{9F2F935C-CC5B-4779-BC0E-605F06B40562}">
      <dgm:prSet/>
      <dgm:spPr/>
      <dgm:t>
        <a:bodyPr/>
        <a:lstStyle/>
        <a:p>
          <a:endParaRPr lang="ru-RU"/>
        </a:p>
      </dgm:t>
    </dgm:pt>
    <dgm:pt modelId="{EBC79CCB-1C5A-4CDF-845C-D2829F6C7F4A}" type="sibTrans" cxnId="{9F2F935C-CC5B-4779-BC0E-605F06B40562}">
      <dgm:prSet/>
      <dgm:spPr/>
      <dgm:t>
        <a:bodyPr/>
        <a:lstStyle/>
        <a:p>
          <a:endParaRPr lang="ru-RU"/>
        </a:p>
      </dgm:t>
    </dgm:pt>
    <dgm:pt modelId="{813F2B31-3AD9-4C6E-93DE-BF046412149B}" type="pres">
      <dgm:prSet presAssocID="{1963D461-A329-4DBC-889D-24EF0A76D9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B1F9A1-A91D-4137-B6ED-0C9086B55375}" type="pres">
      <dgm:prSet presAssocID="{5EC68C7E-6F5F-4345-A987-0A49438C05A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9AA19-27F6-4368-A2EA-84521D6B180D}" type="pres">
      <dgm:prSet presAssocID="{5EC68C7E-6F5F-4345-A987-0A49438C05A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FF8DB-0676-4065-AC7E-06F71F416E11}" type="pres">
      <dgm:prSet presAssocID="{F85EB145-BCCD-44A7-B446-E403B4746B5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202CC-6C62-4C75-A208-F0E0ACA1AB54}" type="pres">
      <dgm:prSet presAssocID="{F85EB145-BCCD-44A7-B446-E403B4746B5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95FC34-DF28-4355-BD4E-85285E9DC6FA}" srcId="{1963D461-A329-4DBC-889D-24EF0A76D94A}" destId="{F85EB145-BCCD-44A7-B446-E403B4746B52}" srcOrd="1" destOrd="0" parTransId="{7DB49C58-FE56-4468-A031-31688939E41C}" sibTransId="{96BD3F45-6172-4C08-A9DA-68160DD5C447}"/>
    <dgm:cxn modelId="{9F2F935C-CC5B-4779-BC0E-605F06B40562}" srcId="{F85EB145-BCCD-44A7-B446-E403B4746B52}" destId="{948FAC7C-7562-4851-91B9-EEAABAE16CB5}" srcOrd="0" destOrd="0" parTransId="{E206C2F4-87B1-415C-90FB-6A0918DD542B}" sibTransId="{EBC79CCB-1C5A-4CDF-845C-D2829F6C7F4A}"/>
    <dgm:cxn modelId="{A94AF2AB-FBEF-4545-BEC1-C930D6364489}" type="presOf" srcId="{948FAC7C-7562-4851-91B9-EEAABAE16CB5}" destId="{29C202CC-6C62-4C75-A208-F0E0ACA1AB54}" srcOrd="0" destOrd="0" presId="urn:microsoft.com/office/officeart/2005/8/layout/vList2"/>
    <dgm:cxn modelId="{26896CE9-A4B4-4F50-890B-D39FFFBF017B}" srcId="{1963D461-A329-4DBC-889D-24EF0A76D94A}" destId="{5EC68C7E-6F5F-4345-A987-0A49438C05A5}" srcOrd="0" destOrd="0" parTransId="{1D02285A-93A2-48FD-A841-693996EA8C27}" sibTransId="{B7B8FC9F-9A9F-4040-BEF1-4E899C66524A}"/>
    <dgm:cxn modelId="{7CCC5333-74A9-4992-9ED1-C54F775BD588}" type="presOf" srcId="{05D84AB1-B0EA-4A40-AABC-E78D4D707DC1}" destId="{1039AA19-27F6-4368-A2EA-84521D6B180D}" srcOrd="0" destOrd="0" presId="urn:microsoft.com/office/officeart/2005/8/layout/vList2"/>
    <dgm:cxn modelId="{3F93B499-A930-4D55-887D-713081380C04}" type="presOf" srcId="{5EC68C7E-6F5F-4345-A987-0A49438C05A5}" destId="{62B1F9A1-A91D-4137-B6ED-0C9086B55375}" srcOrd="0" destOrd="0" presId="urn:microsoft.com/office/officeart/2005/8/layout/vList2"/>
    <dgm:cxn modelId="{4C360680-3399-4793-9296-3CE6AF79F2EA}" srcId="{5EC68C7E-6F5F-4345-A987-0A49438C05A5}" destId="{05D84AB1-B0EA-4A40-AABC-E78D4D707DC1}" srcOrd="0" destOrd="0" parTransId="{E485BDA9-9F9B-4BCD-95B0-B3C3E4506528}" sibTransId="{5FAC097C-3399-4110-A3EC-9829B75C106C}"/>
    <dgm:cxn modelId="{42063516-42AF-49B0-8A11-C2FAA2DCE4B1}" type="presOf" srcId="{F85EB145-BCCD-44A7-B446-E403B4746B52}" destId="{555FF8DB-0676-4065-AC7E-06F71F416E11}" srcOrd="0" destOrd="0" presId="urn:microsoft.com/office/officeart/2005/8/layout/vList2"/>
    <dgm:cxn modelId="{7B7E347E-2570-4C93-BE38-290EA420E8C6}" type="presOf" srcId="{1963D461-A329-4DBC-889D-24EF0A76D94A}" destId="{813F2B31-3AD9-4C6E-93DE-BF046412149B}" srcOrd="0" destOrd="0" presId="urn:microsoft.com/office/officeart/2005/8/layout/vList2"/>
    <dgm:cxn modelId="{DCE1A70C-5D9E-483A-ABBE-723DE2942F0B}" type="presParOf" srcId="{813F2B31-3AD9-4C6E-93DE-BF046412149B}" destId="{62B1F9A1-A91D-4137-B6ED-0C9086B55375}" srcOrd="0" destOrd="0" presId="urn:microsoft.com/office/officeart/2005/8/layout/vList2"/>
    <dgm:cxn modelId="{62F3D195-892C-4311-A965-1931F7384E7A}" type="presParOf" srcId="{813F2B31-3AD9-4C6E-93DE-BF046412149B}" destId="{1039AA19-27F6-4368-A2EA-84521D6B180D}" srcOrd="1" destOrd="0" presId="urn:microsoft.com/office/officeart/2005/8/layout/vList2"/>
    <dgm:cxn modelId="{899C4AC5-FB6E-4986-AA23-3F5522EB8E33}" type="presParOf" srcId="{813F2B31-3AD9-4C6E-93DE-BF046412149B}" destId="{555FF8DB-0676-4065-AC7E-06F71F416E11}" srcOrd="2" destOrd="0" presId="urn:microsoft.com/office/officeart/2005/8/layout/vList2"/>
    <dgm:cxn modelId="{80E20683-B8EC-49C9-8679-7BA552793272}" type="presParOf" srcId="{813F2B31-3AD9-4C6E-93DE-BF046412149B}" destId="{29C202CC-6C62-4C75-A208-F0E0ACA1AB5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B1F9A1-A91D-4137-B6ED-0C9086B55375}">
      <dsp:nvSpPr>
        <dsp:cNvPr id="0" name=""/>
        <dsp:cNvSpPr/>
      </dsp:nvSpPr>
      <dsp:spPr>
        <a:xfrm>
          <a:off x="0" y="22638"/>
          <a:ext cx="8596312" cy="112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От </a:t>
          </a:r>
          <a:r>
            <a:rPr lang="ru-RU" sz="4800" b="1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интеллекта</a:t>
          </a:r>
          <a:endParaRPr lang="ru-RU" sz="4800" kern="1200" dirty="0"/>
        </a:p>
      </dsp:txBody>
      <dsp:txXfrm>
        <a:off x="0" y="22638"/>
        <a:ext cx="8596312" cy="1123199"/>
      </dsp:txXfrm>
    </dsp:sp>
    <dsp:sp modelId="{1039AA19-27F6-4368-A2EA-84521D6B180D}">
      <dsp:nvSpPr>
        <dsp:cNvPr id="0" name=""/>
        <dsp:cNvSpPr/>
      </dsp:nvSpPr>
      <dsp:spPr>
        <a:xfrm>
          <a:off x="0" y="1145838"/>
          <a:ext cx="8596312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33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700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на 20-30 % </a:t>
          </a:r>
          <a:endParaRPr lang="ru-RU" sz="3700" kern="1200" dirty="0"/>
        </a:p>
      </dsp:txBody>
      <dsp:txXfrm>
        <a:off x="0" y="1145838"/>
        <a:ext cx="8596312" cy="794880"/>
      </dsp:txXfrm>
    </dsp:sp>
    <dsp:sp modelId="{555FF8DB-0676-4065-AC7E-06F71F416E11}">
      <dsp:nvSpPr>
        <dsp:cNvPr id="0" name=""/>
        <dsp:cNvSpPr/>
      </dsp:nvSpPr>
      <dsp:spPr>
        <a:xfrm>
          <a:off x="0" y="1940718"/>
          <a:ext cx="8596312" cy="112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От </a:t>
          </a:r>
          <a:r>
            <a:rPr lang="ru-RU" sz="4800" b="1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мотивов</a:t>
          </a:r>
          <a:endParaRPr lang="ru-RU" sz="4800" kern="1200" dirty="0"/>
        </a:p>
      </dsp:txBody>
      <dsp:txXfrm>
        <a:off x="0" y="1940718"/>
        <a:ext cx="8596312" cy="1123199"/>
      </dsp:txXfrm>
    </dsp:sp>
    <dsp:sp modelId="{29C202CC-6C62-4C75-A208-F0E0ACA1AB54}">
      <dsp:nvSpPr>
        <dsp:cNvPr id="0" name=""/>
        <dsp:cNvSpPr/>
      </dsp:nvSpPr>
      <dsp:spPr>
        <a:xfrm>
          <a:off x="0" y="3063918"/>
          <a:ext cx="8596312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33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700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на 70-80 % </a:t>
          </a:r>
          <a:endParaRPr lang="ru-RU" sz="3700" kern="1200" dirty="0"/>
        </a:p>
      </dsp:txBody>
      <dsp:txXfrm>
        <a:off x="0" y="3063918"/>
        <a:ext cx="8596312" cy="79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EF30-5E03-4230-A0C9-ABE10818484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45F0-C64A-496B-A123-5FFE73EA3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95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EF30-5E03-4230-A0C9-ABE10818484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45F0-C64A-496B-A123-5FFE73EA3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94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EF30-5E03-4230-A0C9-ABE10818484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45F0-C64A-496B-A123-5FFE73EA3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01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EF30-5E03-4230-A0C9-ABE10818484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45F0-C64A-496B-A123-5FFE73EA3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483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EF30-5E03-4230-A0C9-ABE10818484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45F0-C64A-496B-A123-5FFE73EA3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45087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EF30-5E03-4230-A0C9-ABE10818484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45F0-C64A-496B-A123-5FFE73EA3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14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EF30-5E03-4230-A0C9-ABE10818484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45F0-C64A-496B-A123-5FFE73EA3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06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EF30-5E03-4230-A0C9-ABE10818484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45F0-C64A-496B-A123-5FFE73EA3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31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EF30-5E03-4230-A0C9-ABE10818484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45F0-C64A-496B-A123-5FFE73EA3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11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EF30-5E03-4230-A0C9-ABE10818484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45F0-C64A-496B-A123-5FFE73EA3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68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EF30-5E03-4230-A0C9-ABE10818484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45F0-C64A-496B-A123-5FFE73EA3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13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EF30-5E03-4230-A0C9-ABE10818484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45F0-C64A-496B-A123-5FFE73EA3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18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EF30-5E03-4230-A0C9-ABE10818484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45F0-C64A-496B-A123-5FFE73EA3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34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EF30-5E03-4230-A0C9-ABE10818484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45F0-C64A-496B-A123-5FFE73EA3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6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EF30-5E03-4230-A0C9-ABE10818484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45F0-C64A-496B-A123-5FFE73EA3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88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EF30-5E03-4230-A0C9-ABE10818484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45F0-C64A-496B-A123-5FFE73EA3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52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1EF30-5E03-4230-A0C9-ABE10818484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2D45F0-C64A-496B-A123-5FFE73EA3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7178" y="205946"/>
            <a:ext cx="10147214" cy="4190879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Особенности формирования учебной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мотивации у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школьников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 ОВЗ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 опыта работы учителя начальных классов </a:t>
            </a:r>
          </a:p>
          <a:p>
            <a:r>
              <a:rPr lang="ru-RU" dirty="0" smtClean="0"/>
              <a:t>ГБОУ ООШ с. </a:t>
            </a:r>
            <a:r>
              <a:rPr lang="ru-RU" dirty="0" err="1" smtClean="0"/>
              <a:t>Заплавное</a:t>
            </a:r>
            <a:endParaRPr lang="ru-RU" dirty="0" smtClean="0"/>
          </a:p>
          <a:p>
            <a:r>
              <a:rPr lang="ru-RU" dirty="0" smtClean="0"/>
              <a:t>Долгих Д.Н. </a:t>
            </a: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47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858" y="18123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Рекомендации по формированию учебной мотивации учащихся с ОВЗ: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474573"/>
            <a:ext cx="8596668" cy="456678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Создавать на уроке комфортные психологические и организационные условия работы: атмосферу доброжелательности, взаимопонимания, взаимоуважения.</a:t>
            </a:r>
          </a:p>
          <a:p>
            <a:r>
              <a:rPr lang="ru-RU" dirty="0" smtClean="0"/>
              <a:t>Вооружать учащихся пониманием своей активной роли на уроке.</a:t>
            </a:r>
          </a:p>
          <a:p>
            <a:r>
              <a:rPr lang="ru-RU" dirty="0" smtClean="0"/>
              <a:t>Включать формы изложения учебного материала с акцентом на занимательность, необычность, формы работы, вызывающие удивление, интерес у учащихся.</a:t>
            </a:r>
          </a:p>
          <a:p>
            <a:r>
              <a:rPr lang="ru-RU" dirty="0" smtClean="0"/>
              <a:t>На каждом уроке находить возможности для поощрения учеников, создавая атмосферу успеха.</a:t>
            </a:r>
          </a:p>
          <a:p>
            <a:r>
              <a:rPr lang="ru-RU" dirty="0" smtClean="0"/>
              <a:t>Выявлять индивидуальные особенности и способности учащихся, считать главной задачей умение дойти до каждого ученика.</a:t>
            </a:r>
          </a:p>
          <a:p>
            <a:r>
              <a:rPr lang="ru-RU" dirty="0" smtClean="0"/>
              <a:t>Постоянно применять в своей деятельности средства и технологии обучения, способствующие развитию мотивации учения.</a:t>
            </a:r>
          </a:p>
          <a:p>
            <a:r>
              <a:rPr lang="ru-RU" dirty="0" smtClean="0"/>
              <a:t>Самостоятельно знакомиться с опытом науки и практики по использованию приёмов мотивации учебной деятельности.</a:t>
            </a:r>
          </a:p>
          <a:p>
            <a:r>
              <a:rPr lang="ru-RU" dirty="0" smtClean="0"/>
              <a:t>Развивать сотрудничество семьи и школы с целью формирования учебной мотивации детей.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Объект 3" descr="Первая встреча: 10 правильных вопросов, помогающих лучше узнать ученика |  Skyteach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577001" y="5115696"/>
            <a:ext cx="2277247" cy="16378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Приемы из опыта работы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Постоянное снижение тревожности детей</a:t>
            </a:r>
          </a:p>
          <a:p>
            <a:r>
              <a:rPr lang="ru-RU" dirty="0" smtClean="0"/>
              <a:t>Использование ситуации личного выбора задачи, упражнения</a:t>
            </a:r>
          </a:p>
          <a:p>
            <a:r>
              <a:rPr lang="ru-RU" dirty="0" smtClean="0"/>
              <a:t>Использование ситуации активного влияния в совместной учебной деятельности 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разнообразных видов стимуляции: похвала, моральное поощрение, ситуация успеха, опережающее поощрение.</a:t>
            </a:r>
          </a:p>
          <a:p>
            <a:r>
              <a:rPr lang="ru-RU" dirty="0" smtClean="0"/>
              <a:t>Создание ситуаций, когда ученик рассуждает, употребляя выражения: “Я считаю, что это правильно, так как...”, “Это должно быть иначе, потому что...”, “Я думаю, что ...”.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Игровые приёмы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529" y="197708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разнообразных видов стимуляции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Внушение ребёнку веры в себя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Позитивная поддержка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Позитивная содержательная оценка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Внушение позитивного</a:t>
            </a:r>
          </a:p>
          <a:p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Учитывание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состояние ребёнка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Авансирование будущего успешного результата</a:t>
            </a:r>
            <a:endParaRPr lang="ru-RU" sz="2800" b="1" dirty="0" smtClean="0"/>
          </a:p>
          <a:p>
            <a:endParaRPr lang="ru-RU" sz="2800" b="1" dirty="0" smtClean="0"/>
          </a:p>
          <a:p>
            <a:endParaRPr lang="ru-RU" dirty="0"/>
          </a:p>
        </p:txBody>
      </p:sp>
      <p:pic>
        <p:nvPicPr>
          <p:cNvPr id="4" name="Picture 2" descr="Учи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2339" y="4556751"/>
            <a:ext cx="2880320" cy="2301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4279" y="246012"/>
            <a:ext cx="11137237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Внушение ребёнку веры в себя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6603" y="1052444"/>
            <a:ext cx="11596456" cy="1542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Положительное подкрепление </a:t>
            </a:r>
            <a:r>
              <a:rPr lang="ru-RU" sz="2400" dirty="0" smtClean="0"/>
              <a:t>- это публичное объявление достоинств ребёнка. Очень важно именно при всех говорить о его достоинствах. Можно говорить о личностных достоинствах: добрый, отзывчивый, внимательный, трудолюбивый.  Можно говорить о внешних достоинствах ребёнка: внимательный взгляд, заразительный смех.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5081" y="2750064"/>
            <a:ext cx="5725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Позитивная поддержка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3081" y="3578479"/>
            <a:ext cx="91851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Предположим, ученик у доски неверно выполнил задание. Учитель может сказать: "Даже хорошо, что ты допустил эту ошибку. Теперь мы все видим, в чём трудность этого задания. Спасибо за ошибку! " </a:t>
            </a:r>
            <a:endParaRPr lang="ru-RU" sz="2800" dirty="0"/>
          </a:p>
        </p:txBody>
      </p:sp>
      <p:pic>
        <p:nvPicPr>
          <p:cNvPr id="8" name="Picture 2" descr="http://habazavr.ru/prezentaciya-uchenik-u-doski/uchenik-u-doski_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8675" y="4266789"/>
            <a:ext cx="2130804" cy="277327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648280" y="4564471"/>
            <a:ext cx="27363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жыраф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1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6257" y="171872"/>
            <a:ext cx="11137237" cy="7200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Позитивная содержательная оценка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5176" y="941380"/>
            <a:ext cx="11472597" cy="511256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Педагогу обязательно нужно найти что-то, что можно оценить положительно в результате деятельности ученика. </a:t>
            </a:r>
          </a:p>
          <a:p>
            <a:pPr marL="0" indent="0"/>
            <a:r>
              <a:rPr lang="ru-RU" sz="2000" b="1" i="1" dirty="0" smtClean="0"/>
              <a:t>Особенно тебе удалось... </a:t>
            </a:r>
          </a:p>
          <a:p>
            <a:pPr marL="0" indent="0"/>
            <a:r>
              <a:rPr lang="ru-RU" sz="2000" b="1" i="1" dirty="0" smtClean="0"/>
              <a:t>Больше всего в твоей работе мне нравится...</a:t>
            </a:r>
          </a:p>
          <a:p>
            <a:pPr marL="0" indent="0"/>
            <a:r>
              <a:rPr lang="ru-RU" sz="2000" b="1" i="1" dirty="0" smtClean="0"/>
              <a:t>Самой высокой оценки в твоей работе заслуживает то, что ты... </a:t>
            </a:r>
          </a:p>
          <a:p>
            <a:pPr marL="0" indent="0"/>
            <a:endParaRPr lang="ru-RU" sz="2000" b="1" i="1" dirty="0" smtClean="0"/>
          </a:p>
          <a:p>
            <a:pPr marL="0" indent="0"/>
            <a:endParaRPr lang="ru-RU" sz="2000" b="1" i="1" dirty="0" smtClean="0"/>
          </a:p>
          <a:p>
            <a:pPr marL="0" indent="0"/>
            <a:endParaRPr lang="ru-RU" sz="2000" b="1" i="1" dirty="0" smtClean="0"/>
          </a:p>
          <a:p>
            <a:pPr marL="0" indent="0"/>
            <a:r>
              <a:rPr lang="ru-RU" sz="2400" b="1" i="1" dirty="0" smtClean="0"/>
              <a:t>Слушай внимательно, чтобы всё понять.</a:t>
            </a:r>
          </a:p>
          <a:p>
            <a:pPr marL="0" indent="0"/>
            <a:r>
              <a:rPr lang="ru-RU" sz="2400" b="1" i="1" dirty="0" smtClean="0"/>
              <a:t> Постарайся  ещё, у тебя уже получается...</a:t>
            </a:r>
          </a:p>
          <a:p>
            <a:pPr marL="0" indent="0"/>
            <a:r>
              <a:rPr lang="ru-RU" sz="2400" b="1" i="1" dirty="0" smtClean="0"/>
              <a:t> Сосредоточься, напишешь правильно...</a:t>
            </a:r>
            <a:endParaRPr lang="ru-RU" sz="2400" b="1" dirty="0" smtClean="0"/>
          </a:p>
          <a:p>
            <a:pPr marL="0" indent="0"/>
            <a:endParaRPr lang="ru-RU" sz="2000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4886" y="3105835"/>
            <a:ext cx="10083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Внушение позитивного, не внушаем отрицательного</a:t>
            </a:r>
            <a:endParaRPr lang="ru-RU" sz="2800" b="1" dirty="0"/>
          </a:p>
        </p:txBody>
      </p:sp>
      <p:pic>
        <p:nvPicPr>
          <p:cNvPr id="8" name="Picture 2" descr="https://thumbs.dreamstime.com/b/%D1%88%D0%BA%D0%BE%D0%BB%D1%8C%D0%BD%D0%B8%D1%86%D0%B0-%D0%B2%D0%B5%D0%BA%D1%82%D0%BE%D1%80%D0%B0-%D1%81%D1%8F-%D0%BE%D0%BA%D0%BE%D0%BB%D0%BE-%D0%BA%D0%BB%D0%B0%D1%81%D1%81%D0%BD-%D0%BA%D0%BB%D0%B0%D1%81%D1%81%D0%BD%D0%BE%D0%B3%D0%BE-28661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2861" y="4052943"/>
            <a:ext cx="2664296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81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9350" y="332656"/>
            <a:ext cx="11137237" cy="72008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Учитывание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состояние ребёнка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6278" y="1141512"/>
            <a:ext cx="10945216" cy="193944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Иногда достаточно взглянуть на ребёнка, чтобы заметить, что ему уже неловко, совестно или страшно, он уже расстроен. Не нужно "добивать" воспитанника. Лучше помочь ему найти выход, принять правильное решение: рассыпал - подбери, не выучил - учи, не понимаешь - давай разберёмся.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4" descr="http://habazavr.ru/prezentaciya-uchenik-u-doski/uchenik-u-doski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6919" y="2570206"/>
            <a:ext cx="2185081" cy="2448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0571" y="3137242"/>
            <a:ext cx="9336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Авансирование будущего успешного результата</a:t>
            </a:r>
            <a:endParaRPr lang="ru-RU" sz="3200" dirty="0"/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539551" y="3970638"/>
            <a:ext cx="10293205" cy="2734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усиливает внушение уверенности ребёнка при выполнении нового для него дела.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твоих способностях...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Зная твою старательность...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Ты справишься, потому, что ты 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(+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достоинство ребёнка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сообразительность, аккуратность, усидчивость и т. д.)...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1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Игровые приёмы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1.Продолжи логический ряд.</a:t>
            </a:r>
          </a:p>
          <a:p>
            <a:r>
              <a:rPr lang="ru-RU" dirty="0" smtClean="0"/>
              <a:t>10, 2, 20, 4, 30…..</a:t>
            </a:r>
          </a:p>
          <a:p>
            <a:r>
              <a:rPr lang="ru-RU" dirty="0" smtClean="0"/>
              <a:t>2.Посмотрите на последовательность расположения фигур и определите, какие фигуры пропущены.</a:t>
            </a:r>
          </a:p>
          <a:p>
            <a:r>
              <a:rPr lang="ru-RU" dirty="0" smtClean="0"/>
              <a:t>3.Что общего? Какое число (слово) лишнее?</a:t>
            </a:r>
          </a:p>
          <a:p>
            <a:r>
              <a:rPr lang="ru-RU" dirty="0" smtClean="0"/>
              <a:t>948 145 247 840</a:t>
            </a:r>
          </a:p>
          <a:p>
            <a:r>
              <a:rPr lang="ru-RU" dirty="0" smtClean="0"/>
              <a:t>4.Который час должны показывать последние в каждом ряду часы?</a:t>
            </a:r>
          </a:p>
          <a:p>
            <a:r>
              <a:rPr lang="ru-RU" dirty="0" smtClean="0"/>
              <a:t>(6ч, 7ч 5 мин., 8ч 10 мин.)</a:t>
            </a:r>
          </a:p>
          <a:p>
            <a:r>
              <a:rPr lang="ru-RU" dirty="0" smtClean="0"/>
              <a:t>5.Дорисуйте картинки так, чтобы все они стали одинаковыми.</a:t>
            </a:r>
          </a:p>
          <a:p>
            <a:r>
              <a:rPr lang="ru-RU" dirty="0" smtClean="0"/>
              <a:t>6.Нарисуйте то, что должно быть в пустом квадрате.</a:t>
            </a:r>
          </a:p>
          <a:p>
            <a:r>
              <a:rPr lang="ru-RU" dirty="0" smtClean="0"/>
              <a:t>7.Внимательно посмотрите на первые три квадрата и определите, что должно быть в пустом. (Слабые дети выбирают из трёх предложенных)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Игровые приёмы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7334" y="1499287"/>
            <a:ext cx="8596668" cy="45420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8. «Шифровальщик»На экране числа и буквы. Каждая буква соответствует определённому числу. Опираясь на данный шифр, расшифруйте слова и запишите их в тетрадь столбиком.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столы                            лиса                         Сима </a:t>
            </a:r>
          </a:p>
          <a:p>
            <a:r>
              <a:rPr lang="ru-RU" dirty="0" smtClean="0"/>
              <a:t>-Что общего у этих слов?</a:t>
            </a:r>
          </a:p>
          <a:p>
            <a:r>
              <a:rPr lang="ru-RU" dirty="0" smtClean="0"/>
              <a:t>-Назовите лишнее слово.</a:t>
            </a:r>
          </a:p>
          <a:p>
            <a:r>
              <a:rPr lang="ru-RU" dirty="0" smtClean="0"/>
              <a:t>-На какие две группы можно разделить слова?</a:t>
            </a:r>
          </a:p>
          <a:p>
            <a:r>
              <a:rPr lang="ru-RU" dirty="0" smtClean="0"/>
              <a:t>- К словам-предметам надо подобрать слова действия. (На экране слова: растёт, шумит, стоят, читает, бежит) . А теперь запишите эти слова рядом со словами предметами по памяти.</a:t>
            </a:r>
          </a:p>
          <a:p>
            <a:r>
              <a:rPr lang="ru-RU" sz="2300" dirty="0" smtClean="0"/>
              <a:t>Игры «Что изменилось в рисунке?», «Запоминаем, рисуя», «Украшаем слова», «Вспомни движения», «Откуда эти слова?», «Кто больше запомнит», «Два дела одновременно», «Кто внимательней», «Исправляем ошибки», «Считаем вместе» очень оживляют детей на занятиях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61279" y="1977620"/>
          <a:ext cx="3905250" cy="546735"/>
        </p:xfrm>
        <a:graphic>
          <a:graphicData uri="http://schemas.openxmlformats.org/drawingml/2006/table">
            <a:tbl>
              <a:tblPr/>
              <a:tblGrid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</a:tblGrid>
              <a:tr h="26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68915" y="2680179"/>
          <a:ext cx="1435100" cy="426720"/>
        </p:xfrm>
        <a:graphic>
          <a:graphicData uri="http://schemas.openxmlformats.org/drawingml/2006/table">
            <a:tbl>
              <a:tblPr/>
              <a:tblGrid>
                <a:gridCol w="287020"/>
                <a:gridCol w="287020"/>
                <a:gridCol w="287020"/>
                <a:gridCol w="287020"/>
                <a:gridCol w="287020"/>
              </a:tblGrid>
              <a:tr h="187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столы,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923576" y="2685534"/>
          <a:ext cx="1148080" cy="426720"/>
        </p:xfrm>
        <a:graphic>
          <a:graphicData uri="http://schemas.openxmlformats.org/drawingml/2006/table">
            <a:tbl>
              <a:tblPr/>
              <a:tblGrid>
                <a:gridCol w="287020"/>
                <a:gridCol w="287020"/>
                <a:gridCol w="287020"/>
                <a:gridCol w="287020"/>
              </a:tblGrid>
              <a:tr h="191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столы,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497000" y="2680180"/>
          <a:ext cx="1391232" cy="476697"/>
        </p:xfrm>
        <a:graphic>
          <a:graphicData uri="http://schemas.openxmlformats.org/drawingml/2006/table">
            <a:tbl>
              <a:tblPr/>
              <a:tblGrid>
                <a:gridCol w="347808"/>
                <a:gridCol w="347808"/>
                <a:gridCol w="347808"/>
                <a:gridCol w="347808"/>
              </a:tblGrid>
              <a:tr h="260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столы,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383" y="230660"/>
            <a:ext cx="8596668" cy="848497"/>
          </a:xfrm>
        </p:spPr>
        <p:txBody>
          <a:bodyPr/>
          <a:lstStyle/>
          <a:p>
            <a:r>
              <a:rPr lang="ru-RU" b="1" dirty="0" smtClean="0"/>
              <a:t>«Отвечай- не зевай!»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15547" y="1589903"/>
          <a:ext cx="4992128" cy="2924432"/>
        </p:xfrm>
        <a:graphic>
          <a:graphicData uri="http://schemas.openxmlformats.org/drawingml/2006/table">
            <a:tbl>
              <a:tblPr/>
              <a:tblGrid>
                <a:gridCol w="1248032"/>
                <a:gridCol w="1248032"/>
                <a:gridCol w="1248032"/>
                <a:gridCol w="1248032"/>
              </a:tblGrid>
              <a:tr h="1442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81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80711" y="5321998"/>
          <a:ext cx="4344586" cy="1141032"/>
        </p:xfrm>
        <a:graphic>
          <a:graphicData uri="http://schemas.openxmlformats.org/drawingml/2006/table">
            <a:tbl>
              <a:tblPr/>
              <a:tblGrid>
                <a:gridCol w="2172293"/>
                <a:gridCol w="2172293"/>
              </a:tblGrid>
              <a:tr h="566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«Отвечай-ка»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«Третий лишний»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5924" y="247136"/>
            <a:ext cx="6170141" cy="168326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 ученика любого возраста, не концентрироваться на неудачах, а замечать свои успехи!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ediatrinfo.ru/wp-content/uploads/7/4/0/740ffa92210e1bc216374927dd27a7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77" y="2920481"/>
            <a:ext cx="4968360" cy="3385583"/>
          </a:xfrm>
          <a:prstGeom prst="rect">
            <a:avLst/>
          </a:prstGeom>
          <a:noFill/>
        </p:spPr>
      </p:pic>
      <p:pic>
        <p:nvPicPr>
          <p:cNvPr id="6" name="Picture 2" descr="https://www.b17.ru/foto/uploaded/upl_1526547043_163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85" y="2191265"/>
            <a:ext cx="3991368" cy="2520264"/>
          </a:xfrm>
          <a:prstGeom prst="rect">
            <a:avLst/>
          </a:prstGeom>
          <a:noFill/>
        </p:spPr>
      </p:pic>
      <p:pic>
        <p:nvPicPr>
          <p:cNvPr id="1030" name="Picture 6" descr="https://pediatrinfo.ru/wp-content/uploads/2/3/d/23d6e6e88ba5312180b84f8d71b2967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8189" y="4835609"/>
            <a:ext cx="3317608" cy="1741745"/>
          </a:xfrm>
          <a:prstGeom prst="rect">
            <a:avLst/>
          </a:prstGeom>
          <a:noFill/>
        </p:spPr>
      </p:pic>
      <p:pic>
        <p:nvPicPr>
          <p:cNvPr id="8" name="Picture 5" descr="https://medboli.ru/wp-content/uploads/a/f/d/afd8fe77e181aa4a2d6de73267f1c00c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960440" cy="2072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23" y="189471"/>
            <a:ext cx="8596668" cy="1320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Общие закономерности психического развития лиц с ОВЗ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66752" y="1447801"/>
            <a:ext cx="10915649" cy="505301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Особые образовательные потребности у детей с ОВЗ обусловлены закономерностями нарушенного развития: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трудностями взаимодействия с окружающей средой, прежде всего, с окружающими людьми;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нарушениями развития личности;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меньшей скоростью приема и переработки сенсорной информации;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недостатками словесного </a:t>
            </a:r>
            <a:r>
              <a:rPr lang="ru-RU" dirty="0" err="1" smtClean="0"/>
              <a:t>опосредствования</a:t>
            </a:r>
            <a:r>
              <a:rPr lang="ru-RU" dirty="0" smtClean="0"/>
              <a:t> (например, затруднениями в формировании словесных обобщений и в номинации объектов);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недостатками развития произвольных движений (отставание, замедленность, трудности координации);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замедленным темпом психического развития в целом; повышенной утомляемостью, высокой истощаемостью.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 учетом особых образовательных потребностей для детей с ОВЗ создаются специальные образовательные условия.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/>
          <p:cNvSpPr/>
          <p:nvPr/>
        </p:nvSpPr>
        <p:spPr>
          <a:xfrm>
            <a:off x="672237" y="2166551"/>
            <a:ext cx="8817752" cy="3779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 rot="10800000" flipV="1">
            <a:off x="1203757" y="1620709"/>
            <a:ext cx="209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+mj-lt"/>
              </a:rPr>
              <a:t>Не знаю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834845" y="2679357"/>
            <a:ext cx="16192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+mj-lt"/>
              </a:rPr>
              <a:t>Знаю</a:t>
            </a:r>
          </a:p>
        </p:txBody>
      </p:sp>
      <p:sp>
        <p:nvSpPr>
          <p:cNvPr id="6" name="Кольцо 5"/>
          <p:cNvSpPr/>
          <p:nvPr/>
        </p:nvSpPr>
        <p:spPr>
          <a:xfrm>
            <a:off x="1242902" y="2059459"/>
            <a:ext cx="602373" cy="60136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4273379" y="1629546"/>
            <a:ext cx="209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+mj-lt"/>
              </a:rPr>
              <a:t>Понимаю</a:t>
            </a:r>
          </a:p>
        </p:txBody>
      </p:sp>
      <p:sp>
        <p:nvSpPr>
          <p:cNvPr id="16392" name="Прямоугольник 8"/>
          <p:cNvSpPr>
            <a:spLocks noChangeArrowheads="1"/>
          </p:cNvSpPr>
          <p:nvPr/>
        </p:nvSpPr>
        <p:spPr bwMode="auto">
          <a:xfrm>
            <a:off x="3048000" y="2928938"/>
            <a:ext cx="609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altLang="ru-RU" b="1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                                  </a:t>
            </a:r>
          </a:p>
        </p:txBody>
      </p:sp>
      <p:sp>
        <p:nvSpPr>
          <p:cNvPr id="16393" name="Прямоугольник 9"/>
          <p:cNvSpPr>
            <a:spLocks noChangeArrowheads="1"/>
          </p:cNvSpPr>
          <p:nvPr/>
        </p:nvSpPr>
        <p:spPr bwMode="auto">
          <a:xfrm>
            <a:off x="6111963" y="2558621"/>
            <a:ext cx="28260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latin typeface="+mj-lt"/>
              </a:rPr>
              <a:t>Понимаю,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latin typeface="+mj-lt"/>
              </a:rPr>
              <a:t>могу применить </a:t>
            </a:r>
          </a:p>
        </p:txBody>
      </p:sp>
      <p:sp>
        <p:nvSpPr>
          <p:cNvPr id="16398" name="TextBox 14"/>
          <p:cNvSpPr txBox="1">
            <a:spLocks noChangeArrowheads="1"/>
          </p:cNvSpPr>
          <p:nvPr/>
        </p:nvSpPr>
        <p:spPr bwMode="auto">
          <a:xfrm>
            <a:off x="7747743" y="1457239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+mj-lt"/>
              </a:rPr>
              <a:t>Могу научить другого</a:t>
            </a:r>
          </a:p>
        </p:txBody>
      </p:sp>
      <p:sp>
        <p:nvSpPr>
          <p:cNvPr id="16399" name="TextBox 15"/>
          <p:cNvSpPr txBox="1">
            <a:spLocks noChangeArrowheads="1"/>
          </p:cNvSpPr>
          <p:nvPr/>
        </p:nvSpPr>
        <p:spPr bwMode="auto">
          <a:xfrm>
            <a:off x="410862" y="209165"/>
            <a:ext cx="95486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«Линейка  достижений», «Лесенка успеха»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, «Дорожка успеха»</a:t>
            </a:r>
            <a:endParaRPr lang="ru-RU" altLang="ru-RU" sz="3600" b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039" y="3549977"/>
            <a:ext cx="4290577" cy="319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4" name="Picture 2" descr="https://pandia.ru/text/80/466/images/img2_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680" y="3694585"/>
            <a:ext cx="3871898" cy="2903923"/>
          </a:xfrm>
          <a:prstGeom prst="rect">
            <a:avLst/>
          </a:prstGeom>
          <a:noFill/>
        </p:spPr>
      </p:pic>
      <p:sp>
        <p:nvSpPr>
          <p:cNvPr id="18" name="Кольцо 17"/>
          <p:cNvSpPr/>
          <p:nvPr/>
        </p:nvSpPr>
        <p:spPr>
          <a:xfrm>
            <a:off x="3063464" y="2059459"/>
            <a:ext cx="602373" cy="60136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6498643" y="2059459"/>
            <a:ext cx="602373" cy="60136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8137973" y="2059459"/>
            <a:ext cx="602373" cy="60136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Кольцо 20"/>
          <p:cNvSpPr/>
          <p:nvPr/>
        </p:nvSpPr>
        <p:spPr>
          <a:xfrm>
            <a:off x="6498643" y="2067697"/>
            <a:ext cx="602373" cy="60136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8137973" y="2067697"/>
            <a:ext cx="602373" cy="60136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Кольцо 22"/>
          <p:cNvSpPr/>
          <p:nvPr/>
        </p:nvSpPr>
        <p:spPr>
          <a:xfrm>
            <a:off x="4702794" y="2067697"/>
            <a:ext cx="602373" cy="60136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434" y="319089"/>
            <a:ext cx="8596668" cy="5815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Образец карты самонаблюдения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 на занятии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Старался писать без ошибок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Проверял свою работу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Следил за осанкой и правильной посадкой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Работал внимательно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Писал аккуратно разборчиво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Соблюдал чистоту и порядок в тетради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Соблюдал дисциплину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Работал активно, поднимал руку.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ученик ставит себе «+» или « - ».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6870" y="4720281"/>
            <a:ext cx="2955898" cy="196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7588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4763" y="476672"/>
            <a:ext cx="11137237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Работа с родителями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7435" y="1196753"/>
            <a:ext cx="109728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индивидуальное консультирование</a:t>
            </a:r>
          </a:p>
          <a:p>
            <a:r>
              <a:rPr lang="ru-RU" sz="2800" dirty="0" smtClean="0"/>
              <a:t>подробное обсуждение общего состояния психического развития ребенка</a:t>
            </a:r>
          </a:p>
          <a:p>
            <a:r>
              <a:rPr lang="ru-RU" sz="2800" dirty="0" smtClean="0"/>
              <a:t>разъяснение конкретных мер помощи ребенку с учетом структуры его дефекта</a:t>
            </a:r>
          </a:p>
          <a:p>
            <a:r>
              <a:rPr lang="ru-RU" sz="2800" dirty="0" smtClean="0"/>
              <a:t>обсуждение проблем родителей, их отношения к трудностям ребенка.</a:t>
            </a:r>
            <a:endParaRPr lang="ru-RU" sz="2800" dirty="0"/>
          </a:p>
        </p:txBody>
      </p:sp>
      <p:pic>
        <p:nvPicPr>
          <p:cNvPr id="2052" name="Picture 4" descr="https://mir-s3-cdn-cf.behance.net/projects/max_808/d13f9497321901.Y3JvcCwxMzgwLDEwODAsMzA0L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071" y="4529016"/>
            <a:ext cx="2977561" cy="2328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81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.znanio.ru/d5af0e/e0/8a/c1a787c322b3b2fd64d57331f2d7b01a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08" y="159736"/>
            <a:ext cx="8712666" cy="654586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576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914400" fontAlgn="base">
              <a:spcAft>
                <a:spcPct val="0"/>
              </a:spcAft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деятельности человека 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зависят: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3" descr="Моя Мадонна : Школа по-новому: что ждёт учеников и их родителей в этом году  : Стать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86108" y="4934464"/>
            <a:ext cx="3205891" cy="192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659" y="2160589"/>
            <a:ext cx="4893276" cy="3880773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"Все наши замыслы, все поиски и построения превращаются в прах, если у ученика нет желания учиться" 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5058" name="Picture 2" descr="https://pbs.twimg.com/media/FXS5PLPXgAEsAbp?format=jpg&amp;name=900x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92174" y="831001"/>
            <a:ext cx="3784820" cy="5053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836713"/>
            <a:ext cx="10972800" cy="5361459"/>
          </a:xfrm>
        </p:spPr>
        <p:txBody>
          <a:bodyPr/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226" y="-802764"/>
            <a:ext cx="10654623" cy="85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Мотив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– это, то, что побуждает человека к деятельности, ради чего она совершается.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Мотивация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– побуждение к действию.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Учебная мотивация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—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это процесс, который запускает, направляет и поддерживает усилия, направленные на выполнение учебной деятельности.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Это сложная, комплексная система, образуемая мотивами, целями, реакциями на неудачу, настойчивостью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установками ученика.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ангелина\AppData\Local\Microsoft\Windows\Temporary Internet Files\Content.IE5\LML5V1JE\MC9004123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4004" y="5244373"/>
            <a:ext cx="2510086" cy="1613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59" y="274638"/>
            <a:ext cx="9572367" cy="18582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Мотив - побуждение к достижению цели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45206" y="1182233"/>
            <a:ext cx="70087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предвидимый  результат, представляемый и осознаваемый человеком.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229" y="5816221"/>
            <a:ext cx="3456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solidFill>
                  <a:srgbClr val="00B050"/>
                </a:solidFill>
              </a:rPr>
              <a:t>Мотив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7" name="Picture 2" descr="https://inakhan.ru/800/600/https/ds04.infourok.ru/uploads/ex/12e8/00082937-e49dee59/hello_html_m72d787a0.jpg"/>
          <p:cNvPicPr>
            <a:picLocks noChangeAspect="1" noChangeArrowheads="1"/>
          </p:cNvPicPr>
          <p:nvPr/>
        </p:nvPicPr>
        <p:blipFill>
          <a:blip r:embed="rId2" cstate="print">
            <a:lum contrast="100000"/>
          </a:blip>
          <a:srcRect/>
          <a:stretch>
            <a:fillRect/>
          </a:stretch>
        </p:blipFill>
        <p:spPr bwMode="auto">
          <a:xfrm>
            <a:off x="2660820" y="2900417"/>
            <a:ext cx="6043312" cy="3743400"/>
          </a:xfrm>
          <a:prstGeom prst="rect">
            <a:avLst/>
          </a:prstGeom>
          <a:noFill/>
        </p:spPr>
      </p:pic>
      <p:pic>
        <p:nvPicPr>
          <p:cNvPr id="9" name="Picture 2" descr="C:\Мама\картинки\компьютер\i (7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131" y="1005015"/>
            <a:ext cx="2953000" cy="226540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363584" y="2343652"/>
            <a:ext cx="15376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Цель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3420588">
            <a:off x="5035694" y="1843866"/>
            <a:ext cx="422237" cy="42320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5" descr="j035678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7726" y="4131168"/>
            <a:ext cx="2112739" cy="189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231028" y="2388973"/>
            <a:ext cx="4810896" cy="1845274"/>
          </a:xfrm>
          <a:prstGeom prst="snip2DiagRect">
            <a:avLst>
              <a:gd name="adj1" fmla="val 0"/>
              <a:gd name="adj2" fmla="val 45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познавательные (внутренние)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48280" y="2421924"/>
            <a:ext cx="4308390" cy="1845276"/>
          </a:xfrm>
          <a:prstGeom prst="snip2DiagRect">
            <a:avLst>
              <a:gd name="adj1" fmla="val 0"/>
              <a:gd name="adj2" fmla="val 39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социальные (внешние)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8311" y="314921"/>
            <a:ext cx="5085805" cy="979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Мотивы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9859" y="4473146"/>
            <a:ext cx="4559055" cy="302316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требование родителей,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наказание или награда,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ожидание будущих благ,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влияние общества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10184" y="4629664"/>
            <a:ext cx="5426792" cy="304952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 к предмету,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любознательность, потребность в новой информации</a:t>
            </a:r>
          </a:p>
          <a:p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3433853">
            <a:off x="2601838" y="1154525"/>
            <a:ext cx="447390" cy="1396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736455">
            <a:off x="6717177" y="1196808"/>
            <a:ext cx="502593" cy="1323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20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Причины снижения учебной мотивации: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449859"/>
            <a:ext cx="8596668" cy="459150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err="1" smtClean="0"/>
              <a:t>Несформированность</a:t>
            </a:r>
            <a:r>
              <a:rPr lang="ru-RU" dirty="0" smtClean="0"/>
              <a:t> учебной деятельности школьника.</a:t>
            </a:r>
          </a:p>
          <a:p>
            <a:pPr lvl="0"/>
            <a:r>
              <a:rPr lang="ru-RU" dirty="0" smtClean="0"/>
              <a:t>Низкий уровень знаний учащегося.</a:t>
            </a:r>
          </a:p>
          <a:p>
            <a:pPr lvl="0"/>
            <a:r>
              <a:rPr lang="ru-RU" dirty="0" smtClean="0"/>
              <a:t>Умственное развитие ученика, задержка в развитии.</a:t>
            </a:r>
          </a:p>
          <a:p>
            <a:pPr lvl="0"/>
            <a:r>
              <a:rPr lang="ru-RU" dirty="0" smtClean="0"/>
              <a:t>Отношение ученика к учителю.</a:t>
            </a:r>
          </a:p>
          <a:p>
            <a:r>
              <a:rPr lang="ru-RU" dirty="0" smtClean="0"/>
              <a:t>Непонимание школьником цели учения.</a:t>
            </a:r>
          </a:p>
          <a:p>
            <a:r>
              <a:rPr lang="ru-RU" dirty="0" smtClean="0"/>
              <a:t>  </a:t>
            </a:r>
            <a:r>
              <a:rPr lang="ru-RU" dirty="0" err="1" smtClean="0"/>
              <a:t>Несложившиеся</a:t>
            </a:r>
            <a:r>
              <a:rPr lang="ru-RU" dirty="0" smtClean="0"/>
              <a:t> отношения с классом.</a:t>
            </a:r>
          </a:p>
          <a:p>
            <a:r>
              <a:rPr lang="ru-RU" dirty="0" smtClean="0"/>
              <a:t>  Неправильный отбор педагогом содержания учебного материала, вызывающего перегрузку учащихся.</a:t>
            </a:r>
          </a:p>
          <a:p>
            <a:r>
              <a:rPr lang="ru-RU" dirty="0" smtClean="0"/>
              <a:t>  </a:t>
            </a:r>
            <a:r>
              <a:rPr lang="ru-RU" dirty="0" err="1" smtClean="0"/>
              <a:t>Невладение</a:t>
            </a:r>
            <a:r>
              <a:rPr lang="ru-RU" dirty="0" smtClean="0"/>
              <a:t> учителем современными методами обучения.</a:t>
            </a:r>
          </a:p>
          <a:p>
            <a:r>
              <a:rPr lang="ru-RU" dirty="0" smtClean="0"/>
              <a:t>Особенности личности учителя, неумение строить отношения с учащимися и организовывать взаимодействия школьников друг с другом.</a:t>
            </a:r>
          </a:p>
          <a:p>
            <a:r>
              <a:rPr lang="ru-RU" dirty="0" smtClean="0"/>
              <a:t>Страх у учащихся перед школой. </a:t>
            </a:r>
          </a:p>
          <a:p>
            <a:r>
              <a:rPr lang="ru-RU" dirty="0" smtClean="0"/>
              <a:t>Отсутствие поддержки со стороны родителей.</a:t>
            </a:r>
          </a:p>
          <a:p>
            <a:endParaRPr lang="ru-RU" dirty="0"/>
          </a:p>
        </p:txBody>
      </p:sp>
      <p:pic>
        <p:nvPicPr>
          <p:cNvPr id="4" name="Picture 2" descr="C:\Мама\картинки\детство\i (4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39" y="5306997"/>
            <a:ext cx="1196824" cy="1402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1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Условия для формирования мотивации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787611"/>
            <a:ext cx="8596668" cy="425375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гуманное отношение к детям;</a:t>
            </a:r>
          </a:p>
          <a:p>
            <a:pPr lvl="0"/>
            <a:r>
              <a:rPr lang="ru-RU" dirty="0" smtClean="0"/>
              <a:t>удовлетворение их потребностей в общении и сотрудничестве с учителем, воспитателем и одноклассниками в процессе учебной работы;</a:t>
            </a:r>
          </a:p>
          <a:p>
            <a:pPr lvl="0"/>
            <a:r>
              <a:rPr lang="ru-RU" dirty="0" smtClean="0"/>
              <a:t>обогащение мышления эмоциями, чувствами;</a:t>
            </a:r>
          </a:p>
          <a:p>
            <a:pPr lvl="0"/>
            <a:r>
              <a:rPr lang="ru-RU" dirty="0" smtClean="0"/>
              <a:t>стимулирование любознательности, познавательных интересов и потребностей;</a:t>
            </a:r>
          </a:p>
          <a:p>
            <a:pPr lvl="0"/>
            <a:r>
              <a:rPr lang="ru-RU" dirty="0" smtClean="0"/>
              <a:t>формирование правильной оценки своих возможностей, пробуждение и закрепление стремления к самосовершенствованию;</a:t>
            </a:r>
          </a:p>
          <a:p>
            <a:pPr lvl="0"/>
            <a:r>
              <a:rPr lang="ru-RU" dirty="0" smtClean="0"/>
              <a:t>воспитание ответственного отношения к учебному труду.</a:t>
            </a:r>
          </a:p>
          <a:p>
            <a:r>
              <a:rPr lang="ru-RU" dirty="0" smtClean="0"/>
              <a:t>взаимоотношение ребенка и педагога.</a:t>
            </a:r>
          </a:p>
          <a:p>
            <a:r>
              <a:rPr lang="ru-RU" dirty="0" smtClean="0"/>
              <a:t>консультации у школьного психолога, получение результатов обследования школьной мотивации, ее рекомендации.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1955</TotalTime>
  <Words>1249</Words>
  <Application>Microsoft Office PowerPoint</Application>
  <PresentationFormat>Произвольный</PresentationFormat>
  <Paragraphs>205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Грань</vt:lpstr>
      <vt:lpstr>Особенности формирования учебной мотивации у школьников  с ОВЗ </vt:lpstr>
      <vt:lpstr>Общие закономерности психического развития лиц с ОВЗ</vt:lpstr>
      <vt:lpstr>Результаты деятельности человека  зависят:  </vt:lpstr>
      <vt:lpstr>В.А.Сухомлинский</vt:lpstr>
      <vt:lpstr>Слайд 5</vt:lpstr>
      <vt:lpstr>Мотив - побуждение к достижению цели </vt:lpstr>
      <vt:lpstr>Слайд 7</vt:lpstr>
      <vt:lpstr>Причины снижения учебной мотивации: </vt:lpstr>
      <vt:lpstr>Условия для формирования мотивации </vt:lpstr>
      <vt:lpstr>Рекомендации по формированию учебной мотивации учащихся с ОВЗ: </vt:lpstr>
      <vt:lpstr>Приемы из опыта работы</vt:lpstr>
      <vt:lpstr>Использование разнообразных видов стимуляции</vt:lpstr>
      <vt:lpstr>Внушение ребёнку веры в себя</vt:lpstr>
      <vt:lpstr>Позитивная содержательная оценка</vt:lpstr>
      <vt:lpstr>Учитывание состояние ребёнка</vt:lpstr>
      <vt:lpstr>Игровые приёмы</vt:lpstr>
      <vt:lpstr>Игровые приёмы</vt:lpstr>
      <vt:lpstr>«Отвечай- не зевай!»</vt:lpstr>
      <vt:lpstr>учит ученика любого возраста, не концентрироваться на неудачах, а замечать свои успехи!</vt:lpstr>
      <vt:lpstr>Слайд 20</vt:lpstr>
      <vt:lpstr>Слайд 21</vt:lpstr>
      <vt:lpstr>Работа с родителями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учебной мотивации у детей с ОВЗ</dc:title>
  <dc:creator>User</dc:creator>
  <cp:lastModifiedBy>User</cp:lastModifiedBy>
  <cp:revision>157</cp:revision>
  <dcterms:created xsi:type="dcterms:W3CDTF">2016-11-18T03:15:43Z</dcterms:created>
  <dcterms:modified xsi:type="dcterms:W3CDTF">2022-12-20T03:18:18Z</dcterms:modified>
</cp:coreProperties>
</file>