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0" r:id="rId3"/>
    <p:sldId id="257" r:id="rId4"/>
    <p:sldId id="258" r:id="rId5"/>
    <p:sldId id="261" r:id="rId6"/>
    <p:sldId id="262" r:id="rId7"/>
    <p:sldId id="259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E74C-3FED-4622-8D8A-B0A628FC4B47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7ACBCF5-1D79-4D30-805E-78E4B0CB1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874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E74C-3FED-4622-8D8A-B0A628FC4B47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7ACBCF5-1D79-4D30-805E-78E4B0CB1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509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E74C-3FED-4622-8D8A-B0A628FC4B47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7ACBCF5-1D79-4D30-805E-78E4B0CB1DE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9421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E74C-3FED-4622-8D8A-B0A628FC4B47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ACBCF5-1D79-4D30-805E-78E4B0CB1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217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E74C-3FED-4622-8D8A-B0A628FC4B47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ACBCF5-1D79-4D30-805E-78E4B0CB1DE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84739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E74C-3FED-4622-8D8A-B0A628FC4B47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ACBCF5-1D79-4D30-805E-78E4B0CB1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371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E74C-3FED-4622-8D8A-B0A628FC4B47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BCF5-1D79-4D30-805E-78E4B0CB1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3816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E74C-3FED-4622-8D8A-B0A628FC4B47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BCF5-1D79-4D30-805E-78E4B0CB1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824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E74C-3FED-4622-8D8A-B0A628FC4B47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BCF5-1D79-4D30-805E-78E4B0CB1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133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E74C-3FED-4622-8D8A-B0A628FC4B47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7ACBCF5-1D79-4D30-805E-78E4B0CB1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726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E74C-3FED-4622-8D8A-B0A628FC4B47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7ACBCF5-1D79-4D30-805E-78E4B0CB1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714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E74C-3FED-4622-8D8A-B0A628FC4B47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7ACBCF5-1D79-4D30-805E-78E4B0CB1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342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E74C-3FED-4622-8D8A-B0A628FC4B47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BCF5-1D79-4D30-805E-78E4B0CB1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798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E74C-3FED-4622-8D8A-B0A628FC4B47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BCF5-1D79-4D30-805E-78E4B0CB1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137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E74C-3FED-4622-8D8A-B0A628FC4B47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BCF5-1D79-4D30-805E-78E4B0CB1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900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E74C-3FED-4622-8D8A-B0A628FC4B47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ACBCF5-1D79-4D30-805E-78E4B0CB1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449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5E74C-3FED-4622-8D8A-B0A628FC4B47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7ACBCF5-1D79-4D30-805E-78E4B0CB1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379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ioco.ru/vebinar-shkoly-ocenka-pisa" TargetMode="External"/><Relationship Id="rId2" Type="http://schemas.openxmlformats.org/officeDocument/2006/relationships/hyperlink" Target="https://fg.resh.edu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kiv.instrao.ru/support/demonstratsionnye-materialya/" TargetMode="External"/><Relationship Id="rId5" Type="http://schemas.openxmlformats.org/officeDocument/2006/relationships/hyperlink" Target="http://center-imc.ru/wp-content/uploads/2020/02/10120.pdf" TargetMode="External"/><Relationship Id="rId4" Type="http://schemas.openxmlformats.org/officeDocument/2006/relationships/hyperlink" Target="https://fioco.ru/&#1087;&#1088;&#1080;&#1084;&#1077;&#1088;&#1099;-&#1079;&#1072;&#1076;&#1072;&#1095;-pisa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Обзор цифровых ресурсов для формирования читательской грамотности (сайт издательства «Просвещение» и РЭШ)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242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3965" y="1"/>
            <a:ext cx="11568544" cy="673330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Интернет-ресурсы</a:t>
            </a:r>
            <a:r>
              <a:rPr lang="ru-RU" sz="2000" b="1" dirty="0">
                <a:solidFill>
                  <a:srgbClr val="C00000"/>
                </a:solidFill>
              </a:rPr>
              <a:t>, контент которых можно использовать для развития и оценки функциональной грамотности обучающихся: </a:t>
            </a:r>
          </a:p>
          <a:p>
            <a:endParaRPr lang="ru-RU" sz="2000" dirty="0">
              <a:solidFill>
                <a:srgbClr val="FF0000"/>
              </a:solidFill>
            </a:endParaRPr>
          </a:p>
          <a:p>
            <a:r>
              <a:rPr lang="ru-RU" sz="2000" dirty="0"/>
              <a:t>1. Электронный банк заданий</a:t>
            </a:r>
            <a:r>
              <a:rPr lang="ru-RU" sz="2000" dirty="0" smtClean="0"/>
              <a:t>: </a:t>
            </a:r>
            <a:r>
              <a:rPr lang="ru-RU" sz="2000" dirty="0" smtClean="0">
                <a:hlinkClick r:id="rId2"/>
              </a:rPr>
              <a:t>https</a:t>
            </a:r>
            <a:r>
              <a:rPr lang="ru-RU" sz="2000" dirty="0">
                <a:hlinkClick r:id="rId2"/>
              </a:rPr>
              <a:t>://fg.resh.edu.ru</a:t>
            </a:r>
            <a:r>
              <a:rPr lang="ru-RU" sz="2000" dirty="0" smtClean="0">
                <a:hlinkClick r:id="rId2"/>
              </a:rPr>
              <a:t>/</a:t>
            </a:r>
            <a:r>
              <a:rPr lang="ru-RU" sz="2000" dirty="0" smtClean="0"/>
              <a:t>.</a:t>
            </a:r>
          </a:p>
          <a:p>
            <a:r>
              <a:rPr lang="ru-RU" sz="2000" dirty="0"/>
              <a:t>2. Общероссийская оценка по модели PISA. </a:t>
            </a:r>
            <a:r>
              <a:rPr lang="ru-RU" sz="2000" dirty="0" err="1"/>
              <a:t>Вебинар</a:t>
            </a:r>
            <a:r>
              <a:rPr lang="ru-RU" sz="2000" dirty="0"/>
              <a:t> для образовательных организаций (25.09.2020). Презентация платформы «Электронный банк тренировочных заданий по оценке функциональной грамотности» </a:t>
            </a:r>
            <a:r>
              <a:rPr lang="ru-RU" sz="2000" dirty="0">
                <a:hlinkClick r:id="rId3"/>
              </a:rPr>
              <a:t>https://fioco.ru/vebinar-shkoly-ocenka-pisa</a:t>
            </a:r>
            <a:r>
              <a:rPr lang="ru-RU" sz="2000" dirty="0" smtClean="0"/>
              <a:t>.</a:t>
            </a:r>
            <a:endParaRPr lang="ru-RU" sz="2000" dirty="0"/>
          </a:p>
          <a:p>
            <a:r>
              <a:rPr lang="ru-RU" sz="2000" dirty="0"/>
              <a:t>3. Открытые задания </a:t>
            </a:r>
            <a:r>
              <a:rPr lang="ru-RU" sz="2000" dirty="0">
                <a:hlinkClick r:id="rId4"/>
              </a:rPr>
              <a:t>https://fioco.ru/примеры-задач-pisa</a:t>
            </a:r>
            <a:r>
              <a:rPr lang="ru-RU" sz="2000" dirty="0" smtClean="0"/>
              <a:t>.</a:t>
            </a:r>
            <a:endParaRPr lang="ru-RU" sz="2000" dirty="0"/>
          </a:p>
          <a:p>
            <a:r>
              <a:rPr lang="ru-RU" sz="2000" dirty="0"/>
              <a:t>Банк заданий </a:t>
            </a:r>
            <a:r>
              <a:rPr lang="ru-RU" sz="2000" dirty="0" smtClean="0"/>
              <a:t>PISA. Мастер-классы </a:t>
            </a:r>
            <a:r>
              <a:rPr lang="ru-RU" sz="2000" dirty="0" err="1" smtClean="0"/>
              <a:t>PISA.Онлайн</a:t>
            </a:r>
            <a:r>
              <a:rPr lang="ru-RU" sz="2000" dirty="0" smtClean="0"/>
              <a:t>-курсы </a:t>
            </a:r>
            <a:r>
              <a:rPr lang="ru-RU" sz="2000" dirty="0"/>
              <a:t>повышения квалификации при подготовке к PISA.</a:t>
            </a:r>
          </a:p>
          <a:p>
            <a:r>
              <a:rPr lang="ru-RU" sz="2000" dirty="0" smtClean="0"/>
              <a:t>4</a:t>
            </a:r>
            <a:r>
              <a:rPr lang="ru-RU" sz="2000" dirty="0"/>
              <a:t>. Примеры открытых заданий PISA по читательской, математической, естественнонаучной, финансовой грамотности и заданий по совместному решению задач </a:t>
            </a:r>
            <a:r>
              <a:rPr lang="ru-RU" sz="2000" dirty="0">
                <a:hlinkClick r:id="rId5"/>
              </a:rPr>
              <a:t>http://</a:t>
            </a:r>
            <a:r>
              <a:rPr lang="ru-RU" sz="2000" dirty="0" smtClean="0">
                <a:hlinkClick r:id="rId5"/>
              </a:rPr>
              <a:t>center-imc.ru/wp-content/uploads/2020/02/10120.pdf</a:t>
            </a:r>
            <a:endParaRPr lang="ru-RU" sz="2000" dirty="0"/>
          </a:p>
          <a:p>
            <a:r>
              <a:rPr lang="ru-RU" sz="2000" dirty="0"/>
              <a:t>6. Демонстрационные материалы для оценки функциональной грамотности учащихся 5 и 7 классов </a:t>
            </a:r>
            <a:r>
              <a:rPr lang="ru-RU" sz="2000" dirty="0">
                <a:hlinkClick r:id="rId6"/>
              </a:rPr>
              <a:t>http://skiv.instrao.ru/support/demonstratsionnye-materialya</a:t>
            </a:r>
            <a:r>
              <a:rPr lang="ru-RU" sz="2000" dirty="0" smtClean="0">
                <a:hlinkClick r:id="rId6"/>
              </a:rPr>
              <a:t>/</a:t>
            </a:r>
            <a:r>
              <a:rPr lang="ru-RU" sz="2000" dirty="0" smtClean="0"/>
              <a:t>.</a:t>
            </a:r>
            <a:endParaRPr lang="ru-RU" sz="2000" dirty="0"/>
          </a:p>
          <a:p>
            <a:r>
              <a:rPr lang="ru-RU" sz="2000" dirty="0" smtClean="0"/>
              <a:t>7. </a:t>
            </a:r>
            <a:r>
              <a:rPr lang="ru-RU" sz="2000" dirty="0" err="1"/>
              <a:t>Вебинары</a:t>
            </a:r>
            <a:r>
              <a:rPr lang="ru-RU" sz="2000" dirty="0"/>
              <a:t> Академии </a:t>
            </a:r>
            <a:r>
              <a:rPr lang="ru-RU" sz="2000" dirty="0">
                <a:solidFill>
                  <a:srgbClr val="C00000"/>
                </a:solidFill>
              </a:rPr>
              <a:t>«Просвещение</a:t>
            </a:r>
            <a:r>
              <a:rPr lang="ru-RU" sz="2000" dirty="0"/>
              <a:t>» для педагогов по формированию функциональной грамотности </a:t>
            </a:r>
            <a:r>
              <a:rPr lang="ru-RU" sz="2000" dirty="0" smtClean="0"/>
              <a:t>обучающихся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29901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0219" y="94633"/>
            <a:ext cx="11692586" cy="6219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394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36" y="110835"/>
            <a:ext cx="11928764" cy="6698631"/>
          </a:xfrm>
        </p:spPr>
      </p:pic>
    </p:spTree>
    <p:extLst>
      <p:ext uri="{BB962C8B-B14F-4D97-AF65-F5344CB8AC3E}">
        <p14:creationId xmlns:p14="http://schemas.microsoft.com/office/powerpoint/2010/main" val="4185193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886" y="187036"/>
            <a:ext cx="11689660" cy="6338455"/>
          </a:xfrm>
        </p:spPr>
      </p:pic>
    </p:spTree>
    <p:extLst>
      <p:ext uri="{BB962C8B-B14F-4D97-AF65-F5344CB8AC3E}">
        <p14:creationId xmlns:p14="http://schemas.microsoft.com/office/powerpoint/2010/main" val="3437854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36" y="228600"/>
            <a:ext cx="11533909" cy="6380018"/>
          </a:xfrm>
        </p:spPr>
      </p:pic>
    </p:spTree>
    <p:extLst>
      <p:ext uri="{BB962C8B-B14F-4D97-AF65-F5344CB8AC3E}">
        <p14:creationId xmlns:p14="http://schemas.microsoft.com/office/powerpoint/2010/main" val="3930832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46" y="187035"/>
            <a:ext cx="11492763" cy="6276109"/>
          </a:xfrm>
        </p:spPr>
      </p:pic>
    </p:spTree>
    <p:extLst>
      <p:ext uri="{BB962C8B-B14F-4D97-AF65-F5344CB8AC3E}">
        <p14:creationId xmlns:p14="http://schemas.microsoft.com/office/powerpoint/2010/main" val="18301046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69</TotalTime>
  <Words>147</Words>
  <Application>Microsoft Office PowerPoint</Application>
  <PresentationFormat>Широкоэкранный</PresentationFormat>
  <Paragraphs>10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Легкий дым</vt:lpstr>
      <vt:lpstr>Обзор цифровых ресурсов для формирования читательской грамотности (сайт издательства «Просвещение» и РЭШ)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Админ</cp:lastModifiedBy>
  <cp:revision>6</cp:revision>
  <dcterms:created xsi:type="dcterms:W3CDTF">2023-09-27T16:09:43Z</dcterms:created>
  <dcterms:modified xsi:type="dcterms:W3CDTF">2023-09-29T06:26:27Z</dcterms:modified>
</cp:coreProperties>
</file>