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1"/>
  </p:notesMasterIdLst>
  <p:sldIdLst>
    <p:sldId id="265" r:id="rId2"/>
    <p:sldId id="257" r:id="rId3"/>
    <p:sldId id="266" r:id="rId4"/>
    <p:sldId id="267" r:id="rId5"/>
    <p:sldId id="268" r:id="rId6"/>
    <p:sldId id="269" r:id="rId7"/>
    <p:sldId id="270" r:id="rId8"/>
    <p:sldId id="271" r:id="rId9"/>
    <p:sldId id="282" r:id="rId10"/>
    <p:sldId id="283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658" autoAdjust="0"/>
  </p:normalViewPr>
  <p:slideViewPr>
    <p:cSldViewPr>
      <p:cViewPr varScale="1">
        <p:scale>
          <a:sx n="78" d="100"/>
          <a:sy n="78" d="100"/>
        </p:scale>
        <p:origin x="-8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6190FC-5699-47C6-A429-7DE09D2374BB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B03756-1855-45BA-8500-2FFF53DCA83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03756-1855-45BA-8500-2FFF53DCA83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A612717-6E73-45A2-9E24-99A35EEEE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2561" y="1052736"/>
            <a:ext cx="6769510" cy="2998101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АНАЛИЗ   РЕЗУЛЬТАТОВ </a:t>
            </a: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ВПР </a:t>
            </a:r>
            <a:r>
              <a:rPr lang="en-US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-2026</a:t>
            </a: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ЛИТЕРАТУРЕ </a:t>
            </a:r>
            <a:b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7 – 8 классах</a:t>
            </a: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CFA1F501-57C1-4025-8CD7-2B18691B5E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7904" y="4661807"/>
            <a:ext cx="4680519" cy="1347108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Подготовила Демченко Мария Владимировна,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русского языка и литературы </a:t>
            </a:r>
            <a:endParaRPr lang="ru-RU" b="1" i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ГБОУ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СОШ </a:t>
            </a:r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с. Алексеевка</a:t>
            </a:r>
            <a:endParaRPr lang="ru-RU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768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17426214"/>
              </p:ext>
            </p:extLst>
          </p:nvPr>
        </p:nvGraphicFramePr>
        <p:xfrm>
          <a:off x="899592" y="260648"/>
          <a:ext cx="7488832" cy="600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344"/>
                <a:gridCol w="4392488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ВПР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 сдавали по округу ОУ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Результаты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Оценка «5» - 44 чел.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Оценка «4» – 80 чел.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Оценка «3» – 69 чел.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«2» – 7 чел</a:t>
                      </a:r>
                      <a:r>
                        <a:rPr lang="ru-RU" baseline="0" dirty="0" smtClean="0"/>
                        <a:t>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Школы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СОШ с.Алексеевка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СОШ №1 с.Борское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СОШ №2 с.Борское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СОШ пос.Новый Кутулук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СОШ с.Петровка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СОШ №1 г.Нефтегорска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СОШ №2 г.Нефтегорска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СОШ №3 г.Нефтегорска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СОШ с.Богдановка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СОШ с.Дмитриевка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СОШс.Утевка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2935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188640"/>
          <a:ext cx="8640957" cy="6536754"/>
        </p:xfrm>
        <a:graphic>
          <a:graphicData uri="http://schemas.openxmlformats.org/drawingml/2006/table">
            <a:tbl>
              <a:tblPr/>
              <a:tblGrid>
                <a:gridCol w="1763688"/>
                <a:gridCol w="576064"/>
                <a:gridCol w="648072"/>
                <a:gridCol w="648072"/>
                <a:gridCol w="576064"/>
                <a:gridCol w="576064"/>
                <a:gridCol w="648072"/>
                <a:gridCol w="648072"/>
                <a:gridCol w="648072"/>
                <a:gridCol w="648072"/>
                <a:gridCol w="648072"/>
                <a:gridCol w="612573"/>
              </a:tblGrid>
              <a:tr h="354712">
                <a:tc gridSpan="12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ВПР-2026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Литература 7 класс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7831">
                <a:tc>
                  <a:txBody>
                    <a:bodyPr/>
                    <a:lstStyle/>
                    <a:p>
                      <a:endParaRPr lang="ru-RU" sz="500" dirty="0">
                        <a:latin typeface="Calibri"/>
                      </a:endParaRP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500">
                        <a:latin typeface="Calibri"/>
                      </a:endParaRP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500">
                        <a:latin typeface="Calibri"/>
                      </a:endParaRP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Распределение по баллам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7831">
                <a:tc rowSpan="2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чел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ср.балл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ср.отметка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"2"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"3"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"4"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"5"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7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чел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чел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662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СОШ с.Алексеевка</a:t>
                      </a:r>
                    </a:p>
                  </a:txBody>
                  <a:tcPr marL="28155" marR="281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11,3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5,55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61,11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22,22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11,12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662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СОШ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1 с.Борское</a:t>
                      </a:r>
                    </a:p>
                  </a:txBody>
                  <a:tcPr marL="28155" marR="281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662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СОШ №2 с.Борское</a:t>
                      </a:r>
                    </a:p>
                  </a:txBody>
                  <a:tcPr marL="28155" marR="281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12,5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3,9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4,2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29,2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37,5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29,1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662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СОШ пос.Новый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Кутулук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155" marR="281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12,5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3,9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37,5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37,5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831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СОШ с.Петровка</a:t>
                      </a:r>
                    </a:p>
                  </a:txBody>
                  <a:tcPr marL="28155" marR="281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11,8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5,3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31,6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52,6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10,5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662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СОШ №1 г.Нефтегорска</a:t>
                      </a:r>
                    </a:p>
                  </a:txBody>
                  <a:tcPr marL="28155" marR="281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12,6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4,2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29,2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33,3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33,3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662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СОШ №2 г.Нефтегорска</a:t>
                      </a:r>
                    </a:p>
                  </a:txBody>
                  <a:tcPr marL="28155" marR="281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11,7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58,3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20,8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20,9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662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СОШ №3 г.Нефтегорска</a:t>
                      </a:r>
                    </a:p>
                  </a:txBody>
                  <a:tcPr marL="28155" marR="281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4,8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33,3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57,1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4,8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831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СОШ с.Богдановка</a:t>
                      </a:r>
                    </a:p>
                  </a:txBody>
                  <a:tcPr marL="28155" marR="281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14,3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62,5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37,5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662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СОШ с.Дмитриевка</a:t>
                      </a:r>
                    </a:p>
                  </a:txBody>
                  <a:tcPr marL="28155" marR="281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14,3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831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СОШс.Утевка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155" marR="281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4,1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21,1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52,6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26,3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662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highlight>
                            <a:srgbClr val="FFFF00"/>
                          </a:highlight>
                          <a:latin typeface="Times New Roman" pitchFamily="18" charset="0"/>
                          <a:cs typeface="Times New Roman" pitchFamily="18" charset="0"/>
                        </a:rPr>
                        <a:t>Округ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155" marR="281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highlight>
                            <a:srgbClr val="FFFF00"/>
                          </a:highlight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highlight>
                            <a:srgbClr val="FFFF00"/>
                          </a:highlight>
                          <a:latin typeface="Times New Roman" pitchFamily="18" charset="0"/>
                          <a:cs typeface="Times New Roman" pitchFamily="18" charset="0"/>
                        </a:rPr>
                        <a:t>12,2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highlight>
                            <a:srgbClr val="FFFF00"/>
                          </a:highlight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highlight>
                            <a:srgbClr val="FFFF00"/>
                          </a:highlight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highlight>
                            <a:srgbClr val="FFFF00"/>
                          </a:highlight>
                          <a:latin typeface="Times New Roman" pitchFamily="18" charset="0"/>
                          <a:cs typeface="Times New Roman" pitchFamily="18" charset="0"/>
                        </a:rPr>
                        <a:t>3,5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highlight>
                            <a:srgbClr val="FFFF00"/>
                          </a:highlight>
                          <a:latin typeface="Times New Roman" pitchFamily="18" charset="0"/>
                          <a:cs typeface="Times New Roman" pitchFamily="18" charset="0"/>
                        </a:rPr>
                        <a:t>69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highlight>
                            <a:srgbClr val="FFFF00"/>
                          </a:highlight>
                          <a:latin typeface="Times New Roman" pitchFamily="18" charset="0"/>
                          <a:cs typeface="Times New Roman" pitchFamily="18" charset="0"/>
                        </a:rPr>
                        <a:t>34,5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highlight>
                            <a:srgbClr val="FFFF00"/>
                          </a:highlight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highlight>
                            <a:srgbClr val="FFFF00"/>
                          </a:highlight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highlight>
                            <a:srgbClr val="FFFF00"/>
                          </a:highlight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highlight>
                            <a:srgbClr val="FFFF00"/>
                          </a:highlight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15662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Алексеевский м.р.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155" marR="281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11,3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5,55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61,11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22,22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11,12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831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Борский м.р.</a:t>
                      </a:r>
                    </a:p>
                  </a:txBody>
                  <a:tcPr marL="28155" marR="281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76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12,1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5,3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31,6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43,4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19,7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662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Нефтегорский м.р.</a:t>
                      </a:r>
                    </a:p>
                  </a:txBody>
                  <a:tcPr marL="28155" marR="281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106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12,4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3,9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1,9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32,1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40,6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25,4</a:t>
                      </a:r>
                    </a:p>
                  </a:txBody>
                  <a:tcPr marL="28155" marR="281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3837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95536" y="1628800"/>
          <a:ext cx="8424936" cy="3960440"/>
        </p:xfrm>
        <a:graphic>
          <a:graphicData uri="http://schemas.openxmlformats.org/drawingml/2006/table">
            <a:tbl>
              <a:tblPr/>
              <a:tblGrid>
                <a:gridCol w="2689900"/>
                <a:gridCol w="1522569"/>
                <a:gridCol w="1155639"/>
                <a:gridCol w="1148447"/>
                <a:gridCol w="1018043"/>
                <a:gridCol w="890338"/>
              </a:tblGrid>
              <a:tr h="1591745">
                <a:tc rowSpan="2">
                  <a:txBody>
                    <a:bodyPr/>
                    <a:lstStyle/>
                    <a:p>
                      <a:pPr marR="359410"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Территориальное</a:t>
                      </a:r>
                      <a:r>
                        <a:rPr lang="ru-RU" sz="2000" spc="-285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управление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R="76835"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Количество</a:t>
                      </a:r>
                      <a:r>
                        <a:rPr lang="ru-RU" sz="2000" spc="-29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участников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R="129540" algn="ctr">
                        <a:spcBef>
                          <a:spcPts val="90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Распределение</a:t>
                      </a:r>
                      <a:r>
                        <a:rPr lang="ru-RU" sz="2000" spc="-25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участников</a:t>
                      </a:r>
                      <a:r>
                        <a:rPr lang="ru-RU" sz="2000" spc="-3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по</a:t>
                      </a:r>
                      <a:r>
                        <a:rPr lang="ru-RU" sz="2000" spc="-25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полученным</a:t>
                      </a:r>
                      <a:r>
                        <a:rPr lang="ru-RU" sz="2000" spc="-285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баллам</a:t>
                      </a:r>
                      <a:r>
                        <a:rPr lang="ru-RU" sz="2000" spc="-15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91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334645" algn="ctr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</a:rPr>
                        <a:t>«2»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07645" algn="ctr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</a:rPr>
                        <a:t>«3»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62560" algn="ctr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</a:rPr>
                        <a:t>«4»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6205" algn="ctr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</a:rPr>
                        <a:t>«5»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4732">
                <a:tc>
                  <a:txBody>
                    <a:bodyPr/>
                    <a:lstStyle/>
                    <a:p>
                      <a:pPr algn="just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</a:rPr>
                        <a:t>Юго-Восточное</a:t>
                      </a:r>
                      <a:r>
                        <a:rPr lang="ru-RU" sz="2000" b="1" spc="-15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000" b="1">
                          <a:latin typeface="Times New Roman"/>
                          <a:ea typeface="Times New Roman"/>
                        </a:rPr>
                        <a:t>ТУ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191135" algn="just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200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04800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3,5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208915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34,5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163830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40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116205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22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78157">
                <a:tc>
                  <a:txBody>
                    <a:bodyPr/>
                    <a:lstStyle/>
                    <a:p>
                      <a:pPr algn="just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Нефтегорский</a:t>
                      </a:r>
                      <a:r>
                        <a:rPr lang="ru-RU" sz="2000" spc="-2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000">
                          <a:latin typeface="Times New Roman"/>
                          <a:ea typeface="Times New Roman"/>
                        </a:rPr>
                        <a:t>м.р.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1135" algn="just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106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04800" algn="ctr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1,9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08915" algn="ctr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32,1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63830" algn="ctr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40,6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6205" algn="ctr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25,4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898">
                <a:tc>
                  <a:txBody>
                    <a:bodyPr/>
                    <a:lstStyle/>
                    <a:p>
                      <a:pPr algn="just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Борский</a:t>
                      </a:r>
                      <a:r>
                        <a:rPr lang="ru-RU" sz="2000" spc="-1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000">
                          <a:latin typeface="Times New Roman"/>
                          <a:ea typeface="Times New Roman"/>
                        </a:rPr>
                        <a:t>м.р.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1135" algn="just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76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04800" algn="ctr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5,3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08915" algn="ctr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31,6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63830" algn="ctr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43,4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6205" algn="ctr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19,7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4732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Алексеевский</a:t>
                      </a:r>
                      <a:r>
                        <a:rPr lang="ru-RU" sz="2000" spc="-2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000">
                          <a:latin typeface="Times New Roman"/>
                          <a:ea typeface="Times New Roman"/>
                        </a:rPr>
                        <a:t>м.р.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1135"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04800"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5,55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08915"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61,11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63830"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22,22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6205"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11,12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467544" y="569753"/>
            <a:ext cx="8064896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Распределение групп баллов по ТУ Юго-Восточного округа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323528" y="86553"/>
            <a:ext cx="777686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70375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Анализ выполнения отдельных заданий (достижение планируемых результатов в соответствии с образовательной программой), % выполнения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70375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11560" y="1124744"/>
          <a:ext cx="8208913" cy="2660496"/>
        </p:xfrm>
        <a:graphic>
          <a:graphicData uri="http://schemas.openxmlformats.org/drawingml/2006/table">
            <a:tbl>
              <a:tblPr/>
              <a:tblGrid>
                <a:gridCol w="3838246"/>
                <a:gridCol w="937001"/>
                <a:gridCol w="807655"/>
                <a:gridCol w="964074"/>
                <a:gridCol w="794872"/>
                <a:gridCol w="867065"/>
              </a:tblGrid>
              <a:tr h="1245339"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Блоки ООП 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обучающийся научится / получит возможность научиться или проверяемые требования (умения) в соответствии с ФГОС 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Алексеев-ский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м.р.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Борский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м.р.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Нефтегор-ский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м.р.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Округ</a:t>
                      </a:r>
                      <a:endParaRPr lang="ru-RU" sz="14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Регион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</a:tr>
              <a:tr h="1415157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 Понимать сущность и элементарные смысловые функции теоретико-литературных понятий и учиться самостоятельно использовать их в процессе анализа и интерпретации произведений</a:t>
                      </a:r>
                    </a:p>
                  </a:txBody>
                  <a:tcPr marL="60312" marR="603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88,89</a:t>
                      </a: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92,11</a:t>
                      </a: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83,02</a:t>
                      </a: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88,01</a:t>
                      </a: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86,38</a:t>
                      </a: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11560" y="3789040"/>
          <a:ext cx="8208912" cy="1944216"/>
        </p:xfrm>
        <a:graphic>
          <a:graphicData uri="http://schemas.openxmlformats.org/drawingml/2006/table">
            <a:tbl>
              <a:tblPr/>
              <a:tblGrid>
                <a:gridCol w="3838245"/>
                <a:gridCol w="937001"/>
                <a:gridCol w="807656"/>
                <a:gridCol w="964073"/>
                <a:gridCol w="794872"/>
                <a:gridCol w="867065"/>
              </a:tblGrid>
              <a:tr h="1215135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 Понимать сущность и элементарные смысловые функции теоретико-литературных понятий и учиться самостоятельно использовать их в процессе анализа и интерпретации произведений</a:t>
                      </a:r>
                    </a:p>
                  </a:txBody>
                  <a:tcPr marL="60312" marR="603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72,22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93,42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88,68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84,77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87,53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9081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3. Проводить смысловой и эстетический анализ произведений фольклора и художественной литературы; воспринимать прочитанное</a:t>
                      </a:r>
                    </a:p>
                  </a:txBody>
                  <a:tcPr marL="60312" marR="603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96,05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87,74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94,60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90,17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95536" y="260648"/>
          <a:ext cx="8568953" cy="6827520"/>
        </p:xfrm>
        <a:graphic>
          <a:graphicData uri="http://schemas.openxmlformats.org/drawingml/2006/table">
            <a:tbl>
              <a:tblPr/>
              <a:tblGrid>
                <a:gridCol w="4006589"/>
                <a:gridCol w="978099"/>
                <a:gridCol w="843077"/>
                <a:gridCol w="1006359"/>
                <a:gridCol w="829735"/>
                <a:gridCol w="905094"/>
              </a:tblGrid>
              <a:tr h="516571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5К1. Анализировать произведение в единстве формы и содержания </a:t>
                      </a:r>
                    </a:p>
                  </a:txBody>
                  <a:tcPr marL="53630" marR="536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58,33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71,05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69,81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66,40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75,89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571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5К2. Писать сочинение-рассуждение по заданной теме с опорой на прочитанные произведения</a:t>
                      </a:r>
                    </a:p>
                  </a:txBody>
                  <a:tcPr marL="53630" marR="536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58,33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57,24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69,81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61,79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65,8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571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5К3. Создавать письменные высказывания разных жанров объёмом не менее 40 слов </a:t>
                      </a:r>
                    </a:p>
                  </a:txBody>
                  <a:tcPr marL="53630" marR="536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72,22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88,16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89,62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83,33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84,88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2876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6К1. Понимать важность чтения и изучения произведений фольклора и художественной литературы для самостоятельного познания мира, развития собственных эмоциональных и эстетических впечатлений. Выявлять позицию героя, рассказчика и авторскую позицию, учитывая художественные особенности произведения</a:t>
                      </a:r>
                    </a:p>
                  </a:txBody>
                  <a:tcPr marL="53630" marR="536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72,22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70,39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71,23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71,28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69,74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571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6К2. Писать сочинение-рассуждение по заданной теме с опорой на прочитанные произведения</a:t>
                      </a:r>
                    </a:p>
                  </a:txBody>
                  <a:tcPr marL="53630" marR="536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69,44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59,21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67,92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65,52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59,77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2876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6К3. Анализировать произведение в единстве формы и содержания; выявлять позицию героя, рассказчика и авторскую позицию, учитывая художественные особенности произведения; объяснять своё понимание нравственно-философской, социально-исторической и эстетической проблематики произведений (с учётом литературного развития обучающихся)</a:t>
                      </a:r>
                    </a:p>
                  </a:txBody>
                  <a:tcPr marL="53630" marR="536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47,22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50,66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59,91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52,60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54,33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6438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6К4. Создавать письменные высказывания разных жанров объёмом не менее 70 слов; писать сочинение-рассуждение по заданной теме с опорой на прочитанные произведения</a:t>
                      </a:r>
                    </a:p>
                  </a:txBody>
                  <a:tcPr marL="53630" marR="536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61,11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75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76,42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70,84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74,78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630" marR="536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395536" y="171771"/>
            <a:ext cx="82089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Соответствие отметок ВПР по литературе 7 классов  и отметок в журнале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11560" y="1124739"/>
          <a:ext cx="8136905" cy="4891215"/>
        </p:xfrm>
        <a:graphic>
          <a:graphicData uri="http://schemas.openxmlformats.org/drawingml/2006/table">
            <a:tbl>
              <a:tblPr/>
              <a:tblGrid>
                <a:gridCol w="2926755"/>
                <a:gridCol w="889444"/>
                <a:gridCol w="889444"/>
                <a:gridCol w="805359"/>
                <a:gridCol w="805359"/>
                <a:gridCol w="910272"/>
                <a:gridCol w="910272"/>
              </a:tblGrid>
              <a:tr h="632302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ОО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Понизили</a:t>
                      </a:r>
                      <a:b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(Отм.&lt; Отм.по журналу)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Подтвердили</a:t>
                      </a:r>
                      <a:b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(Отм.=Отм.по журналу)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Повысили</a:t>
                      </a:r>
                      <a:b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 (Отм.&gt; Отм.по журналу)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78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Кол-во уч.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Кол-во уч.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Кол-во уч.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1"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СОШ с.Алексеевка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5,56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88,88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5,56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1"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СОШ №1 с.Борское</a:t>
                      </a:r>
                    </a:p>
                  </a:txBody>
                  <a:tcPr marL="61853" marR="61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1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СОШ №2 с.Борское</a:t>
                      </a:r>
                    </a:p>
                  </a:txBody>
                  <a:tcPr marL="61853" marR="61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12,5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87,5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1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СОШ пос.Новый Кутулук</a:t>
                      </a:r>
                    </a:p>
                  </a:txBody>
                  <a:tcPr marL="61853" marR="61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12,5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87,5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1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СОШ с.Петровка</a:t>
                      </a:r>
                    </a:p>
                  </a:txBody>
                  <a:tcPr marL="61853" marR="61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10,53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89,47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1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СОШ №1 г.Нефтегорска</a:t>
                      </a:r>
                    </a:p>
                  </a:txBody>
                  <a:tcPr marL="61853" marR="61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91,67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8,33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1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СОШ №2 г.Нефтегорска</a:t>
                      </a:r>
                    </a:p>
                  </a:txBody>
                  <a:tcPr marL="61853" marR="61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12,5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87,5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1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СОШ №3 г.Нефтегорска</a:t>
                      </a:r>
                    </a:p>
                  </a:txBody>
                  <a:tcPr marL="61853" marR="61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19,05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76,19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4,76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1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СОШ с.Богдановка</a:t>
                      </a:r>
                    </a:p>
                  </a:txBody>
                  <a:tcPr marL="61853" marR="61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1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СОШ с.Дмитриевка</a:t>
                      </a:r>
                    </a:p>
                  </a:txBody>
                  <a:tcPr marL="61853" marR="61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1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СОШс.Утевка</a:t>
                      </a:r>
                    </a:p>
                  </a:txBody>
                  <a:tcPr marL="61853" marR="61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5,26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84,21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10,53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Округ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173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86,5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3,5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496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Алексеевский м.р.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5,56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88,88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5,56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Борский м.р.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13,16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85,52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1,32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96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Нефтегорский м.р.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8,4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92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86,8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4,8</a:t>
                      </a:r>
                    </a:p>
                  </a:txBody>
                  <a:tcPr marL="61853" marR="61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755576" y="274992"/>
            <a:ext cx="784887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Общая характеристика участников ВПР по литературе в 8 классах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11560" y="1412776"/>
          <a:ext cx="7560840" cy="3384377"/>
        </p:xfrm>
        <a:graphic>
          <a:graphicData uri="http://schemas.openxmlformats.org/drawingml/2006/table">
            <a:tbl>
              <a:tblPr/>
              <a:tblGrid>
                <a:gridCol w="3779859"/>
                <a:gridCol w="3780981"/>
              </a:tblGrid>
              <a:tr h="1164829">
                <a:tc>
                  <a:txBody>
                    <a:bodyPr/>
                    <a:lstStyle/>
                    <a:p>
                      <a:pPr algn="ctr">
                        <a:spcBef>
                          <a:spcPts val="955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Показатель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2090" algn="ctr">
                        <a:spcBef>
                          <a:spcPts val="955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</a:rPr>
                        <a:t>             2026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5403">
                <a:tc>
                  <a:txBody>
                    <a:bodyPr/>
                    <a:lstStyle/>
                    <a:p>
                      <a:pPr algn="ctr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Кол-во</a:t>
                      </a:r>
                      <a:r>
                        <a:rPr lang="ru-RU" sz="1800" spc="-15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ОО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2090" algn="ctr">
                        <a:spcBef>
                          <a:spcPts val="315"/>
                        </a:spcBef>
                        <a:spcAft>
                          <a:spcPts val="0"/>
                        </a:spcAft>
                        <a:tabLst>
                          <a:tab pos="420370" algn="ctr"/>
                        </a:tabLs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            11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4145">
                <a:tc>
                  <a:txBody>
                    <a:bodyPr/>
                    <a:lstStyle/>
                    <a:p>
                      <a:pPr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Количество</a:t>
                      </a:r>
                      <a:r>
                        <a:rPr lang="ru-RU" sz="1800" spc="-1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участников,</a:t>
                      </a:r>
                      <a:r>
                        <a:rPr lang="ru-RU" sz="1800" spc="-15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чел.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2090"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           </a:t>
                      </a:r>
                      <a:r>
                        <a:rPr lang="ru-RU" sz="1800" baseline="0" dirty="0" smtClean="0">
                          <a:latin typeface="Times New Roman"/>
                          <a:ea typeface="Times New Roman"/>
                        </a:rPr>
                        <a:t>  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128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0688" algn="ctr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17426214"/>
              </p:ext>
            </p:extLst>
          </p:nvPr>
        </p:nvGraphicFramePr>
        <p:xfrm>
          <a:off x="899592" y="260648"/>
          <a:ext cx="7488832" cy="600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344"/>
                <a:gridCol w="4392488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ВПР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 сдавали по округу ОУ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Результаты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Оценка «5» -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11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чел.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Оценка «4» –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51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чел.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Оценка «3» –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58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чел.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«2» –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8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чел</a:t>
                      </a:r>
                      <a:r>
                        <a:rPr lang="ru-RU" baseline="0" dirty="0" smtClean="0"/>
                        <a:t>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Школы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СОШ с.Алексеевка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СОШ №1 с.Борское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СОШ №2 с.Борское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СОШ пос.Новый Кутулук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СОШ с.Петровка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СОШ №1 г.Нефтегорска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СОШ №2 г.Нефтегорска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СОШ №3 г.Нефтегорска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2935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17426214"/>
              </p:ext>
            </p:extLst>
          </p:nvPr>
        </p:nvGraphicFramePr>
        <p:xfrm>
          <a:off x="899592" y="260648"/>
          <a:ext cx="7488832" cy="600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344"/>
                <a:gridCol w="4392488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ВПР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 сдавали по округу ОУ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Результаты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Оценка «5» - 44 чел.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Оценка «4» – 80 чел.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Оценка «3» – 69 чел.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«2» – 7 чел</a:t>
                      </a:r>
                      <a:r>
                        <a:rPr lang="ru-RU" baseline="0" dirty="0" smtClean="0"/>
                        <a:t>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Школы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СОШ с.Алексеевка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СОШ №1 с.Борское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СОШ №2 с.Борское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СОШ пос.Новый Кутулук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СОШ с.Петровка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СОШ №1 г.Нефтегорска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СОШ №2 г.Нефтегорска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СОШ №3 г.Нефтегорска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СОШ с.С.-Ивановка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ООШ с.Гвардейцы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ООШ </a:t>
                      </a:r>
                      <a:r>
                        <a:rPr lang="ru-RU" sz="1600" smtClean="0">
                          <a:latin typeface="Times New Roman" pitchFamily="18" charset="0"/>
                          <a:cs typeface="Times New Roman" pitchFamily="18" charset="0"/>
                        </a:rPr>
                        <a:t>с.Заплавное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2935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95541" y="548679"/>
          <a:ext cx="8352922" cy="5848158"/>
        </p:xfrm>
        <a:graphic>
          <a:graphicData uri="http://schemas.openxmlformats.org/drawingml/2006/table">
            <a:tbl>
              <a:tblPr/>
              <a:tblGrid>
                <a:gridCol w="1850897"/>
                <a:gridCol w="412252"/>
                <a:gridCol w="699673"/>
                <a:gridCol w="942402"/>
                <a:gridCol w="552495"/>
                <a:gridCol w="552495"/>
                <a:gridCol w="557118"/>
                <a:gridCol w="557118"/>
                <a:gridCol w="557118"/>
                <a:gridCol w="557118"/>
                <a:gridCol w="557118"/>
                <a:gridCol w="557118"/>
              </a:tblGrid>
              <a:tr h="337673">
                <a:tc gridSpan="12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ВПР-2026</a:t>
                      </a:r>
                      <a:b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Литература 8 класс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3558">
                <a:tc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Распределение по баллам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8836">
                <a:tc rowSpan="2"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чел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ср.балл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ср.отметка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"2"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"3"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"4"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"5"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10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чел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чел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чел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447"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СОШ с.Алексеевка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10,6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3,2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11,8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52,9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35,3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447"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СОШ с.С-Ивановка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13,3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673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СОШ №1 с.Борское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12,3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66,67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33,33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673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СОШ №2 с.Борское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10,2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3,2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16,67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55,55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16,67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11,11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673"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СОШ пос.Новый Кутулук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11,4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447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СОШ с.Петровка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447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ООШ с.Гвардейцы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10,8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3,5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673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ООШ с.Заплавное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12,2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33,33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16,67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673"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СОШ №1 г.Нефтегорска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10,8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3,1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14,3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64,3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21,4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673"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СОШ №2 г.Нефтегорска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12,1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37,5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12,5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673"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СОШ №3 г.Нефтегорска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12,4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65,3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17,4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673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Округ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128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11,4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3,5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6,3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45,3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39,8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8,6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9447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Алексеевский м.р.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11,1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9,5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42,9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47,6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447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Борский м.р.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46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54,3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30,4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8,8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447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Нефтегорский м.р.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61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11,9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4,9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39,4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44,2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11,5</a:t>
                      </a:r>
                    </a:p>
                  </a:txBody>
                  <a:tcPr marL="53683" marR="536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539552" y="561085"/>
            <a:ext cx="81369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Распределение групп баллов по ТУ Юго-Восточного округа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67544" y="1556792"/>
          <a:ext cx="8280921" cy="3744416"/>
        </p:xfrm>
        <a:graphic>
          <a:graphicData uri="http://schemas.openxmlformats.org/drawingml/2006/table">
            <a:tbl>
              <a:tblPr/>
              <a:tblGrid>
                <a:gridCol w="2643917"/>
                <a:gridCol w="1342733"/>
                <a:gridCol w="1289695"/>
                <a:gridCol w="1128815"/>
                <a:gridCol w="1000641"/>
                <a:gridCol w="875120"/>
              </a:tblGrid>
              <a:tr h="671163">
                <a:tc rowSpan="2">
                  <a:txBody>
                    <a:bodyPr/>
                    <a:lstStyle/>
                    <a:p>
                      <a:pPr marR="359410"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Территориальное</a:t>
                      </a:r>
                      <a:r>
                        <a:rPr lang="ru-RU" sz="1800" spc="-28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управление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R="76835"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Количество</a:t>
                      </a:r>
                      <a:r>
                        <a:rPr lang="ru-RU" sz="1800" spc="-29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участников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R="129540" algn="ctr">
                        <a:spcBef>
                          <a:spcPts val="90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Распределение</a:t>
                      </a:r>
                      <a:r>
                        <a:rPr lang="ru-RU" sz="1600" spc="-2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участников</a:t>
                      </a:r>
                      <a:r>
                        <a:rPr lang="ru-RU" sz="1600" spc="-3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по</a:t>
                      </a:r>
                      <a:r>
                        <a:rPr lang="ru-RU" sz="1600" spc="-2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полученным</a:t>
                      </a:r>
                      <a:r>
                        <a:rPr lang="ru-RU" sz="1600" spc="-28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баллам</a:t>
                      </a:r>
                      <a:r>
                        <a:rPr lang="ru-RU" sz="1600" spc="-1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(%)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94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334645" algn="ctr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 pitchFamily="18" charset="0"/>
                          <a:cs typeface="Times New Roman" pitchFamily="18" charset="0"/>
                        </a:rPr>
                        <a:t>«2»</a:t>
                      </a:r>
                      <a:endParaRPr lang="ru-RU" sz="1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07645" algn="ctr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 pitchFamily="18" charset="0"/>
                          <a:cs typeface="Times New Roman" pitchFamily="18" charset="0"/>
                        </a:rPr>
                        <a:t>«3»</a:t>
                      </a:r>
                      <a:endParaRPr lang="ru-RU" sz="1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62560" algn="ctr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 pitchFamily="18" charset="0"/>
                          <a:cs typeface="Times New Roman" pitchFamily="18" charset="0"/>
                        </a:rPr>
                        <a:t>«4»</a:t>
                      </a:r>
                      <a:endParaRPr lang="ru-RU" sz="1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6205" algn="ctr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 pitchFamily="18" charset="0"/>
                          <a:cs typeface="Times New Roman" pitchFamily="18" charset="0"/>
                        </a:rPr>
                        <a:t>«5»</a:t>
                      </a:r>
                      <a:endParaRPr lang="ru-RU" sz="1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8676">
                <a:tc>
                  <a:txBody>
                    <a:bodyPr/>
                    <a:lstStyle/>
                    <a:p>
                      <a:pPr algn="ctr">
                        <a:spcBef>
                          <a:spcPts val="110"/>
                        </a:spcBef>
                      </a:pPr>
                      <a:r>
                        <a:rPr lang="ru-RU" sz="1800" b="1">
                          <a:latin typeface="Times New Roman" pitchFamily="18" charset="0"/>
                          <a:cs typeface="Times New Roman" pitchFamily="18" charset="0"/>
                        </a:rPr>
                        <a:t>Юго-Восточное</a:t>
                      </a:r>
                      <a:r>
                        <a:rPr lang="ru-RU" sz="1800" b="1" spc="-15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>
                          <a:latin typeface="Times New Roman" pitchFamily="18" charset="0"/>
                          <a:cs typeface="Times New Roman" pitchFamily="18" charset="0"/>
                        </a:rPr>
                        <a:t>ТУ</a:t>
                      </a:r>
                      <a:endParaRPr lang="ru-RU" sz="18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191135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128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04800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208915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163830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116205" algn="ctr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661063">
                <a:tc>
                  <a:txBody>
                    <a:bodyPr/>
                    <a:lstStyle/>
                    <a:p>
                      <a:pPr algn="ctr">
                        <a:spcBef>
                          <a:spcPts val="135"/>
                        </a:spcBef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Нефтегорский</a:t>
                      </a:r>
                      <a:r>
                        <a:rPr lang="ru-RU" sz="1800" spc="-2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м.р.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1135" algn="ctr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61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04800" algn="ctr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08915" algn="ctr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63830" algn="ctr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6205" algn="ctr"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5361">
                <a:tc>
                  <a:txBody>
                    <a:bodyPr/>
                    <a:lstStyle/>
                    <a:p>
                      <a:pPr algn="ctr">
                        <a:spcBef>
                          <a:spcPts val="235"/>
                        </a:spcBef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Борский</a:t>
                      </a:r>
                      <a:r>
                        <a:rPr lang="ru-RU" sz="1800" spc="-1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м.р.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1135" algn="ctr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46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04800" algn="ctr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08915" algn="ctr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63830" algn="ctr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6205" algn="ctr"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8676"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Алексеевский</a:t>
                      </a:r>
                      <a:r>
                        <a:rPr lang="ru-RU" sz="1800" spc="-2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м.р.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91135"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04800"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08915"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63830"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6205"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1115616" y="286678"/>
            <a:ext cx="748883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70375" algn="l"/>
              </a:tabLst>
            </a:pPr>
            <a:r>
              <a:rPr kumimoji="0" lang="ru-RU" sz="2000" b="1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Анализ выполнения отдельных заданий (достижение планируемых результатов в соответствии с образовательной программой),   % выполнения </a:t>
            </a:r>
            <a:endParaRPr kumimoji="0" lang="ru-RU" sz="2000" b="1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67544" y="980729"/>
          <a:ext cx="8280920" cy="2808312"/>
        </p:xfrm>
        <a:graphic>
          <a:graphicData uri="http://schemas.openxmlformats.org/drawingml/2006/table">
            <a:tbl>
              <a:tblPr/>
              <a:tblGrid>
                <a:gridCol w="3842916"/>
                <a:gridCol w="920563"/>
                <a:gridCol w="793486"/>
                <a:gridCol w="947160"/>
                <a:gridCol w="780927"/>
                <a:gridCol w="995868"/>
              </a:tblGrid>
              <a:tr h="732468"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Блоки ПООП обучающийся научится / получит возможность научиться или проверяемые требования (умения) в соответствии с ФГОС 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Алексеев-ский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м.р.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Борский м.р.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Нефтегор-ский м.р.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Округ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Регион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</a:tr>
              <a:tr h="910554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 Овладеть сущностью и пониманием смысловых функций теоретико-литературных понятий и самостоятельно использовать их в процессе анализа и интерпретации произведений, оформления собственных оценок и наблюдений; определять родовую и жанровую принадлежность произведения</a:t>
                      </a:r>
                    </a:p>
                  </a:txBody>
                  <a:tcPr marL="60312" marR="603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95,24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86,96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80,33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87,51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85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5290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 Овладеть сущностью и пониманием смысловых функций теоретико-литературных понятий и самостоятельно использовать их в процессе анализа и интерпретации произведений, оформления собственных оценок и наблюдений; определять родовую и жанровую принадлежность произведения</a:t>
                      </a:r>
                    </a:p>
                  </a:txBody>
                  <a:tcPr marL="60312" marR="603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95,24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97,83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72,13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88,40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87,08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67544" y="3933056"/>
          <a:ext cx="8208912" cy="2664296"/>
        </p:xfrm>
        <a:graphic>
          <a:graphicData uri="http://schemas.openxmlformats.org/drawingml/2006/table">
            <a:tbl>
              <a:tblPr/>
              <a:tblGrid>
                <a:gridCol w="3854620"/>
                <a:gridCol w="927964"/>
                <a:gridCol w="785200"/>
                <a:gridCol w="927964"/>
                <a:gridCol w="785200"/>
                <a:gridCol w="927964"/>
              </a:tblGrid>
              <a:tr h="819784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3. Проводить самостоятельный смысловой и эстетический анализ произведений художественной литературы; воспринимать, анализировать, интерпретировать и оценивать прочитанное</a:t>
                      </a:r>
                    </a:p>
                  </a:txBody>
                  <a:tcPr marL="60312" marR="603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93,48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72,13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88,54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92,09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4512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4. Овладеть сущностью и пониманием смысловых функций теоретико-литературных понятий и самостоятельно использовать их в процессе анализа и интерпретации произведений, оформления собственных оценок и наблюдений; определять родовую и жанровую принадлежность произведения; анализировать произведение в единстве формы и содержания; выявлять основные особенности языка художественного произведения, поэтической и прозаической речи</a:t>
                      </a:r>
                    </a:p>
                  </a:txBody>
                  <a:tcPr marL="60312" marR="603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69,05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86,96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69,67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75,23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81,53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23528" y="188640"/>
          <a:ext cx="8568952" cy="6287621"/>
        </p:xfrm>
        <a:graphic>
          <a:graphicData uri="http://schemas.openxmlformats.org/drawingml/2006/table">
            <a:tbl>
              <a:tblPr/>
              <a:tblGrid>
                <a:gridCol w="4083270"/>
                <a:gridCol w="961658"/>
                <a:gridCol w="828910"/>
                <a:gridCol w="989443"/>
                <a:gridCol w="815789"/>
                <a:gridCol w="889882"/>
              </a:tblGrid>
              <a:tr h="602152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5К1.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Проводить самостоятельный смысловой и эстетический анализ произведений фольклора и художественной литературы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66,67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55,43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72,13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64,74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75,85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152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5К2. Писать сочинение-рассуждение по заданной теме с опорой на прочитанные произведения 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61,9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54,35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63,11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59,79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65,87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152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5К3. Создавать письменные высказывания разных жанров (объемом не менее 50 слов) 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66,67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69,57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85,25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73,83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82,61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152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6К1. Воспринимать, анализировать, интерпретировать и оценивать прочитанное (с учетом литературного развития обучающихся)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57,14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53,26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69,67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60,02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66,86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7775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6К2. Писать сочинение-рассуждение по заданной теме с опорой на прочитанные произведения; объяснять свое понимание нравственно-философской, социально-исторической и эстетической проблематики произведений (с учетом литературного развития обучающихся)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61,9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53,26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63,93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59,70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57,21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4136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6К3. Выявлять позицию героя, рассказчика и авторскую позицию, учитывая художественные особенности произведения; характеризовать героев-персонажей, давать их сравнительные характеристики, оценивать систему персонажей; определять особенности композиции и основной конфликт произведения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23,81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36,96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62,3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41,02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52,52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3621">
                <a:tc>
                  <a:txBody>
                    <a:bodyPr/>
                    <a:lstStyle/>
                    <a:p>
                      <a:pPr algn="just"/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6К4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Создавать письменные высказывания разных жанров (объемом не менее 80 слов)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71,43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67,39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80,33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73,05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69,84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2195736" y="352445"/>
            <a:ext cx="590465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Соответствие отметок ВПР по литературе 8 классов и отметок в журнале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3529" y="1268766"/>
          <a:ext cx="8496942" cy="5040560"/>
        </p:xfrm>
        <a:graphic>
          <a:graphicData uri="http://schemas.openxmlformats.org/drawingml/2006/table">
            <a:tbl>
              <a:tblPr/>
              <a:tblGrid>
                <a:gridCol w="3056256"/>
                <a:gridCol w="928800"/>
                <a:gridCol w="928800"/>
                <a:gridCol w="840995"/>
                <a:gridCol w="840995"/>
                <a:gridCol w="950548"/>
                <a:gridCol w="950548"/>
              </a:tblGrid>
              <a:tr h="756084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Наименование ОО</a:t>
                      </a: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Понизили (Отм.&lt; Отм.по журналу)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Подтвердили (Отм.=Отм.по журналу)</a:t>
                      </a: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Повысили  (Отм.&gt; Отм.по журналу)</a:t>
                      </a: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40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Кол-во уч.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Кол-во уч.</a:t>
                      </a: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Кол-во уч.</a:t>
                      </a: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СОШ с.Алексеевка</a:t>
                      </a:r>
                    </a:p>
                  </a:txBody>
                  <a:tcPr marL="65334" marR="65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23,53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76,47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СОШ с.С-Ивановка</a:t>
                      </a:r>
                    </a:p>
                  </a:txBody>
                  <a:tcPr marL="65334" marR="65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СОШ №1 с.Борское</a:t>
                      </a:r>
                    </a:p>
                  </a:txBody>
                  <a:tcPr marL="65334" marR="65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СОШ №2 с.Борское</a:t>
                      </a:r>
                    </a:p>
                  </a:txBody>
                  <a:tcPr marL="65334" marR="65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16,67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83,33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СОШ пос.Новый Кутулук</a:t>
                      </a:r>
                    </a:p>
                  </a:txBody>
                  <a:tcPr marL="65334" marR="65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СОШ с.Петровка</a:t>
                      </a:r>
                    </a:p>
                  </a:txBody>
                  <a:tcPr marL="65334" marR="65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ООШ с.Гвардейцы</a:t>
                      </a:r>
                    </a:p>
                  </a:txBody>
                  <a:tcPr marL="65334" marR="65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ООШ с.Заплавное</a:t>
                      </a:r>
                    </a:p>
                  </a:txBody>
                  <a:tcPr marL="65334" marR="65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83,33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16,67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СОШ №1 г.Нефтегорска</a:t>
                      </a:r>
                    </a:p>
                  </a:txBody>
                  <a:tcPr marL="65334" marR="65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21,43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78,57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СОШ №2 г.Нефтегорска</a:t>
                      </a:r>
                    </a:p>
                  </a:txBody>
                  <a:tcPr marL="65334" marR="65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12,5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12,5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СОШ №3 г.Нефтегорска</a:t>
                      </a:r>
                    </a:p>
                  </a:txBody>
                  <a:tcPr marL="65334" marR="65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13,04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78,26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8,7</a:t>
                      </a: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Округ</a:t>
                      </a:r>
                    </a:p>
                  </a:txBody>
                  <a:tcPr marL="65334" marR="65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15,6</a:t>
                      </a: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102</a:t>
                      </a: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79,7</a:t>
                      </a: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4,7</a:t>
                      </a: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Алексеевский м.р.</a:t>
                      </a:r>
                    </a:p>
                  </a:txBody>
                  <a:tcPr marL="65334" marR="65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19,05</a:t>
                      </a: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80,95</a:t>
                      </a: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Борский м.р.</a:t>
                      </a:r>
                    </a:p>
                  </a:txBody>
                  <a:tcPr marL="65334" marR="65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15,2</a:t>
                      </a: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82,6</a:t>
                      </a: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2,2</a:t>
                      </a: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Нефтегорский м.р.</a:t>
                      </a:r>
                    </a:p>
                  </a:txBody>
                  <a:tcPr marL="65334" marR="65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14,8</a:t>
                      </a: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77</a:t>
                      </a: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8,2</a:t>
                      </a:r>
                    </a:p>
                  </a:txBody>
                  <a:tcPr marL="65334" marR="65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1475656" y="574833"/>
            <a:ext cx="597666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Динамика результативности ВПР по литературе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программе 7 классов (2025-2026 г.г)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95536" y="1700808"/>
          <a:ext cx="8280920" cy="4104455"/>
        </p:xfrm>
        <a:graphic>
          <a:graphicData uri="http://schemas.openxmlformats.org/drawingml/2006/table">
            <a:tbl>
              <a:tblPr/>
              <a:tblGrid>
                <a:gridCol w="5373530"/>
                <a:gridCol w="2907390"/>
              </a:tblGrid>
              <a:tr h="114210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Показатели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Результаты оценки освоения программы 7 класса по литературе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7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2026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81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Максимальный установленный балл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14,3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7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Средний балл по пятибалльной шкале (отметка)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3,8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Количество учащихся, не преодолевших минимальную границу, чел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1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Доля учащихся, не преодолевших минимальную границу, 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3,5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1547664" y="352445"/>
            <a:ext cx="648072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Динамика результативности ВПР по литературе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программе 8 классов (2025-2026 г.г)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11560" y="1556793"/>
          <a:ext cx="7704856" cy="3877008"/>
        </p:xfrm>
        <a:graphic>
          <a:graphicData uri="http://schemas.openxmlformats.org/drawingml/2006/table">
            <a:tbl>
              <a:tblPr/>
              <a:tblGrid>
                <a:gridCol w="4597001"/>
                <a:gridCol w="3107855"/>
              </a:tblGrid>
              <a:tr h="832092">
                <a:tc rowSpan="2">
                  <a:txBody>
                    <a:bodyPr/>
                    <a:lstStyle/>
                    <a:p>
                      <a:pPr algn="just"/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Показатели</a:t>
                      </a:r>
                    </a:p>
                  </a:txBody>
                  <a:tcPr marL="68338" marR="683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Результаты оценки освоения программы 8 класса по литературе</a:t>
                      </a:r>
                    </a:p>
                  </a:txBody>
                  <a:tcPr marL="68338" marR="683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0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2026</a:t>
                      </a:r>
                    </a:p>
                  </a:txBody>
                  <a:tcPr marL="68338" marR="68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046">
                <a:tc>
                  <a:txBody>
                    <a:bodyPr/>
                    <a:lstStyle/>
                    <a:p>
                      <a:pPr algn="just"/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Максимальный установленный балл</a:t>
                      </a:r>
                    </a:p>
                  </a:txBody>
                  <a:tcPr marL="68338" marR="68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13,3</a:t>
                      </a:r>
                    </a:p>
                  </a:txBody>
                  <a:tcPr marL="68338" marR="68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046">
                <a:tc>
                  <a:txBody>
                    <a:bodyPr/>
                    <a:lstStyle/>
                    <a:p>
                      <a:pPr algn="just"/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Средний балл по пятибалльной шкале (отметка)</a:t>
                      </a:r>
                    </a:p>
                  </a:txBody>
                  <a:tcPr marL="68338" marR="68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3,5</a:t>
                      </a:r>
                    </a:p>
                  </a:txBody>
                  <a:tcPr marL="68338" marR="68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2092">
                <a:tc>
                  <a:txBody>
                    <a:bodyPr/>
                    <a:lstStyle/>
                    <a:p>
                      <a:pPr algn="just"/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Количество учащихся, не преодолевших минимальную границу, чел</a:t>
                      </a:r>
                    </a:p>
                  </a:txBody>
                  <a:tcPr marL="68338" marR="68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8338" marR="68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2092">
                <a:tc>
                  <a:txBody>
                    <a:bodyPr/>
                    <a:lstStyle/>
                    <a:p>
                      <a:pPr algn="just"/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Доля учащихся, не преодолевших минимальную границу, %</a:t>
                      </a:r>
                    </a:p>
                  </a:txBody>
                  <a:tcPr marL="68338" marR="68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6,3</a:t>
                      </a:r>
                    </a:p>
                  </a:txBody>
                  <a:tcPr marL="68338" marR="68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352928" cy="6192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568952" cy="62646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131</TotalTime>
  <Words>1978</Words>
  <Application>Microsoft Office PowerPoint</Application>
  <PresentationFormat>Экран (4:3)</PresentationFormat>
  <Paragraphs>930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Воздушный поток</vt:lpstr>
      <vt:lpstr>АНАЛИЗ   РЕЗУЛЬТАТОВ ВПР -2026 ПО ЛИТЕРАТУРЕ  в 7 – 8 классах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ЕГЭ 2022</dc:title>
  <dc:creator>Анна Кортунова</dc:creator>
  <cp:lastModifiedBy>Глория</cp:lastModifiedBy>
  <cp:revision>18</cp:revision>
  <dcterms:created xsi:type="dcterms:W3CDTF">2022-08-25T09:31:14Z</dcterms:created>
  <dcterms:modified xsi:type="dcterms:W3CDTF">2026-08-24T13:44:13Z</dcterms:modified>
</cp:coreProperties>
</file>