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5"/>
  </p:notesMasterIdLst>
  <p:handoutMasterIdLst>
    <p:handoutMasterId r:id="rId16"/>
  </p:handoutMasterIdLst>
  <p:sldIdLst>
    <p:sldId id="282" r:id="rId4"/>
    <p:sldId id="266" r:id="rId5"/>
    <p:sldId id="287" r:id="rId6"/>
    <p:sldId id="291" r:id="rId7"/>
    <p:sldId id="279" r:id="rId8"/>
    <p:sldId id="292" r:id="rId9"/>
    <p:sldId id="295" r:id="rId10"/>
    <p:sldId id="293" r:id="rId11"/>
    <p:sldId id="296" r:id="rId12"/>
    <p:sldId id="294" r:id="rId13"/>
    <p:sldId id="268" r:id="rId14"/>
  </p:sldIdLst>
  <p:sldSz cx="9144000" cy="5143500" type="screen16x9"/>
  <p:notesSz cx="6858000" cy="9947275"/>
  <p:defaultTextStyle>
    <a:defPPr>
      <a:defRPr lang="ru-RU"/>
    </a:defPPr>
    <a:lvl1pPr marL="0" algn="l" defTabSz="9141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86" algn="l" defTabSz="9141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75" algn="l" defTabSz="9141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62" algn="l" defTabSz="9141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50" algn="l" defTabSz="9141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37" algn="l" defTabSz="9141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24" algn="l" defTabSz="9141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12" algn="l" defTabSz="9141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698" algn="l" defTabSz="9141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B57"/>
    <a:srgbClr val="FFD9D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4694" autoAdjust="0"/>
  </p:normalViewPr>
  <p:slideViewPr>
    <p:cSldViewPr>
      <p:cViewPr varScale="1">
        <p:scale>
          <a:sx n="92" d="100"/>
          <a:sy n="92" d="100"/>
        </p:scale>
        <p:origin x="756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</a:rPr>
              <a:t>Каким способом Вы узнали о предстоящем посещении Вашего урока/занятия региональным методистом</a:t>
            </a:r>
            <a:endParaRPr lang="ru-RU" sz="1200" b="0" i="0" u="none" strike="noStrike" kern="1200" spc="0" baseline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ДОО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51-42AD-862E-C36252308F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информация от администрации образовательной организации</c:v>
                </c:pt>
                <c:pt idx="1">
                  <c:v>личное сообщение от регионального методиста</c:v>
                </c:pt>
                <c:pt idx="2">
                  <c:v>другое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0.76</c:v>
                </c:pt>
                <c:pt idx="1">
                  <c:v>0.37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51-42AD-862E-C36252308FC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Школа</c:v>
                </c:pt>
              </c:strCache>
            </c:strRef>
          </c:tx>
          <c:spPr>
            <a:solidFill>
              <a:srgbClr val="C51B57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0238716687789451E-2"/>
                  <c:y val="1.27485236887354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751-42AD-862E-C36252308F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информация от администрации образовательной организации</c:v>
                </c:pt>
                <c:pt idx="1">
                  <c:v>личное сообщение от регионального методиста</c:v>
                </c:pt>
                <c:pt idx="2">
                  <c:v>другое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0.69</c:v>
                </c:pt>
                <c:pt idx="1">
                  <c:v>0.38</c:v>
                </c:pt>
                <c:pt idx="2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51-42AD-862E-C36252308FC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584192"/>
        <c:axId val="72610560"/>
      </c:barChart>
      <c:catAx>
        <c:axId val="725841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2610560"/>
        <c:crosses val="autoZero"/>
        <c:auto val="1"/>
        <c:lblAlgn val="ctr"/>
        <c:lblOffset val="100"/>
        <c:noMultiLvlLbl val="0"/>
      </c:catAx>
      <c:valAx>
        <c:axId val="72610560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2584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</a:rPr>
              <a:t>Как Вы считаете, по какому принципу Вы были выбраны региональным методистом для просмотра урока/занятия</a:t>
            </a:r>
            <a:endParaRPr lang="ru-RU" sz="1200" b="0" i="0" u="none" strike="noStrike" kern="1200" spc="0" baseline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9954696235985713"/>
          <c:y val="0.22705805042886965"/>
          <c:w val="0.48455118881402259"/>
          <c:h val="0.6274492148573219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ДОО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рекомендации по посещению урока/занятия от администрации</c:v>
                </c:pt>
                <c:pt idx="1">
                  <c:v>наличие у Вас профессиональных достижений</c:v>
                </c:pt>
                <c:pt idx="2">
                  <c:v>наличие у Вас профессиональных дефицитов</c:v>
                </c:pt>
                <c:pt idx="3">
                  <c:v>личная просьба регионального методиста</c:v>
                </c:pt>
                <c:pt idx="4">
                  <c:v>другое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0.43</c:v>
                </c:pt>
                <c:pt idx="1">
                  <c:v>0.18</c:v>
                </c:pt>
                <c:pt idx="2">
                  <c:v>0.15</c:v>
                </c:pt>
                <c:pt idx="3">
                  <c:v>0.14000000000000001</c:v>
                </c:pt>
                <c:pt idx="4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41-42EB-8C0E-230619F64A7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Школа</c:v>
                </c:pt>
              </c:strCache>
            </c:strRef>
          </c:tx>
          <c:spPr>
            <a:solidFill>
              <a:srgbClr val="C51B5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рекомендации по посещению урока/занятия от администрации</c:v>
                </c:pt>
                <c:pt idx="1">
                  <c:v>наличие у Вас профессиональных достижений</c:v>
                </c:pt>
                <c:pt idx="2">
                  <c:v>наличие у Вас профессиональных дефицитов</c:v>
                </c:pt>
                <c:pt idx="3">
                  <c:v>личная просьба регионального методиста</c:v>
                </c:pt>
                <c:pt idx="4">
                  <c:v>другое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0.41</c:v>
                </c:pt>
                <c:pt idx="1">
                  <c:v>0.33</c:v>
                </c:pt>
                <c:pt idx="2">
                  <c:v>0.15</c:v>
                </c:pt>
                <c:pt idx="3">
                  <c:v>0.2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41-42EB-8C0E-230619F64A7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0767488"/>
        <c:axId val="110769280"/>
      </c:barChart>
      <c:catAx>
        <c:axId val="1107674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0769280"/>
        <c:crosses val="autoZero"/>
        <c:auto val="1"/>
        <c:lblAlgn val="ctr"/>
        <c:lblOffset val="100"/>
        <c:noMultiLvlLbl val="0"/>
      </c:catAx>
      <c:valAx>
        <c:axId val="110769280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10767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</a:rPr>
              <a:t>Были ли Вы предварительно ознакомлены с критериями оценивания урока/занятия</a:t>
            </a:r>
            <a:endParaRPr lang="ru-RU" sz="1200" b="0" i="0" u="none" strike="noStrike" kern="1200" spc="0" baseline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ДОО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51-42AD-862E-C36252308F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0.93</c:v>
                </c:pt>
                <c:pt idx="1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51-42AD-862E-C36252308FC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Школа</c:v>
                </c:pt>
              </c:strCache>
            </c:strRef>
          </c:tx>
          <c:spPr>
            <a:solidFill>
              <a:srgbClr val="C51B57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0238716687789451E-2"/>
                  <c:y val="1.27485236887354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51-42AD-862E-C36252308F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Лист1!$C$2:$C$3</c:f>
              <c:numCache>
                <c:formatCode>0%</c:formatCode>
                <c:ptCount val="2"/>
                <c:pt idx="0">
                  <c:v>0.75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51-42AD-862E-C36252308FC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1848960"/>
        <c:axId val="101850496"/>
      </c:barChart>
      <c:catAx>
        <c:axId val="101848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1850496"/>
        <c:crosses val="autoZero"/>
        <c:auto val="1"/>
        <c:lblAlgn val="ctr"/>
        <c:lblOffset val="100"/>
        <c:noMultiLvlLbl val="0"/>
      </c:catAx>
      <c:valAx>
        <c:axId val="10185049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01848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</a:rPr>
              <a:t>Укажите, что дало Вам посещение Вашего урока/занятия региональным методистом</a:t>
            </a:r>
            <a:endParaRPr lang="ru-RU" sz="1200" b="0" i="0" u="none" strike="noStrike" kern="1200" spc="0" baseline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9954696235985713"/>
          <c:y val="0.13816933994361816"/>
          <c:w val="0.48455118881402259"/>
          <c:h val="0.7396204872640236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ДОО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4.3368678616690619E-3"/>
                  <c:y val="5.37605155401204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16A-4399-871C-E8843F45B220}"/>
                </c:ext>
              </c:extLst>
            </c:dLbl>
            <c:dLbl>
              <c:idx val="4"/>
              <c:layout>
                <c:manualLayout>
                  <c:x val="5.7824904822255576E-3"/>
                  <c:y val="4.88217315296078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16A-4399-871C-E8843F45B220}"/>
                </c:ext>
              </c:extLst>
            </c:dLbl>
            <c:dLbl>
              <c:idx val="5"/>
              <c:layout>
                <c:manualLayout>
                  <c:x val="2.8912452411127788E-3"/>
                  <c:y val="5.43236909105840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16A-4399-871C-E8843F45B2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ценные рекомендации от регионального методиста</c:v>
                </c:pt>
                <c:pt idx="1">
                  <c:v>полезное профессиональное общение</c:v>
                </c:pt>
                <c:pt idx="2">
                  <c:v>стимул к дальнейшему профессиональному развитию</c:v>
                </c:pt>
                <c:pt idx="3">
                  <c:v>другое</c:v>
                </c:pt>
                <c:pt idx="4">
                  <c:v>отсутствие рекомендаций, концентрация только на замечаниях</c:v>
                </c:pt>
                <c:pt idx="5">
                  <c:v>ничего не дало, бесполезное мероприятие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0.63</c:v>
                </c:pt>
                <c:pt idx="1">
                  <c:v>0.44</c:v>
                </c:pt>
                <c:pt idx="2">
                  <c:v>0.49</c:v>
                </c:pt>
                <c:pt idx="3">
                  <c:v>0.03</c:v>
                </c:pt>
                <c:pt idx="4">
                  <c:v>0.01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41-42EB-8C0E-230619F64A7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Школа</c:v>
                </c:pt>
              </c:strCache>
            </c:strRef>
          </c:tx>
          <c:spPr>
            <a:solidFill>
              <a:srgbClr val="C51B57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2.312996192890223E-2"/>
                  <c:y val="1.48152036550987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16A-4399-871C-E8843F45B220}"/>
                </c:ext>
              </c:extLst>
            </c:dLbl>
            <c:dLbl>
              <c:idx val="4"/>
              <c:layout>
                <c:manualLayout>
                  <c:x val="2.0238716687789347E-2"/>
                  <c:y val="3.8884028385340719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16A-4399-871C-E8843F45B220}"/>
                </c:ext>
              </c:extLst>
            </c:dLbl>
            <c:dLbl>
              <c:idx val="5"/>
              <c:layout>
                <c:manualLayout>
                  <c:x val="1.8793094067233063E-2"/>
                  <c:y val="9.0533933568142166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16A-4399-871C-E8843F45B2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ценные рекомендации от регионального методиста</c:v>
                </c:pt>
                <c:pt idx="1">
                  <c:v>полезное профессиональное общение</c:v>
                </c:pt>
                <c:pt idx="2">
                  <c:v>стимул к дальнейшему профессиональному развитию</c:v>
                </c:pt>
                <c:pt idx="3">
                  <c:v>другое</c:v>
                </c:pt>
                <c:pt idx="4">
                  <c:v>отсутствие рекомендаций, концентрация только на замечаниях</c:v>
                </c:pt>
                <c:pt idx="5">
                  <c:v>ничего не дало, бесполезное мероприятие</c:v>
                </c:pt>
              </c:strCache>
            </c:strRef>
          </c:cat>
          <c:val>
            <c:numRef>
              <c:f>Лист1!$C$2:$C$7</c:f>
              <c:numCache>
                <c:formatCode>0%</c:formatCode>
                <c:ptCount val="6"/>
                <c:pt idx="0">
                  <c:v>0.6</c:v>
                </c:pt>
                <c:pt idx="1">
                  <c:v>0.57999999999999996</c:v>
                </c:pt>
                <c:pt idx="2">
                  <c:v>0.47</c:v>
                </c:pt>
                <c:pt idx="3">
                  <c:v>0.03</c:v>
                </c:pt>
                <c:pt idx="4">
                  <c:v>0.01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41-42EB-8C0E-230619F64A7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0926848"/>
        <c:axId val="110932736"/>
      </c:barChart>
      <c:catAx>
        <c:axId val="1109268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0932736"/>
        <c:crosses val="autoZero"/>
        <c:auto val="1"/>
        <c:lblAlgn val="ctr"/>
        <c:lblOffset val="100"/>
        <c:noMultiLvlLbl val="0"/>
      </c:catAx>
      <c:valAx>
        <c:axId val="11093273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10926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Сформировано полностью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Лист1!$A$2:$A$21</c:f>
              <c:strCache>
                <c:ptCount val="20"/>
                <c:pt idx="0">
                  <c:v>Соблюдать правовые, нравственные и этические нормы, требования профессиональной этики</c:v>
                </c:pt>
                <c:pt idx="1">
                  <c:v>Осуществлять пед. общение и взаимодействие с детьми на основе признания их достоинств, принятия и понимания</c:v>
                </c:pt>
                <c:pt idx="2">
                  <c:v>Проектировать и создавать образ. среду, обеспечивающую духовно-нравственное развитие и воспитание обучающихся</c:v>
                </c:pt>
                <c:pt idx="3">
                  <c:v>Организовывать различные виды деятельности обучающихся с учётом возрастных особенностей детей и ФГОС ДО</c:v>
                </c:pt>
                <c:pt idx="4">
                  <c:v>Владеть речевыми нормами и качествами речи</c:v>
                </c:pt>
                <c:pt idx="5">
                  <c:v>Проектировать и обеспечивать психологически безопасную и комфортную образовательную среду для обучающихся</c:v>
                </c:pt>
                <c:pt idx="6">
                  <c:v>Отбирать и конструировать содержание образования</c:v>
                </c:pt>
                <c:pt idx="7">
                  <c:v>Включать в образ.процесс всех обучающихся, в том числе с особ.образ.потребностями: обучающихся с ОВЗ; обучающихся, проявляющих выдающиеся способности; обучающихся, для которых русский язык не является родным</c:v>
                </c:pt>
                <c:pt idx="8">
                  <c:v>Обеспечивать формирование познавательной активности обучающихся с учётом их возрастных и индивидуальных особенностей</c:v>
                </c:pt>
                <c:pt idx="9">
                  <c:v>Проектировать и создавать образ. среду, обеспечивающую духовно-нравственное развитие и воспитание обучающихся</c:v>
                </c:pt>
                <c:pt idx="10">
                  <c:v>Применять псих.-пед. технологии, в том числе ЭОР для достижения целей обучения, воспитания и развития обучающихся</c:v>
                </c:pt>
                <c:pt idx="11">
                  <c:v>Находить ценностно-смысловой аспект (воспитательный потенциал) различных видов деятельности обучающихся, обеспечивать его понимание и переживание обучающимися</c:v>
                </c:pt>
                <c:pt idx="12">
                  <c:v>Отбирать методы образ. деятельности, обеспечивающие достижение планируемых результатов освоения образовательной программы</c:v>
                </c:pt>
                <c:pt idx="13">
                  <c:v>Проектировать и конструировать ситуации, события, развивающие эмоционально-ценностную сферу ребенка (культуру переживаний и ценностные ориентиры ребенка)</c:v>
                </c:pt>
                <c:pt idx="14">
                  <c:v>Отбирать средства образ.деятельности, обеспечивающие достижение планируемых результатов освоения образовательной программы</c:v>
                </c:pt>
                <c:pt idx="15">
                  <c:v>Организовывать разную по характеру образ.деятельность обучающихся (поисково-исследовательскую, проектную, творческую, игровую, информационно-коммуникативную и т.д.)  с использованием современных технологий деятельностного типа</c:v>
                </c:pt>
                <c:pt idx="16">
                  <c:v>Использовать инструменты диагностики индивидуального развития детей раннего и дошкольного возраста</c:v>
                </c:pt>
                <c:pt idx="17">
                  <c:v>Использовать в практике своей работы психологические подходы: культурно-исторический, деятельностный и развивающий</c:v>
                </c:pt>
                <c:pt idx="18">
                  <c:v>Создавать благоприятные условия для индивидуального развития детей </c:v>
                </c:pt>
                <c:pt idx="19">
                  <c:v>Отбирать и конструировать содержание, методы и средства реализации индивидуального и дифференцированного подхода в образовательной деятельности</c:v>
                </c:pt>
              </c:strCache>
            </c:strRef>
          </c:cat>
          <c:val>
            <c:numRef>
              <c:f>Лист1!$B$2:$B$21</c:f>
              <c:numCache>
                <c:formatCode>General</c:formatCode>
                <c:ptCount val="20"/>
                <c:pt idx="0">
                  <c:v>96</c:v>
                </c:pt>
                <c:pt idx="1">
                  <c:v>95</c:v>
                </c:pt>
                <c:pt idx="2">
                  <c:v>88</c:v>
                </c:pt>
                <c:pt idx="3">
                  <c:v>85</c:v>
                </c:pt>
                <c:pt idx="4">
                  <c:v>85</c:v>
                </c:pt>
                <c:pt idx="5">
                  <c:v>79</c:v>
                </c:pt>
                <c:pt idx="6">
                  <c:v>75</c:v>
                </c:pt>
                <c:pt idx="7">
                  <c:v>69</c:v>
                </c:pt>
                <c:pt idx="8">
                  <c:v>66</c:v>
                </c:pt>
                <c:pt idx="9">
                  <c:v>64</c:v>
                </c:pt>
                <c:pt idx="10">
                  <c:v>63</c:v>
                </c:pt>
                <c:pt idx="11">
                  <c:v>61</c:v>
                </c:pt>
                <c:pt idx="12">
                  <c:v>60</c:v>
                </c:pt>
                <c:pt idx="13">
                  <c:v>60</c:v>
                </c:pt>
                <c:pt idx="14">
                  <c:v>59</c:v>
                </c:pt>
                <c:pt idx="15">
                  <c:v>59</c:v>
                </c:pt>
                <c:pt idx="16">
                  <c:v>59</c:v>
                </c:pt>
                <c:pt idx="17">
                  <c:v>36</c:v>
                </c:pt>
                <c:pt idx="18">
                  <c:v>32</c:v>
                </c:pt>
                <c:pt idx="19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8B-4C3E-A3BE-B18487752BF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Сформировано частично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Лист1!$A$2:$A$21</c:f>
              <c:strCache>
                <c:ptCount val="20"/>
                <c:pt idx="0">
                  <c:v>Соблюдать правовые, нравственные и этические нормы, требования профессиональной этики</c:v>
                </c:pt>
                <c:pt idx="1">
                  <c:v>Осуществлять пед. общение и взаимодействие с детьми на основе признания их достоинств, принятия и понимания</c:v>
                </c:pt>
                <c:pt idx="2">
                  <c:v>Проектировать и создавать образ. среду, обеспечивающую духовно-нравственное развитие и воспитание обучающихся</c:v>
                </c:pt>
                <c:pt idx="3">
                  <c:v>Организовывать различные виды деятельности обучающихся с учётом возрастных особенностей детей и ФГОС ДО</c:v>
                </c:pt>
                <c:pt idx="4">
                  <c:v>Владеть речевыми нормами и качествами речи</c:v>
                </c:pt>
                <c:pt idx="5">
                  <c:v>Проектировать и обеспечивать психологически безопасную и комфортную образовательную среду для обучающихся</c:v>
                </c:pt>
                <c:pt idx="6">
                  <c:v>Отбирать и конструировать содержание образования</c:v>
                </c:pt>
                <c:pt idx="7">
                  <c:v>Включать в образ.процесс всех обучающихся, в том числе с особ.образ.потребностями: обучающихся с ОВЗ; обучающихся, проявляющих выдающиеся способности; обучающихся, для которых русский язык не является родным</c:v>
                </c:pt>
                <c:pt idx="8">
                  <c:v>Обеспечивать формирование познавательной активности обучающихся с учётом их возрастных и индивидуальных особенностей</c:v>
                </c:pt>
                <c:pt idx="9">
                  <c:v>Проектировать и создавать образ. среду, обеспечивающую духовно-нравственное развитие и воспитание обучающихся</c:v>
                </c:pt>
                <c:pt idx="10">
                  <c:v>Применять псих.-пед. технологии, в том числе ЭОР для достижения целей обучения, воспитания и развития обучающихся</c:v>
                </c:pt>
                <c:pt idx="11">
                  <c:v>Находить ценностно-смысловой аспект (воспитательный потенциал) различных видов деятельности обучающихся, обеспечивать его понимание и переживание обучающимися</c:v>
                </c:pt>
                <c:pt idx="12">
                  <c:v>Отбирать методы образ. деятельности, обеспечивающие достижение планируемых результатов освоения образовательной программы</c:v>
                </c:pt>
                <c:pt idx="13">
                  <c:v>Проектировать и конструировать ситуации, события, развивающие эмоционально-ценностную сферу ребенка (культуру переживаний и ценностные ориентиры ребенка)</c:v>
                </c:pt>
                <c:pt idx="14">
                  <c:v>Отбирать средства образ.деятельности, обеспечивающие достижение планируемых результатов освоения образовательной программы</c:v>
                </c:pt>
                <c:pt idx="15">
                  <c:v>Организовывать разную по характеру образ.деятельность обучающихся (поисково-исследовательскую, проектную, творческую, игровую, информационно-коммуникативную и т.д.)  с использованием современных технологий деятельностного типа</c:v>
                </c:pt>
                <c:pt idx="16">
                  <c:v>Использовать инструменты диагностики индивидуального развития детей раннего и дошкольного возраста</c:v>
                </c:pt>
                <c:pt idx="17">
                  <c:v>Использовать в практике своей работы психологические подходы: культурно-исторический, деятельностный и развивающий</c:v>
                </c:pt>
                <c:pt idx="18">
                  <c:v>Создавать благоприятные условия для индивидуального развития детей </c:v>
                </c:pt>
                <c:pt idx="19">
                  <c:v>Отбирать и конструировать содержание, методы и средства реализации индивидуального и дифференцированного подхода в образовательной деятельности</c:v>
                </c:pt>
              </c:strCache>
            </c:strRef>
          </c:cat>
          <c:val>
            <c:numRef>
              <c:f>Лист1!$C$2:$C$21</c:f>
              <c:numCache>
                <c:formatCode>General</c:formatCode>
                <c:ptCount val="20"/>
                <c:pt idx="0">
                  <c:v>4</c:v>
                </c:pt>
                <c:pt idx="1">
                  <c:v>5</c:v>
                </c:pt>
                <c:pt idx="2">
                  <c:v>12</c:v>
                </c:pt>
                <c:pt idx="3">
                  <c:v>15</c:v>
                </c:pt>
                <c:pt idx="4">
                  <c:v>15</c:v>
                </c:pt>
                <c:pt idx="5">
                  <c:v>19</c:v>
                </c:pt>
                <c:pt idx="6">
                  <c:v>25</c:v>
                </c:pt>
                <c:pt idx="7">
                  <c:v>20</c:v>
                </c:pt>
                <c:pt idx="8">
                  <c:v>33</c:v>
                </c:pt>
                <c:pt idx="9">
                  <c:v>30</c:v>
                </c:pt>
                <c:pt idx="10">
                  <c:v>26</c:v>
                </c:pt>
                <c:pt idx="11">
                  <c:v>38</c:v>
                </c:pt>
                <c:pt idx="12">
                  <c:v>40</c:v>
                </c:pt>
                <c:pt idx="13">
                  <c:v>34</c:v>
                </c:pt>
                <c:pt idx="14">
                  <c:v>40</c:v>
                </c:pt>
                <c:pt idx="15">
                  <c:v>40</c:v>
                </c:pt>
                <c:pt idx="16">
                  <c:v>38</c:v>
                </c:pt>
                <c:pt idx="17">
                  <c:v>58</c:v>
                </c:pt>
                <c:pt idx="18">
                  <c:v>63</c:v>
                </c:pt>
                <c:pt idx="19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2B-4B74-8BF2-E00F7D01545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 сформировано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Лист1!$A$2:$A$21</c:f>
              <c:strCache>
                <c:ptCount val="20"/>
                <c:pt idx="0">
                  <c:v>Соблюдать правовые, нравственные и этические нормы, требования профессиональной этики</c:v>
                </c:pt>
                <c:pt idx="1">
                  <c:v>Осуществлять пед. общение и взаимодействие с детьми на основе признания их достоинств, принятия и понимания</c:v>
                </c:pt>
                <c:pt idx="2">
                  <c:v>Проектировать и создавать образ. среду, обеспечивающую духовно-нравственное развитие и воспитание обучающихся</c:v>
                </c:pt>
                <c:pt idx="3">
                  <c:v>Организовывать различные виды деятельности обучающихся с учётом возрастных особенностей детей и ФГОС ДО</c:v>
                </c:pt>
                <c:pt idx="4">
                  <c:v>Владеть речевыми нормами и качествами речи</c:v>
                </c:pt>
                <c:pt idx="5">
                  <c:v>Проектировать и обеспечивать психологически безопасную и комфортную образовательную среду для обучающихся</c:v>
                </c:pt>
                <c:pt idx="6">
                  <c:v>Отбирать и конструировать содержание образования</c:v>
                </c:pt>
                <c:pt idx="7">
                  <c:v>Включать в образ.процесс всех обучающихся, в том числе с особ.образ.потребностями: обучающихся с ОВЗ; обучающихся, проявляющих выдающиеся способности; обучающихся, для которых русский язык не является родным</c:v>
                </c:pt>
                <c:pt idx="8">
                  <c:v>Обеспечивать формирование познавательной активности обучающихся с учётом их возрастных и индивидуальных особенностей</c:v>
                </c:pt>
                <c:pt idx="9">
                  <c:v>Проектировать и создавать образ. среду, обеспечивающую духовно-нравственное развитие и воспитание обучающихся</c:v>
                </c:pt>
                <c:pt idx="10">
                  <c:v>Применять псих.-пед. технологии, в том числе ЭОР для достижения целей обучения, воспитания и развития обучающихся</c:v>
                </c:pt>
                <c:pt idx="11">
                  <c:v>Находить ценностно-смысловой аспект (воспитательный потенциал) различных видов деятельности обучающихся, обеспечивать его понимание и переживание обучающимися</c:v>
                </c:pt>
                <c:pt idx="12">
                  <c:v>Отбирать методы образ. деятельности, обеспечивающие достижение планируемых результатов освоения образовательной программы</c:v>
                </c:pt>
                <c:pt idx="13">
                  <c:v>Проектировать и конструировать ситуации, события, развивающие эмоционально-ценностную сферу ребенка (культуру переживаний и ценностные ориентиры ребенка)</c:v>
                </c:pt>
                <c:pt idx="14">
                  <c:v>Отбирать средства образ.деятельности, обеспечивающие достижение планируемых результатов освоения образовательной программы</c:v>
                </c:pt>
                <c:pt idx="15">
                  <c:v>Организовывать разную по характеру образ.деятельность обучающихся (поисково-исследовательскую, проектную, творческую, игровую, информационно-коммуникативную и т.д.)  с использованием современных технологий деятельностного типа</c:v>
                </c:pt>
                <c:pt idx="16">
                  <c:v>Использовать инструменты диагностики индивидуального развития детей раннего и дошкольного возраста</c:v>
                </c:pt>
                <c:pt idx="17">
                  <c:v>Использовать в практике своей работы психологические подходы: культурно-исторический, деятельностный и развивающий</c:v>
                </c:pt>
                <c:pt idx="18">
                  <c:v>Создавать благоприятные условия для индивидуального развития детей </c:v>
                </c:pt>
                <c:pt idx="19">
                  <c:v>Отбирать и конструировать содержание, методы и средства реализации индивидуального и дифференцированного подхода в образовательной деятельности</c:v>
                </c:pt>
              </c:strCache>
            </c:strRef>
          </c:cat>
          <c:val>
            <c:numRef>
              <c:f>Лист1!$D$2:$D$21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11</c:v>
                </c:pt>
                <c:pt idx="8">
                  <c:v>1</c:v>
                </c:pt>
                <c:pt idx="9">
                  <c:v>6</c:v>
                </c:pt>
                <c:pt idx="10">
                  <c:v>11</c:v>
                </c:pt>
                <c:pt idx="11">
                  <c:v>1</c:v>
                </c:pt>
                <c:pt idx="12">
                  <c:v>0</c:v>
                </c:pt>
                <c:pt idx="13">
                  <c:v>6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5</c:v>
                </c:pt>
                <c:pt idx="1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2B-4B74-8BF2-E00F7D01545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0500864"/>
        <c:axId val="110510848"/>
      </c:barChart>
      <c:catAx>
        <c:axId val="110500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0510848"/>
        <c:crosses val="autoZero"/>
        <c:auto val="1"/>
        <c:lblAlgn val="ctr"/>
        <c:lblOffset val="100"/>
        <c:noMultiLvlLbl val="0"/>
      </c:catAx>
      <c:valAx>
        <c:axId val="11051084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0500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Сформировано полностью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Лист1!$A$2:$A$21</c:f>
              <c:strCache>
                <c:ptCount val="20"/>
                <c:pt idx="0">
                  <c:v>Поддерживать в детском коллективе деловую, дружелюбную атмосферу, помогать обучающимся, оказавшимся в конфликтной ситуации и/или неблагоприятных условиях</c:v>
                </c:pt>
                <c:pt idx="1">
                  <c:v>Разрабатывать структуру урока в соответствии с определенным типом и формой</c:v>
                </c:pt>
                <c:pt idx="2">
                  <c:v>Разрабатывать этапы урока в соответствии с выбранным типом урока</c:v>
                </c:pt>
                <c:pt idx="3">
                  <c:v>Отбирать и конструировать содержание образования на уровне учебного предмета, обеспечивающего достижение планируемых результатов освоения образовательной программы всеми обучающимися</c:v>
                </c:pt>
                <c:pt idx="4">
                  <c:v>Применять проблемное обучение для достижения планируемых результатов</c:v>
                </c:pt>
                <c:pt idx="5">
                  <c:v>Целесообразно применять выбранные  технологии, сочетание методом и приемов обучения </c:v>
                </c:pt>
                <c:pt idx="6">
                  <c:v>Целесообразно использовать средства обучения в соответствии с применяемой образовательной технологией</c:v>
                </c:pt>
                <c:pt idx="7">
                  <c:v>Развивать у обучающихся осознание личностного смысла изучения учебного материала</c:v>
                </c:pt>
                <c:pt idx="8">
                  <c:v>Включать в учебную деятельность воспитательные компоненты</c:v>
                </c:pt>
                <c:pt idx="9">
                  <c:v>Оптимально распределять время всех этапов урока</c:v>
                </c:pt>
                <c:pt idx="10">
                  <c:v>Конструировать содержание учебного материала с использованием межтематических, межпредметных и межкурсовых связей</c:v>
                </c:pt>
                <c:pt idx="11">
                  <c:v>Формировать у обучающихся умение использовать приобретенные знания и умения в практической деятельности и повседневной жизни</c:v>
                </c:pt>
                <c:pt idx="12">
                  <c:v>Осуществлять разработку и выбор эффективных средств (инструментов) для объективной оценки образовательных результатов обучающихся</c:v>
                </c:pt>
                <c:pt idx="13">
                  <c:v>Сочетать различные формы работы обучающихся (фронтальная, парная, групповая, индивидуальная)</c:v>
                </c:pt>
                <c:pt idx="14">
                  <c:v>Использовать на уроке  задания творческого и/или поискового характера</c:v>
                </c:pt>
                <c:pt idx="15">
                  <c:v>Формировать у обучающихся самостоятельность в планировании и осуществлении учебной деятельности и организации учебного сотрудничества с педагогами и сверстниками</c:v>
                </c:pt>
                <c:pt idx="16">
                  <c:v>Формировать у обучающихся самостоятельность в целеполагании учебной деятельности</c:v>
                </c:pt>
                <c:pt idx="17">
                  <c:v>Использовать сервисы аудио- и видеосвязи, социальные медиа для проведения мероприятий учебного, развивающего, просветительского, воспитательного характера</c:v>
                </c:pt>
                <c:pt idx="18">
                  <c:v>Владеть методами и приемами индивидуализации образ.процесса с учетом выявленных причин снижения учебной мотивации (низкая самооценка, отсутствие доверительной атмосферы, переизбыток/недостаток контроля от родителей, влияния контентов, интернет-ресурсов и д</c:v>
                </c:pt>
                <c:pt idx="19">
                  <c:v>Владеть методикой оценки личностных и метапредметных образовательных результатов</c:v>
                </c:pt>
              </c:strCache>
            </c:strRef>
          </c:cat>
          <c:val>
            <c:numRef>
              <c:f>Лист1!$B$2:$B$21</c:f>
              <c:numCache>
                <c:formatCode>General</c:formatCode>
                <c:ptCount val="20"/>
                <c:pt idx="0">
                  <c:v>99</c:v>
                </c:pt>
                <c:pt idx="1">
                  <c:v>91</c:v>
                </c:pt>
                <c:pt idx="2">
                  <c:v>88</c:v>
                </c:pt>
                <c:pt idx="3">
                  <c:v>86</c:v>
                </c:pt>
                <c:pt idx="4">
                  <c:v>79</c:v>
                </c:pt>
                <c:pt idx="5">
                  <c:v>78</c:v>
                </c:pt>
                <c:pt idx="6">
                  <c:v>78</c:v>
                </c:pt>
                <c:pt idx="7">
                  <c:v>73</c:v>
                </c:pt>
                <c:pt idx="8">
                  <c:v>73</c:v>
                </c:pt>
                <c:pt idx="9">
                  <c:v>68</c:v>
                </c:pt>
                <c:pt idx="10">
                  <c:v>68</c:v>
                </c:pt>
                <c:pt idx="11">
                  <c:v>68</c:v>
                </c:pt>
                <c:pt idx="12">
                  <c:v>66</c:v>
                </c:pt>
                <c:pt idx="13">
                  <c:v>63</c:v>
                </c:pt>
                <c:pt idx="14">
                  <c:v>63</c:v>
                </c:pt>
                <c:pt idx="15">
                  <c:v>57</c:v>
                </c:pt>
                <c:pt idx="16">
                  <c:v>57</c:v>
                </c:pt>
                <c:pt idx="17">
                  <c:v>56</c:v>
                </c:pt>
                <c:pt idx="18">
                  <c:v>55</c:v>
                </c:pt>
                <c:pt idx="19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5A-419E-91C0-2D637C1D52F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Сформировано частично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Лист1!$A$2:$A$21</c:f>
              <c:strCache>
                <c:ptCount val="20"/>
                <c:pt idx="0">
                  <c:v>Поддерживать в детском коллективе деловую, дружелюбную атмосферу, помогать обучающимся, оказавшимся в конфликтной ситуации и/или неблагоприятных условиях</c:v>
                </c:pt>
                <c:pt idx="1">
                  <c:v>Разрабатывать структуру урока в соответствии с определенным типом и формой</c:v>
                </c:pt>
                <c:pt idx="2">
                  <c:v>Разрабатывать этапы урока в соответствии с выбранным типом урока</c:v>
                </c:pt>
                <c:pt idx="3">
                  <c:v>Отбирать и конструировать содержание образования на уровне учебного предмета, обеспечивающего достижение планируемых результатов освоения образовательной программы всеми обучающимися</c:v>
                </c:pt>
                <c:pt idx="4">
                  <c:v>Применять проблемное обучение для достижения планируемых результатов</c:v>
                </c:pt>
                <c:pt idx="5">
                  <c:v>Целесообразно применять выбранные  технологии, сочетание методом и приемов обучения </c:v>
                </c:pt>
                <c:pt idx="6">
                  <c:v>Целесообразно использовать средства обучения в соответствии с применяемой образовательной технологией</c:v>
                </c:pt>
                <c:pt idx="7">
                  <c:v>Развивать у обучающихся осознание личностного смысла изучения учебного материала</c:v>
                </c:pt>
                <c:pt idx="8">
                  <c:v>Включать в учебную деятельность воспитательные компоненты</c:v>
                </c:pt>
                <c:pt idx="9">
                  <c:v>Оптимально распределять время всех этапов урока</c:v>
                </c:pt>
                <c:pt idx="10">
                  <c:v>Конструировать содержание учебного материала с использованием межтематических, межпредметных и межкурсовых связей</c:v>
                </c:pt>
                <c:pt idx="11">
                  <c:v>Формировать у обучающихся умение использовать приобретенные знания и умения в практической деятельности и повседневной жизни</c:v>
                </c:pt>
                <c:pt idx="12">
                  <c:v>Осуществлять разработку и выбор эффективных средств (инструментов) для объективной оценки образовательных результатов обучающихся</c:v>
                </c:pt>
                <c:pt idx="13">
                  <c:v>Сочетать различные формы работы обучающихся (фронтальная, парная, групповая, индивидуальная)</c:v>
                </c:pt>
                <c:pt idx="14">
                  <c:v>Использовать на уроке  задания творческого и/или поискового характера</c:v>
                </c:pt>
                <c:pt idx="15">
                  <c:v>Формировать у обучающихся самостоятельность в планировании и осуществлении учебной деятельности и организации учебного сотрудничества с педагогами и сверстниками</c:v>
                </c:pt>
                <c:pt idx="16">
                  <c:v>Формировать у обучающихся самостоятельность в целеполагании учебной деятельности</c:v>
                </c:pt>
                <c:pt idx="17">
                  <c:v>Использовать сервисы аудио- и видеосвязи, социальные медиа для проведения мероприятий учебного, развивающего, просветительского, воспитательного характера</c:v>
                </c:pt>
                <c:pt idx="18">
                  <c:v>Владеть методами и приемами индивидуализации образ.процесса с учетом выявленных причин снижения учебной мотивации (низкая самооценка, отсутствие доверительной атмосферы, переизбыток/недостаток контроля от родителей, влияния контентов, интернет-ресурсов и д</c:v>
                </c:pt>
                <c:pt idx="19">
                  <c:v>Владеть методикой оценки личностных и метапредметных образовательных результатов</c:v>
                </c:pt>
              </c:strCache>
            </c:strRef>
          </c:cat>
          <c:val>
            <c:numRef>
              <c:f>Лист1!$C$2:$C$21</c:f>
              <c:numCache>
                <c:formatCode>General</c:formatCode>
                <c:ptCount val="20"/>
                <c:pt idx="0">
                  <c:v>1</c:v>
                </c:pt>
                <c:pt idx="1">
                  <c:v>9</c:v>
                </c:pt>
                <c:pt idx="2">
                  <c:v>12</c:v>
                </c:pt>
                <c:pt idx="3">
                  <c:v>14</c:v>
                </c:pt>
                <c:pt idx="4">
                  <c:v>19</c:v>
                </c:pt>
                <c:pt idx="5">
                  <c:v>19</c:v>
                </c:pt>
                <c:pt idx="6">
                  <c:v>19</c:v>
                </c:pt>
                <c:pt idx="7">
                  <c:v>22</c:v>
                </c:pt>
                <c:pt idx="8">
                  <c:v>22</c:v>
                </c:pt>
                <c:pt idx="9">
                  <c:v>32</c:v>
                </c:pt>
                <c:pt idx="10">
                  <c:v>28</c:v>
                </c:pt>
                <c:pt idx="11">
                  <c:v>27</c:v>
                </c:pt>
                <c:pt idx="12">
                  <c:v>25</c:v>
                </c:pt>
                <c:pt idx="13">
                  <c:v>34</c:v>
                </c:pt>
                <c:pt idx="14">
                  <c:v>29</c:v>
                </c:pt>
                <c:pt idx="15">
                  <c:v>36</c:v>
                </c:pt>
                <c:pt idx="16">
                  <c:v>34</c:v>
                </c:pt>
                <c:pt idx="17">
                  <c:v>37</c:v>
                </c:pt>
                <c:pt idx="18">
                  <c:v>32</c:v>
                </c:pt>
                <c:pt idx="19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D5-4B3F-90D9-1FBA2A3AFB0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 сформировано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Лист1!$A$2:$A$21</c:f>
              <c:strCache>
                <c:ptCount val="20"/>
                <c:pt idx="0">
                  <c:v>Поддерживать в детском коллективе деловую, дружелюбную атмосферу, помогать обучающимся, оказавшимся в конфликтной ситуации и/или неблагоприятных условиях</c:v>
                </c:pt>
                <c:pt idx="1">
                  <c:v>Разрабатывать структуру урока в соответствии с определенным типом и формой</c:v>
                </c:pt>
                <c:pt idx="2">
                  <c:v>Разрабатывать этапы урока в соответствии с выбранным типом урока</c:v>
                </c:pt>
                <c:pt idx="3">
                  <c:v>Отбирать и конструировать содержание образования на уровне учебного предмета, обеспечивающего достижение планируемых результатов освоения образовательной программы всеми обучающимися</c:v>
                </c:pt>
                <c:pt idx="4">
                  <c:v>Применять проблемное обучение для достижения планируемых результатов</c:v>
                </c:pt>
                <c:pt idx="5">
                  <c:v>Целесообразно применять выбранные  технологии, сочетание методом и приемов обучения </c:v>
                </c:pt>
                <c:pt idx="6">
                  <c:v>Целесообразно использовать средства обучения в соответствии с применяемой образовательной технологией</c:v>
                </c:pt>
                <c:pt idx="7">
                  <c:v>Развивать у обучающихся осознание личностного смысла изучения учебного материала</c:v>
                </c:pt>
                <c:pt idx="8">
                  <c:v>Включать в учебную деятельность воспитательные компоненты</c:v>
                </c:pt>
                <c:pt idx="9">
                  <c:v>Оптимально распределять время всех этапов урока</c:v>
                </c:pt>
                <c:pt idx="10">
                  <c:v>Конструировать содержание учебного материала с использованием межтематических, межпредметных и межкурсовых связей</c:v>
                </c:pt>
                <c:pt idx="11">
                  <c:v>Формировать у обучающихся умение использовать приобретенные знания и умения в практической деятельности и повседневной жизни</c:v>
                </c:pt>
                <c:pt idx="12">
                  <c:v>Осуществлять разработку и выбор эффективных средств (инструментов) для объективной оценки образовательных результатов обучающихся</c:v>
                </c:pt>
                <c:pt idx="13">
                  <c:v>Сочетать различные формы работы обучающихся (фронтальная, парная, групповая, индивидуальная)</c:v>
                </c:pt>
                <c:pt idx="14">
                  <c:v>Использовать на уроке  задания творческого и/или поискового характера</c:v>
                </c:pt>
                <c:pt idx="15">
                  <c:v>Формировать у обучающихся самостоятельность в планировании и осуществлении учебной деятельности и организации учебного сотрудничества с педагогами и сверстниками</c:v>
                </c:pt>
                <c:pt idx="16">
                  <c:v>Формировать у обучающихся самостоятельность в целеполагании учебной деятельности</c:v>
                </c:pt>
                <c:pt idx="17">
                  <c:v>Использовать сервисы аудио- и видеосвязи, социальные медиа для проведения мероприятий учебного, развивающего, просветительского, воспитательного характера</c:v>
                </c:pt>
                <c:pt idx="18">
                  <c:v>Владеть методами и приемами индивидуализации образ.процесса с учетом выявленных причин снижения учебной мотивации (низкая самооценка, отсутствие доверительной атмосферы, переизбыток/недостаток контроля от родителей, влияния контентов, интернет-ресурсов и д</c:v>
                </c:pt>
                <c:pt idx="19">
                  <c:v>Владеть методикой оценки личностных и метапредметных образовательных результатов</c:v>
                </c:pt>
              </c:strCache>
            </c:strRef>
          </c:cat>
          <c:val>
            <c:numRef>
              <c:f>Лист1!$D$2:$D$21</c:f>
              <c:numCache>
                <c:formatCode>General</c:formatCode>
                <c:ptCount val="20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5</c:v>
                </c:pt>
                <c:pt idx="8">
                  <c:v>5</c:v>
                </c:pt>
                <c:pt idx="9">
                  <c:v>0</c:v>
                </c:pt>
                <c:pt idx="10">
                  <c:v>4</c:v>
                </c:pt>
                <c:pt idx="11">
                  <c:v>5</c:v>
                </c:pt>
                <c:pt idx="12">
                  <c:v>9</c:v>
                </c:pt>
                <c:pt idx="13">
                  <c:v>3</c:v>
                </c:pt>
                <c:pt idx="14">
                  <c:v>9</c:v>
                </c:pt>
                <c:pt idx="15">
                  <c:v>7</c:v>
                </c:pt>
                <c:pt idx="16">
                  <c:v>9</c:v>
                </c:pt>
                <c:pt idx="17">
                  <c:v>7</c:v>
                </c:pt>
                <c:pt idx="18">
                  <c:v>13</c:v>
                </c:pt>
                <c:pt idx="19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D5-4B3F-90D9-1FBA2A3AFB0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0682112"/>
        <c:axId val="110683648"/>
      </c:barChart>
      <c:catAx>
        <c:axId val="110682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t" anchorCtr="0"/>
          <a:lstStyle/>
          <a:p>
            <a:pPr algn="just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0683648"/>
        <c:crosses val="autoZero"/>
        <c:auto val="1"/>
        <c:lblAlgn val="ctr"/>
        <c:lblOffset val="100"/>
        <c:noMultiLvlLbl val="0"/>
      </c:catAx>
      <c:valAx>
        <c:axId val="11068364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0682112"/>
        <c:crosses val="autoZero"/>
        <c:crossBetween val="between"/>
      </c:valAx>
      <c:spPr>
        <a:noFill/>
        <a:ln w="6350">
          <a:solidFill>
            <a:schemeClr val="accent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620DB-D206-47B4-BD85-E92F02E21BDB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57867-8F49-4DE7-A4E3-B2D366F0B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698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03C75-7F97-4A51-9947-CBA385A660A4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1DBA8-EA04-49DE-B91A-8DC4F3DC0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180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71DBA8-EA04-49DE-B91A-8DC4F3DC0F6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298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71DBA8-EA04-49DE-B91A-8DC4F3DC0F6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521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6"/>
            <a:ext cx="6858000" cy="1790699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000"/>
            </a:lvl1pPr>
            <a:lvl2pPr marL="377921" indent="0" algn="ctr">
              <a:buNone/>
              <a:defRPr sz="1600"/>
            </a:lvl2pPr>
            <a:lvl3pPr marL="755840" indent="0" algn="ctr">
              <a:buNone/>
              <a:defRPr sz="1500"/>
            </a:lvl3pPr>
            <a:lvl4pPr marL="1133760" indent="0" algn="ctr">
              <a:buNone/>
              <a:defRPr sz="1400"/>
            </a:lvl4pPr>
            <a:lvl5pPr marL="1511680" indent="0" algn="ctr">
              <a:buNone/>
              <a:defRPr sz="1400"/>
            </a:lvl5pPr>
            <a:lvl6pPr marL="1889599" indent="0" algn="ctr">
              <a:buNone/>
              <a:defRPr sz="1400"/>
            </a:lvl6pPr>
            <a:lvl7pPr marL="2267519" indent="0" algn="ctr">
              <a:buNone/>
              <a:defRPr sz="1400"/>
            </a:lvl7pPr>
            <a:lvl8pPr marL="2645439" indent="0" algn="ctr">
              <a:buNone/>
              <a:defRPr sz="1400"/>
            </a:lvl8pPr>
            <a:lvl9pPr marL="3023358" indent="0" algn="ctr">
              <a:buNone/>
              <a:defRPr sz="14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64B5E-D4DE-4655-8744-E01AACCFBF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0661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C4C39-81EA-49C2-9CF4-3F6A2E58A5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5166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7"/>
            <a:ext cx="7886700" cy="2139553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779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558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337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116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8895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2675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6454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023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B680B6-63E8-4860-87F8-BACAB9CE1E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8650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45E53-3FAE-4570-B5A0-044686D55C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5251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5"/>
            <a:ext cx="3868340" cy="617934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7921" indent="0">
              <a:buNone/>
              <a:defRPr sz="1600" b="1"/>
            </a:lvl2pPr>
            <a:lvl3pPr marL="755840" indent="0">
              <a:buNone/>
              <a:defRPr sz="1500" b="1"/>
            </a:lvl3pPr>
            <a:lvl4pPr marL="1133760" indent="0">
              <a:buNone/>
              <a:defRPr sz="1400" b="1"/>
            </a:lvl4pPr>
            <a:lvl5pPr marL="1511680" indent="0">
              <a:buNone/>
              <a:defRPr sz="1400" b="1"/>
            </a:lvl5pPr>
            <a:lvl6pPr marL="1889599" indent="0">
              <a:buNone/>
              <a:defRPr sz="1400" b="1"/>
            </a:lvl6pPr>
            <a:lvl7pPr marL="2267519" indent="0">
              <a:buNone/>
              <a:defRPr sz="1400" b="1"/>
            </a:lvl7pPr>
            <a:lvl8pPr marL="2645439" indent="0">
              <a:buNone/>
              <a:defRPr sz="1400" b="1"/>
            </a:lvl8pPr>
            <a:lvl9pPr marL="3023358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3" y="1260875"/>
            <a:ext cx="3887391" cy="617934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7921" indent="0">
              <a:buNone/>
              <a:defRPr sz="1600" b="1"/>
            </a:lvl2pPr>
            <a:lvl3pPr marL="755840" indent="0">
              <a:buNone/>
              <a:defRPr sz="1500" b="1"/>
            </a:lvl3pPr>
            <a:lvl4pPr marL="1133760" indent="0">
              <a:buNone/>
              <a:defRPr sz="1400" b="1"/>
            </a:lvl4pPr>
            <a:lvl5pPr marL="1511680" indent="0">
              <a:buNone/>
              <a:defRPr sz="1400" b="1"/>
            </a:lvl5pPr>
            <a:lvl6pPr marL="1889599" indent="0">
              <a:buNone/>
              <a:defRPr sz="1400" b="1"/>
            </a:lvl6pPr>
            <a:lvl7pPr marL="2267519" indent="0">
              <a:buNone/>
              <a:defRPr sz="1400" b="1"/>
            </a:lvl7pPr>
            <a:lvl8pPr marL="2645439" indent="0">
              <a:buNone/>
              <a:defRPr sz="1400" b="1"/>
            </a:lvl8pPr>
            <a:lvl9pPr marL="3023358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CE399-E760-4FB7-865A-AFB7DE6AEF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9591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E23D-D438-4BFD-84F1-83D3CCA2D9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3297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08C60-AB22-4D15-B186-D36751CFD4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03126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3"/>
            <a:ext cx="2949178" cy="2858691"/>
          </a:xfrm>
        </p:spPr>
        <p:txBody>
          <a:bodyPr/>
          <a:lstStyle>
            <a:lvl1pPr marL="0" indent="0">
              <a:buNone/>
              <a:defRPr sz="1400"/>
            </a:lvl1pPr>
            <a:lvl2pPr marL="377921" indent="0">
              <a:buNone/>
              <a:defRPr sz="1200"/>
            </a:lvl2pPr>
            <a:lvl3pPr marL="755840" indent="0">
              <a:buNone/>
              <a:defRPr sz="1000"/>
            </a:lvl3pPr>
            <a:lvl4pPr marL="1133760" indent="0">
              <a:buNone/>
              <a:defRPr sz="800"/>
            </a:lvl4pPr>
            <a:lvl5pPr marL="1511680" indent="0">
              <a:buNone/>
              <a:defRPr sz="800"/>
            </a:lvl5pPr>
            <a:lvl6pPr marL="1889599" indent="0">
              <a:buNone/>
              <a:defRPr sz="800"/>
            </a:lvl6pPr>
            <a:lvl7pPr marL="2267519" indent="0">
              <a:buNone/>
              <a:defRPr sz="800"/>
            </a:lvl7pPr>
            <a:lvl8pPr marL="2645439" indent="0">
              <a:buNone/>
              <a:defRPr sz="800"/>
            </a:lvl8pPr>
            <a:lvl9pPr marL="3023358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C1BD0-8486-4FAB-A3D4-EAB1DF2844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9445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600"/>
            </a:lvl1pPr>
            <a:lvl2pPr marL="377921" indent="0">
              <a:buNone/>
              <a:defRPr sz="2400"/>
            </a:lvl2pPr>
            <a:lvl3pPr marL="755840" indent="0">
              <a:buNone/>
              <a:defRPr sz="2000"/>
            </a:lvl3pPr>
            <a:lvl4pPr marL="1133760" indent="0">
              <a:buNone/>
              <a:defRPr sz="1600"/>
            </a:lvl4pPr>
            <a:lvl5pPr marL="1511680" indent="0">
              <a:buNone/>
              <a:defRPr sz="1600"/>
            </a:lvl5pPr>
            <a:lvl6pPr marL="1889599" indent="0">
              <a:buNone/>
              <a:defRPr sz="1600"/>
            </a:lvl6pPr>
            <a:lvl7pPr marL="2267519" indent="0">
              <a:buNone/>
              <a:defRPr sz="1600"/>
            </a:lvl7pPr>
            <a:lvl8pPr marL="2645439" indent="0">
              <a:buNone/>
              <a:defRPr sz="1600"/>
            </a:lvl8pPr>
            <a:lvl9pPr marL="3023358" indent="0">
              <a:buNone/>
              <a:defRPr sz="16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3"/>
            <a:ext cx="2949178" cy="2858691"/>
          </a:xfrm>
        </p:spPr>
        <p:txBody>
          <a:bodyPr/>
          <a:lstStyle>
            <a:lvl1pPr marL="0" indent="0">
              <a:buNone/>
              <a:defRPr sz="1400"/>
            </a:lvl1pPr>
            <a:lvl2pPr marL="377921" indent="0">
              <a:buNone/>
              <a:defRPr sz="1200"/>
            </a:lvl2pPr>
            <a:lvl3pPr marL="755840" indent="0">
              <a:buNone/>
              <a:defRPr sz="1000"/>
            </a:lvl3pPr>
            <a:lvl4pPr marL="1133760" indent="0">
              <a:buNone/>
              <a:defRPr sz="800"/>
            </a:lvl4pPr>
            <a:lvl5pPr marL="1511680" indent="0">
              <a:buNone/>
              <a:defRPr sz="800"/>
            </a:lvl5pPr>
            <a:lvl6pPr marL="1889599" indent="0">
              <a:buNone/>
              <a:defRPr sz="800"/>
            </a:lvl6pPr>
            <a:lvl7pPr marL="2267519" indent="0">
              <a:buNone/>
              <a:defRPr sz="800"/>
            </a:lvl7pPr>
            <a:lvl8pPr marL="2645439" indent="0">
              <a:buNone/>
              <a:defRPr sz="800"/>
            </a:lvl8pPr>
            <a:lvl9pPr marL="3023358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92546-0B45-4F22-8AD7-823B8214FA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81737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4E7DFD-60FC-4E1E-AA19-5361378942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59052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8" y="273846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3" y="273846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C06BC-27BF-470E-A289-588E8D0110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98209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6C4FC7-D260-80D7-A9D7-3E61862EEF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F12C8F6-EDEF-0A69-479C-3AE6742327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F45D40-DCA5-C2DC-F810-0A997E057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5CC1B7-8B37-72D5-BA91-039B23750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B61CF1-B501-3594-79A4-8B4FD4C9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0114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E2E005-ACD3-6F22-9AAE-489804544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69353E-5185-DCDE-466C-426CC4F61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99AE22-F969-C363-DCAD-618E4AE30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46B698-D900-1A40-5E4D-AEFCB9289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EAD350-22A0-E9BA-0FEA-877F5FE71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0970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885294-E95F-713D-3BAE-67CC22959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29A170-E405-8BFF-334A-54BCCC317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F79F1F-1341-F370-2FD1-C37A3DB71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7B6BCF-9A5E-A5D7-0CCA-5B6593A94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03528D-25CF-58A4-D5F5-CEDDF56C2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5327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73C3D-FAFC-475F-3880-A590A3BAD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964D4A-FD17-3695-4C85-9BBDECD799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2E78A71-FAE4-C2B1-7152-EC96CEBF6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9BF0C9-179D-F812-4104-04A9468A4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E0F91A-0795-8915-C636-EE178A598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64EE73D-6DEA-1108-7868-7E05E0C3A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0245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EA7F40-DBEF-9A3F-CA27-043AC3D8E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F3AB45-A4AC-8F9B-D796-25F53F163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FF59959-4E8F-C93F-3D0A-AC88D06F0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F5994A0-19DD-5036-8FED-732CAC2D5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39FE4F1-CBF1-4D41-CB6C-6E3FC2F90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1C5822B-8216-4800-6B95-8229D348F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9F73C69-AAA7-A3B0-1BF6-3115B8AE7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11FF473-4E7B-8500-ACF8-C943CB67D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208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65EB52-365A-99BA-C0A4-8571B5264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1F9C5F1-5B12-87A6-1F63-FB70D0561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3CF48F9-E05C-D4FB-19F0-A506972B8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114609F-9537-FBE9-B64A-CBE72C6F9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3187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508EB9-EB4F-7530-7922-FC2CDFE12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18986BC-3F1B-634A-1F58-ED472CF90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C4A9C44-990D-774E-5186-BF23E2AFA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37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8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6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981D7A-E8C5-51E0-40E2-CB282F954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EC3370-9703-645A-9DD1-489A2BE10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17F64D2-D1DA-5CB1-C22A-85CB5E9F3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5055DA-266E-0C91-CCB2-EEC9D7C57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E85EBEB-83F1-A9DF-08E1-8A82D98DC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46DD49-1F9D-2ACE-1C43-D0EEB752A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990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5C7BBF-D5E8-4381-4AC7-39AF0A877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AAD2173-361E-FBD0-2A91-96E859D576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D7C7275-8889-1EAF-08F0-BF6B74F8BD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A2159E-F47E-6ACD-8E7F-D3F337EDE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E7410B8-624D-CB63-5780-23BFE42F8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6FB59A-9F2A-59B9-C02F-CE7FBCF1D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2026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640E11-8567-99AC-5608-C8950DBF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C1AD59-15F3-1A4F-DB0B-909B7BC86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628F6E-71F0-48D7-AA94-B39A5FAF3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7FC6D3-A236-11E0-6332-24453AD8D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7B0446-6022-E781-8728-A1CD7454B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6265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08807D5-C0F0-1400-52F5-103A40DBD3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8B2311-35EC-4531-18EC-763F8BDF6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F61679-5682-2A5E-761F-49384387F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C51F6C-8D14-3687-54FE-3939435E4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706DB0-D7EF-B22C-5F20-67AC5A3BA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02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5" indent="0">
              <a:buNone/>
              <a:defRPr sz="1800" b="1"/>
            </a:lvl3pPr>
            <a:lvl4pPr marL="1371262" indent="0">
              <a:buNone/>
              <a:defRPr sz="1600" b="1"/>
            </a:lvl4pPr>
            <a:lvl5pPr marL="1828350" indent="0">
              <a:buNone/>
              <a:defRPr sz="1600" b="1"/>
            </a:lvl5pPr>
            <a:lvl6pPr marL="2285437" indent="0">
              <a:buNone/>
              <a:defRPr sz="1600" b="1"/>
            </a:lvl6pPr>
            <a:lvl7pPr marL="2742524" indent="0">
              <a:buNone/>
              <a:defRPr sz="1600" b="1"/>
            </a:lvl7pPr>
            <a:lvl8pPr marL="3199612" indent="0">
              <a:buNone/>
              <a:defRPr sz="1600" b="1"/>
            </a:lvl8pPr>
            <a:lvl9pPr marL="365669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5" indent="0">
              <a:buNone/>
              <a:defRPr sz="1800" b="1"/>
            </a:lvl3pPr>
            <a:lvl4pPr marL="1371262" indent="0">
              <a:buNone/>
              <a:defRPr sz="1600" b="1"/>
            </a:lvl4pPr>
            <a:lvl5pPr marL="1828350" indent="0">
              <a:buNone/>
              <a:defRPr sz="1600" b="1"/>
            </a:lvl5pPr>
            <a:lvl6pPr marL="2285437" indent="0">
              <a:buNone/>
              <a:defRPr sz="1600" b="1"/>
            </a:lvl6pPr>
            <a:lvl7pPr marL="2742524" indent="0">
              <a:buNone/>
              <a:defRPr sz="1600" b="1"/>
            </a:lvl7pPr>
            <a:lvl8pPr marL="3199612" indent="0">
              <a:buNone/>
              <a:defRPr sz="1600" b="1"/>
            </a:lvl8pPr>
            <a:lvl9pPr marL="365669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086" indent="0">
              <a:buNone/>
              <a:defRPr sz="1200"/>
            </a:lvl2pPr>
            <a:lvl3pPr marL="914175" indent="0">
              <a:buNone/>
              <a:defRPr sz="1000"/>
            </a:lvl3pPr>
            <a:lvl4pPr marL="1371262" indent="0">
              <a:buNone/>
              <a:defRPr sz="900"/>
            </a:lvl4pPr>
            <a:lvl5pPr marL="1828350" indent="0">
              <a:buNone/>
              <a:defRPr sz="900"/>
            </a:lvl5pPr>
            <a:lvl6pPr marL="2285437" indent="0">
              <a:buNone/>
              <a:defRPr sz="900"/>
            </a:lvl6pPr>
            <a:lvl7pPr marL="2742524" indent="0">
              <a:buNone/>
              <a:defRPr sz="900"/>
            </a:lvl7pPr>
            <a:lvl8pPr marL="3199612" indent="0">
              <a:buNone/>
              <a:defRPr sz="900"/>
            </a:lvl8pPr>
            <a:lvl9pPr marL="3656698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086" indent="0">
              <a:buNone/>
              <a:defRPr sz="2800"/>
            </a:lvl2pPr>
            <a:lvl3pPr marL="914175" indent="0">
              <a:buNone/>
              <a:defRPr sz="2400"/>
            </a:lvl3pPr>
            <a:lvl4pPr marL="1371262" indent="0">
              <a:buNone/>
              <a:defRPr sz="2000"/>
            </a:lvl4pPr>
            <a:lvl5pPr marL="1828350" indent="0">
              <a:buNone/>
              <a:defRPr sz="2000"/>
            </a:lvl5pPr>
            <a:lvl6pPr marL="2285437" indent="0">
              <a:buNone/>
              <a:defRPr sz="2000"/>
            </a:lvl6pPr>
            <a:lvl7pPr marL="2742524" indent="0">
              <a:buNone/>
              <a:defRPr sz="2000"/>
            </a:lvl7pPr>
            <a:lvl8pPr marL="3199612" indent="0">
              <a:buNone/>
              <a:defRPr sz="2000"/>
            </a:lvl8pPr>
            <a:lvl9pPr marL="3656698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086" indent="0">
              <a:buNone/>
              <a:defRPr sz="1200"/>
            </a:lvl2pPr>
            <a:lvl3pPr marL="914175" indent="0">
              <a:buNone/>
              <a:defRPr sz="1000"/>
            </a:lvl3pPr>
            <a:lvl4pPr marL="1371262" indent="0">
              <a:buNone/>
              <a:defRPr sz="900"/>
            </a:lvl4pPr>
            <a:lvl5pPr marL="1828350" indent="0">
              <a:buNone/>
              <a:defRPr sz="900"/>
            </a:lvl5pPr>
            <a:lvl6pPr marL="2285437" indent="0">
              <a:buNone/>
              <a:defRPr sz="900"/>
            </a:lvl6pPr>
            <a:lvl7pPr marL="2742524" indent="0">
              <a:buNone/>
              <a:defRPr sz="900"/>
            </a:lvl7pPr>
            <a:lvl8pPr marL="3199612" indent="0">
              <a:buNone/>
              <a:defRPr sz="900"/>
            </a:lvl8pPr>
            <a:lvl9pPr marL="3656698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17" tIns="45709" rIns="91417" bIns="45709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17" tIns="45709" rIns="91417" bIns="45709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17" tIns="45709" rIns="91417" bIns="4570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17" tIns="45709" rIns="91417" bIns="4570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17" tIns="45709" rIns="91417" bIns="4570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7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16" indent="-342816" algn="l" defTabSz="91417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67" indent="-285680" algn="l" defTabSz="91417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8" indent="-228544" algn="l" defTabSz="91417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5" indent="-228544" algn="l" defTabSz="91417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94" indent="-228544" algn="l" defTabSz="91417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80" indent="-228544" algn="l" defTabSz="91417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68" indent="-228544" algn="l" defTabSz="91417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55" indent="-228544" algn="l" defTabSz="91417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42" indent="-228544" algn="l" defTabSz="91417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6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5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62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50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37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24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12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98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9280" y="273593"/>
            <a:ext cx="7885440" cy="995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7" tIns="45709" rIns="91417" bIns="457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9280" y="1369395"/>
            <a:ext cx="7885440" cy="326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7" tIns="45709" rIns="91417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9280" y="4767675"/>
            <a:ext cx="2056320" cy="273590"/>
          </a:xfrm>
          <a:prstGeom prst="rect">
            <a:avLst/>
          </a:prstGeom>
        </p:spPr>
        <p:txBody>
          <a:bodyPr vert="horz" lIns="91417" tIns="45709" rIns="91417" bIns="45709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4915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  <a:latin typeface="Arial" pitchFamily="34" charset="0"/>
              <a:ea typeface="Microsoft YaHei" pitchFamily="34" charset="-122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320" y="4767675"/>
            <a:ext cx="3087360" cy="273590"/>
          </a:xfrm>
          <a:prstGeom prst="rect">
            <a:avLst/>
          </a:prstGeom>
        </p:spPr>
        <p:txBody>
          <a:bodyPr vert="horz" lIns="91417" tIns="45709" rIns="91417" bIns="45709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4915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  <a:latin typeface="Arial" pitchFamily="34" charset="0"/>
              <a:ea typeface="Microsoft YaHei" pitchFamily="34" charset="-122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8400" y="4767675"/>
            <a:ext cx="2056320" cy="273590"/>
          </a:xfrm>
          <a:prstGeom prst="rect">
            <a:avLst/>
          </a:prstGeom>
        </p:spPr>
        <p:txBody>
          <a:bodyPr vert="horz" wrap="square" lIns="91417" tIns="45709" rIns="91417" bIns="45709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defTabSz="449153" eaLnBrk="0" fontAlgn="base" hangingPunct="0">
              <a:spcBef>
                <a:spcPct val="0"/>
              </a:spcBef>
              <a:spcAft>
                <a:spcPct val="0"/>
              </a:spcAft>
            </a:pPr>
            <a:fld id="{1CB063B2-24D9-485B-8E16-2B401B2B15C2}" type="slidenum">
              <a:rPr lang="ru-RU" altLang="ru-RU" smtClean="0">
                <a:latin typeface="Arial" pitchFamily="34" charset="0"/>
                <a:ea typeface="Microsoft YaHei" pitchFamily="34" charset="-122"/>
              </a:rPr>
              <a:pPr defTabSz="449153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latin typeface="Arial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980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46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46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46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46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46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086" algn="l" defTabSz="755464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175" algn="l" defTabSz="755464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262" algn="l" defTabSz="755464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350" algn="l" defTabSz="755464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8866" indent="-188866" algn="l" defTabSz="755464" rtl="0" eaLnBrk="0" fontAlgn="base" hangingPunct="0">
        <a:lnSpc>
          <a:spcPct val="90000"/>
        </a:lnSpc>
        <a:spcBef>
          <a:spcPts val="824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6598" indent="-188866" algn="l" defTabSz="755464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329" indent="-188866" algn="l" defTabSz="755464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063" indent="-188866" algn="l" defTabSz="755464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99794" indent="-188866" algn="l" defTabSz="755464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559" indent="-188960" algn="l" defTabSz="75584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56478" indent="-188960" algn="l" defTabSz="75584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34399" indent="-188960" algn="l" defTabSz="75584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12318" indent="-188960" algn="l" defTabSz="75584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558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7921" algn="l" defTabSz="7558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5840" algn="l" defTabSz="7558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33760" algn="l" defTabSz="7558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11680" algn="l" defTabSz="7558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9599" algn="l" defTabSz="7558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19" algn="l" defTabSz="7558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45439" algn="l" defTabSz="7558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23358" algn="l" defTabSz="7558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B588B6-0A38-9DA6-24F4-825C8735B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D93C53-1B37-4287-1AAA-E16B0A461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F9117E-1564-431B-04BD-8754DD16BF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62DDB4-0F94-C1E4-D0CE-20364D4F9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5F4DD2-06BC-A810-1C87-0562742E79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07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isk.yandex.ru/i/Dmrhu_4HOa68Qw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0CE8FD1-8DA7-E2EF-395A-6D3E82EBAE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39952" y="4367955"/>
            <a:ext cx="4896544" cy="580059"/>
          </a:xfrm>
        </p:spPr>
        <p:txBody>
          <a:bodyPr/>
          <a:lstStyle/>
          <a:p>
            <a:pPr algn="r"/>
            <a:r>
              <a:rPr lang="ru-RU" sz="1800" dirty="0">
                <a:effectLst/>
              </a:rPr>
              <a:t>Галкина Е.С., директор</a:t>
            </a:r>
            <a:br>
              <a:rPr lang="ru-RU" sz="1800" dirty="0">
                <a:effectLst/>
              </a:rPr>
            </a:br>
            <a:r>
              <a:rPr lang="ru-RU" sz="1800" dirty="0">
                <a:effectLst/>
              </a:rPr>
              <a:t>Регионального центра трудовых ресурсов</a:t>
            </a:r>
            <a:endParaRPr lang="ru-RU" sz="18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23AEEB9-8F5B-8754-0BA2-3DD0E0717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451" y="119109"/>
            <a:ext cx="1964876" cy="58043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E81FC2F-04A7-5952-0A5A-53D15D2899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74" y="59239"/>
            <a:ext cx="2899064" cy="71347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9DFB647-B6E8-09B8-1A54-119F6A3D292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52" t="22389" r="1052" b="21850"/>
          <a:stretch/>
        </p:blipFill>
        <p:spPr>
          <a:xfrm>
            <a:off x="35496" y="2978941"/>
            <a:ext cx="8954484" cy="139300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F15A765-D993-9D14-AFC3-1CB7C3227476}"/>
              </a:ext>
            </a:extLst>
          </p:cNvPr>
          <p:cNvSpPr txBox="1"/>
          <p:nvPr/>
        </p:nvSpPr>
        <p:spPr>
          <a:xfrm>
            <a:off x="1653770" y="2978941"/>
            <a:ext cx="203703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50" dirty="0"/>
              <a:t>повышение профессионального мастерства педагогов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E08148-2604-0FA1-269A-8F55DB1DEB34}"/>
              </a:ext>
            </a:extLst>
          </p:cNvPr>
          <p:cNvSpPr txBox="1"/>
          <p:nvPr/>
        </p:nvSpPr>
        <p:spPr>
          <a:xfrm>
            <a:off x="5714249" y="3133132"/>
            <a:ext cx="188085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50" dirty="0"/>
              <a:t>повышение качества кадров в образовании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1570" y="1327005"/>
            <a:ext cx="888247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>
                <a:solidFill>
                  <a:srgbClr val="C51B57"/>
                </a:solidFill>
                <a:cs typeface="Arial" panose="020B0604020202020204" pitchFamily="34" charset="0"/>
              </a:rPr>
              <a:t>Цифровая карта урока – </a:t>
            </a:r>
          </a:p>
          <a:p>
            <a:pPr algn="ctr"/>
            <a:r>
              <a:rPr lang="ru-RU" sz="2500" b="1" dirty="0">
                <a:solidFill>
                  <a:srgbClr val="C51B57"/>
                </a:solidFill>
                <a:cs typeface="Arial" panose="020B0604020202020204" pitchFamily="34" charset="0"/>
              </a:rPr>
              <a:t>инструмент адресной работы регионального методиста </a:t>
            </a:r>
          </a:p>
          <a:p>
            <a:pPr algn="ctr"/>
            <a:r>
              <a:rPr lang="ru-RU" sz="2500" b="1" dirty="0">
                <a:solidFill>
                  <a:srgbClr val="C51B57"/>
                </a:solidFill>
                <a:cs typeface="Arial" panose="020B0604020202020204" pitchFamily="34" charset="0"/>
              </a:rPr>
              <a:t>по сопровождению педагогов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512" y="4803998"/>
            <a:ext cx="1535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21.08.2024</a:t>
            </a:r>
          </a:p>
        </p:txBody>
      </p:sp>
    </p:spTree>
    <p:extLst>
      <p:ext uri="{BB962C8B-B14F-4D97-AF65-F5344CB8AC3E}">
        <p14:creationId xmlns:p14="http://schemas.microsoft.com/office/powerpoint/2010/main" val="221085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354" y="145596"/>
            <a:ext cx="6275040" cy="857250"/>
          </a:xfrm>
        </p:spPr>
        <p:txBody>
          <a:bodyPr vert="horz" lIns="91417" tIns="45709" rIns="91417" bIns="45709" rtlCol="0" anchor="ctr">
            <a:noAutofit/>
          </a:bodyPr>
          <a:lstStyle/>
          <a:p>
            <a:pPr algn="l"/>
            <a:r>
              <a:rPr lang="ru-RU" sz="1800" dirty="0">
                <a:solidFill>
                  <a:srgbClr val="C51B57"/>
                </a:solidFill>
                <a:latin typeface="Arial Black" panose="020B0A04020102020204" pitchFamily="34" charset="0"/>
              </a:rPr>
              <a:t>Результаты. Обратная связь региональных методистов</a:t>
            </a:r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20724B9B-F3AB-0421-98A2-65E24C925D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895" y="145596"/>
            <a:ext cx="2238751" cy="661338"/>
          </a:xfrm>
          <a:prstGeom prst="rect">
            <a:avLst/>
          </a:prstGeom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24B3903-405C-B51A-FA58-78F0394ACB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769219"/>
              </p:ext>
            </p:extLst>
          </p:nvPr>
        </p:nvGraphicFramePr>
        <p:xfrm>
          <a:off x="251354" y="1131590"/>
          <a:ext cx="8641292" cy="3632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64862">
                  <a:extLst>
                    <a:ext uri="{9D8B030D-6E8A-4147-A177-3AD203B41FA5}">
                      <a16:colId xmlns:a16="http://schemas.microsoft.com/office/drawing/2014/main" val="2113994059"/>
                    </a:ext>
                  </a:extLst>
                </a:gridCol>
                <a:gridCol w="2376430">
                  <a:extLst>
                    <a:ext uri="{9D8B030D-6E8A-4147-A177-3AD203B41FA5}">
                      <a16:colId xmlns:a16="http://schemas.microsoft.com/office/drawing/2014/main" val="3998547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Предложения региональных методистов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Реализация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894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Возможность печати заполненной цифровой карты урока/занятия с методическими рекомендациями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009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Поиск методических мероприятий по наименованию ОО рег. методиста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545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Фиксация обратной связи с администрацией ОО по итогам посещения уроков/занятий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175" rtl="0" eaLnBrk="1" latinLnBrk="0" hangingPunct="1"/>
                      <a:endParaRPr lang="ru-RU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659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Отображение индивидуальных профессиональных дефицитов закрепленных педагогов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175" rtl="0" eaLnBrk="1" latinLnBrk="0" hangingPunct="1"/>
                      <a:r>
                        <a:rPr lang="ru-RU" sz="3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33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Отображение топа типичных профессиональных дефицитов закрепленных педагогов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24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93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065F831-68C1-A5F0-8690-C1237C8727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810" y="241607"/>
            <a:ext cx="2622505" cy="77470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23F61FC-3230-E39E-5572-0868CCE7B4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86" y="124188"/>
            <a:ext cx="3624943" cy="8921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916E7EA-FCD6-B8D8-9BE0-29F6ADF85DD6}"/>
              </a:ext>
            </a:extLst>
          </p:cNvPr>
          <p:cNvSpPr txBox="1"/>
          <p:nvPr/>
        </p:nvSpPr>
        <p:spPr>
          <a:xfrm>
            <a:off x="315685" y="1170467"/>
            <a:ext cx="8371115" cy="21121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75" b="1" dirty="0">
                <a:solidFill>
                  <a:srgbClr val="C51B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Телефон службы поддержки</a:t>
            </a:r>
          </a:p>
          <a:p>
            <a:pPr algn="ctr"/>
            <a:r>
              <a:rPr lang="ru-RU" sz="1875" b="1" dirty="0">
                <a:solidFill>
                  <a:srgbClr val="C51B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АИС «Кадры в образовании. Самарская область»:</a:t>
            </a:r>
            <a:br>
              <a:rPr lang="ru-RU" sz="1875" b="1" dirty="0">
                <a:solidFill>
                  <a:srgbClr val="C51B5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75" b="1" dirty="0">
                <a:solidFill>
                  <a:srgbClr val="C51B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(8482) 95-22-11 (добавочный 0300)</a:t>
            </a:r>
            <a:br>
              <a:rPr lang="ru-RU" sz="1875" b="1" dirty="0">
                <a:solidFill>
                  <a:srgbClr val="C51B5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75" b="1" dirty="0">
                <a:solidFill>
                  <a:srgbClr val="C51B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support@staffedu.ru</a:t>
            </a:r>
            <a:br>
              <a:rPr lang="ru-RU" sz="1875" b="1" dirty="0">
                <a:solidFill>
                  <a:srgbClr val="C51B5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75" b="1" dirty="0">
                <a:solidFill>
                  <a:srgbClr val="C51B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75" b="1" dirty="0">
                <a:solidFill>
                  <a:srgbClr val="C51B5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75" b="1" dirty="0">
                <a:solidFill>
                  <a:srgbClr val="C51B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Наша официальная группа в социальной сети: https://vk.com/staffedu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F5116F-5C07-3F73-647D-AFBC26002E78}"/>
              </a:ext>
            </a:extLst>
          </p:cNvPr>
          <p:cNvSpPr txBox="1"/>
          <p:nvPr/>
        </p:nvSpPr>
        <p:spPr>
          <a:xfrm>
            <a:off x="2215243" y="3413661"/>
            <a:ext cx="4572000" cy="7155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445007, Самарская область, г. Тольятти, ул. Победы, 7</a:t>
            </a:r>
            <a:b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Телефон/факс: +7 (8482) 95-22-11 (многоканальный)</a:t>
            </a:r>
            <a:b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: office@ctrtlt.ru, www.ctrtlt.ru</a:t>
            </a:r>
          </a:p>
        </p:txBody>
      </p:sp>
    </p:spTree>
    <p:extLst>
      <p:ext uri="{BB962C8B-B14F-4D97-AF65-F5344CB8AC3E}">
        <p14:creationId xmlns:p14="http://schemas.microsoft.com/office/powerpoint/2010/main" val="35024746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493564"/>
          </a:xfrm>
        </p:spPr>
        <p:txBody>
          <a:bodyPr vert="horz" lIns="91417" tIns="45709" rIns="91417" bIns="45709" rtlCol="0" anchor="ctr">
            <a:normAutofit/>
          </a:bodyPr>
          <a:lstStyle/>
          <a:p>
            <a:pPr algn="l"/>
            <a:r>
              <a:rPr lang="ru-RU" sz="1800" dirty="0">
                <a:solidFill>
                  <a:srgbClr val="C51B57"/>
                </a:solidFill>
                <a:latin typeface="Arial Black" panose="020B0A04020102020204" pitchFamily="34" charset="0"/>
              </a:rPr>
              <a:t> Нормативная база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03598"/>
            <a:ext cx="8229600" cy="339447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900" dirty="0"/>
              <a:t>Распоряжение министерства образования и науки Самарской области от 20.03.2023 г. № 291-р «О региональном методическом активе Самарской области»:</a:t>
            </a:r>
          </a:p>
          <a:p>
            <a:pPr indent="0" algn="just">
              <a:lnSpc>
                <a:spcPct val="145000"/>
              </a:lnSpc>
              <a:spcBef>
                <a:spcPts val="0"/>
              </a:spcBef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2.7. Деятельность региональных методистов является эффективной, адресной и обеспечивает решение задач: 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45000"/>
              </a:lnSpc>
              <a:spcBef>
                <a:spcPts val="0"/>
              </a:spcBef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45000"/>
              </a:lnSpc>
              <a:spcBef>
                <a:spcPts val="0"/>
              </a:spcBef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посещение, анализ уроков.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/>
              <a:t>Письмо министерства образования и науки Самарской области от 21.02.2024 г. № МО/272-ту (приложение «Циклограмма деятельности регионального методиста»):</a:t>
            </a:r>
          </a:p>
          <a:p>
            <a:pPr indent="0" algn="just">
              <a:lnSpc>
                <a:spcPct val="145000"/>
              </a:lnSpc>
              <a:spcBef>
                <a:spcPts val="0"/>
              </a:spcBef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 6 Заполнение цифровой карты анализа урока в личном кабинете в АИС «Кадры в образовании. Самарская область»</a:t>
            </a:r>
          </a:p>
          <a:p>
            <a:pPr indent="0" algn="just">
              <a:lnSpc>
                <a:spcPct val="145000"/>
              </a:lnSpc>
              <a:spcBef>
                <a:spcPts val="0"/>
              </a:spcBef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4D3A91D-1308-1A45-ED0C-5E38684DB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451" y="119109"/>
            <a:ext cx="1964876" cy="58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85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D7AA7D2-4D49-BEE1-85C0-1EBC2788C8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451" y="119109"/>
            <a:ext cx="1964876" cy="580434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37F2692-478A-344C-8958-E6D39E0BB3EB}"/>
              </a:ext>
            </a:extLst>
          </p:cNvPr>
          <p:cNvSpPr txBox="1">
            <a:spLocks/>
          </p:cNvSpPr>
          <p:nvPr/>
        </p:nvSpPr>
        <p:spPr>
          <a:xfrm>
            <a:off x="179512" y="191116"/>
            <a:ext cx="6851104" cy="580434"/>
          </a:xfrm>
          <a:prstGeom prst="rect">
            <a:avLst/>
          </a:prstGeom>
        </p:spPr>
        <p:txBody>
          <a:bodyPr vert="horz" lIns="91417" tIns="45709" rIns="91417" bIns="45709" rtlCol="0" anchor="ctr">
            <a:noAutofit/>
          </a:bodyPr>
          <a:lstStyle>
            <a:defPPr>
              <a:defRPr lang="ru-RU"/>
            </a:defPPr>
            <a:lvl1pPr>
              <a:spcBef>
                <a:spcPct val="0"/>
              </a:spcBef>
              <a:buNone/>
              <a:defRPr>
                <a:solidFill>
                  <a:srgbClr val="C51B57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ru-RU" dirty="0"/>
              <a:t>Преимущества при использовании цифровой карты анализа урока/занятия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849450"/>
            <a:ext cx="8579296" cy="4102934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ru-RU" sz="4600" b="1" dirty="0"/>
              <a:t>Для </a:t>
            </a:r>
            <a:r>
              <a:rPr lang="ru-RU" sz="4600" b="1" dirty="0" err="1"/>
              <a:t>рег.методиста</a:t>
            </a:r>
            <a:r>
              <a:rPr lang="ru-RU" sz="4600" b="1" dirty="0"/>
              <a:t>:</a:t>
            </a:r>
          </a:p>
          <a:p>
            <a:pPr algn="just"/>
            <a:r>
              <a:rPr lang="ru-RU" sz="4600" dirty="0"/>
              <a:t>Заполнение карты занимает не более 3-х минут</a:t>
            </a:r>
          </a:p>
          <a:p>
            <a:pPr algn="just"/>
            <a:r>
              <a:rPr lang="ru-RU" sz="4600" u="sng" dirty="0"/>
              <a:t>Помощь в определении профессионального дефицита, возможных причин и формировании методических рекомендаций педагогу</a:t>
            </a:r>
          </a:p>
          <a:p>
            <a:pPr algn="just"/>
            <a:r>
              <a:rPr lang="ru-RU" sz="4600" u="sng" dirty="0"/>
              <a:t>Быстрое получение педагогом обратной связи по результатам проведенного урока/занятия</a:t>
            </a:r>
          </a:p>
          <a:p>
            <a:pPr algn="just"/>
            <a:r>
              <a:rPr lang="ru-RU" sz="4600" dirty="0"/>
              <a:t>Доступность дополнительной информации о закрепленном педагоге для корректировки индивидуального образовательного маршрута </a:t>
            </a:r>
          </a:p>
          <a:p>
            <a:pPr algn="just"/>
            <a:r>
              <a:rPr lang="ru-RU" sz="4600" dirty="0"/>
              <a:t>Дополнительная информация в АИС для определения педагогов наиболее нуждающихся в адресном сопровождении при планировании посещений уроков/занятий</a:t>
            </a:r>
          </a:p>
          <a:p>
            <a:pPr algn="just"/>
            <a:r>
              <a:rPr lang="ru-RU" sz="4600" dirty="0"/>
              <a:t>Доступность перечня </a:t>
            </a:r>
            <a:r>
              <a:rPr lang="ru-RU" sz="4600" dirty="0" err="1"/>
              <a:t>топовых</a:t>
            </a:r>
            <a:r>
              <a:rPr lang="ru-RU" sz="4600" dirty="0"/>
              <a:t> профессиональных дефицитов закрепленных педагогов для планирования методических мероприятий </a:t>
            </a:r>
            <a:r>
              <a:rPr lang="ru-RU" sz="4600" dirty="0" err="1"/>
              <a:t>рег.методистами</a:t>
            </a:r>
            <a:endParaRPr lang="ru-RU" sz="4600" dirty="0"/>
          </a:p>
          <a:p>
            <a:pPr algn="just"/>
            <a:r>
              <a:rPr lang="ru-RU" sz="4600" dirty="0"/>
              <a:t>Возможность быстро выгрузить результаты посещения урока/занятия для организации обратной связи с руководством образовательной организации с целью планирования внутренней методической работы</a:t>
            </a:r>
          </a:p>
          <a:p>
            <a:pPr marL="0" indent="0" algn="just">
              <a:buNone/>
            </a:pPr>
            <a:r>
              <a:rPr lang="ru-RU" sz="4600" b="1" dirty="0"/>
              <a:t>Для ТУ:</a:t>
            </a:r>
          </a:p>
          <a:p>
            <a:pPr algn="just"/>
            <a:r>
              <a:rPr lang="ru-RU" sz="4600" dirty="0"/>
              <a:t>Координация данного процесса на основе статистики: активность региональных методистов, охват педагогов посещением уроков/занятий; топ профессиональных дефицитов педагогов и др.</a:t>
            </a:r>
          </a:p>
          <a:p>
            <a:pPr algn="just"/>
            <a:endParaRPr lang="ru-RU" sz="4600" dirty="0"/>
          </a:p>
          <a:p>
            <a:pPr marL="0" indent="0" algn="just">
              <a:buNone/>
            </a:pPr>
            <a:r>
              <a:rPr lang="ru-RU" sz="4600" dirty="0"/>
              <a:t>Видеоролик «Работа с цифровой картой урока» : </a:t>
            </a:r>
            <a:r>
              <a:rPr lang="en-US" sz="4600" b="1" dirty="0">
                <a:hlinkClick r:id="rId4"/>
              </a:rPr>
              <a:t>https://disk.yandex.ru/i/Dmrhu_4HOa68Qw</a:t>
            </a:r>
            <a:endParaRPr lang="ru-RU" sz="4600" dirty="0"/>
          </a:p>
          <a:p>
            <a:pPr marL="0" indent="0" algn="just">
              <a:buNone/>
            </a:pPr>
            <a:endParaRPr lang="ru-RU" sz="3500" b="1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13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ED0964C-0B41-8DF1-938E-CA1C7FF6E3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451" y="119109"/>
            <a:ext cx="1964876" cy="580434"/>
          </a:xfrm>
          <a:prstGeom prst="rect">
            <a:avLst/>
          </a:prstGeom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0EC024E-1DEB-F75A-DDFE-6C4848C8BA3C}"/>
              </a:ext>
            </a:extLst>
          </p:cNvPr>
          <p:cNvSpPr txBox="1">
            <a:spLocks/>
          </p:cNvSpPr>
          <p:nvPr/>
        </p:nvSpPr>
        <p:spPr>
          <a:xfrm>
            <a:off x="179512" y="195486"/>
            <a:ext cx="6851104" cy="792088"/>
          </a:xfrm>
          <a:prstGeom prst="rect">
            <a:avLst/>
          </a:prstGeom>
        </p:spPr>
        <p:txBody>
          <a:bodyPr vert="horz" lIns="91417" tIns="45709" rIns="91417" bIns="45709" rtlCol="0" anchor="ctr">
            <a:noAutofit/>
          </a:bodyPr>
          <a:lstStyle>
            <a:lvl1pPr algn="ctr" defTabSz="91417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dirty="0">
                <a:solidFill>
                  <a:srgbClr val="C51B57"/>
                </a:solidFill>
                <a:latin typeface="Arial Black" panose="020B0A04020102020204" pitchFamily="34" charset="0"/>
              </a:rPr>
              <a:t>Отображение индивидуальных методических рекомендаций регионального методиста в личном кабинете педагога</a:t>
            </a:r>
            <a:endParaRPr lang="ru-RU" sz="1800" dirty="0">
              <a:solidFill>
                <a:srgbClr val="C51B57"/>
              </a:solidFill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ADEE266-7D3C-87F2-FE65-21D6AB40F8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746" t="17508" r="1176"/>
          <a:stretch/>
        </p:blipFill>
        <p:spPr>
          <a:xfrm>
            <a:off x="107504" y="1203598"/>
            <a:ext cx="8957192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28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52AF35CF-3369-73F1-E047-41A8EE2C9E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07034"/>
            <a:ext cx="2238751" cy="661338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9BBE3D9-742A-6FF4-7B28-DF41F187424A}"/>
              </a:ext>
            </a:extLst>
          </p:cNvPr>
          <p:cNvSpPr txBox="1">
            <a:spLocks/>
          </p:cNvSpPr>
          <p:nvPr/>
        </p:nvSpPr>
        <p:spPr>
          <a:xfrm>
            <a:off x="179512" y="64525"/>
            <a:ext cx="6591235" cy="761747"/>
          </a:xfrm>
          <a:prstGeom prst="rect">
            <a:avLst/>
          </a:prstGeom>
        </p:spPr>
        <p:txBody>
          <a:bodyPr vert="horz" lIns="91417" tIns="45709" rIns="91417" bIns="45709" rtlCol="0" anchor="ctr">
            <a:noAutofit/>
          </a:bodyPr>
          <a:lstStyle>
            <a:defPPr>
              <a:defRPr lang="ru-RU"/>
            </a:defPPr>
            <a:lvl1pPr>
              <a:spcBef>
                <a:spcPct val="0"/>
              </a:spcBef>
              <a:buNone/>
              <a:defRPr>
                <a:solidFill>
                  <a:srgbClr val="C51B57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ru-RU" dirty="0"/>
              <a:t>Информация о работе региональных методистов с цифровыми картами урока/занятия</a:t>
            </a:r>
            <a:r>
              <a:rPr lang="en-US" b="1" dirty="0"/>
              <a:t> </a:t>
            </a:r>
            <a:endParaRPr lang="ru-RU" b="1" dirty="0"/>
          </a:p>
          <a:p>
            <a:r>
              <a:rPr lang="en-US" sz="1050" dirty="0"/>
              <a:t>(</a:t>
            </a:r>
            <a:r>
              <a:rPr lang="ru-RU" sz="1050" dirty="0"/>
              <a:t>по состоянию на 27.05.2024)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CA5712B-4646-A242-18D5-27D2710DCB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370314"/>
              </p:ext>
            </p:extLst>
          </p:nvPr>
        </p:nvGraphicFramePr>
        <p:xfrm>
          <a:off x="107501" y="846295"/>
          <a:ext cx="8928998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3537097968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1006441365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667602111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54421690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3179612228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328482486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1368712157"/>
                    </a:ext>
                  </a:extLst>
                </a:gridCol>
              </a:tblGrid>
              <a:tr h="214324"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="1" dirty="0">
                          <a:latin typeface="+mj-lt"/>
                        </a:rPr>
                        <a:t>ТУ/ДО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900" b="1" dirty="0">
                          <a:latin typeface="+mj-lt"/>
                        </a:rPr>
                        <a:t>Активность рег. методистов ОО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900" b="1" dirty="0">
                          <a:latin typeface="+mj-lt"/>
                        </a:rPr>
                        <a:t>Активность рег. методистов ДОО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583149"/>
                  </a:ext>
                </a:extLst>
              </a:tr>
              <a:tr h="189713"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>
                          <a:latin typeface="+mj-lt"/>
                        </a:rPr>
                        <a:t>Общее кол-во </a:t>
                      </a:r>
                      <a:r>
                        <a:rPr lang="ru-RU" sz="900" b="1" dirty="0" err="1">
                          <a:latin typeface="+mj-lt"/>
                        </a:rPr>
                        <a:t>рег.методистов</a:t>
                      </a:r>
                      <a:endParaRPr lang="ru-RU" sz="9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>
                          <a:latin typeface="+mj-lt"/>
                        </a:rPr>
                        <a:t>Кол-во</a:t>
                      </a:r>
                      <a:r>
                        <a:rPr lang="ru-RU" sz="900" b="1" baseline="0" dirty="0">
                          <a:latin typeface="+mj-lt"/>
                        </a:rPr>
                        <a:t> методистов,</a:t>
                      </a:r>
                      <a:r>
                        <a:rPr lang="ru-RU" sz="900" b="1" dirty="0">
                          <a:latin typeface="+mj-lt"/>
                        </a:rPr>
                        <a:t>  работающих с цифровой картой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>
                          <a:latin typeface="+mj-lt"/>
                        </a:rPr>
                        <a:t>% работающих</a:t>
                      </a:r>
                      <a:r>
                        <a:rPr lang="ru-RU" sz="900" b="1" baseline="0" dirty="0">
                          <a:latin typeface="+mj-lt"/>
                        </a:rPr>
                        <a:t> с цифровой картой</a:t>
                      </a:r>
                      <a:endParaRPr lang="ru-RU" sz="9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Общее кол-во </a:t>
                      </a:r>
                      <a:r>
                        <a:rPr lang="ru-RU" sz="9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рег.методистов</a:t>
                      </a:r>
                      <a:endParaRPr lang="ru-RU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Кол-во</a:t>
                      </a:r>
                      <a:r>
                        <a:rPr lang="ru-RU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методистов,</a:t>
                      </a:r>
                      <a:r>
                        <a:rPr lang="ru-RU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работающих с цифровой картой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работающих</a:t>
                      </a:r>
                      <a:r>
                        <a:rPr lang="ru-RU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 цифровой картой</a:t>
                      </a:r>
                      <a:endParaRPr lang="ru-RU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25224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г.о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 Самара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96%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14014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г.о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 Тольятти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4394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Западное управление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8231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Кинельское управление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11334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Отрадненское управление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89605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Поволжское управление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3624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Северное управление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10446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Северо-Восточное управление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95545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Северо-Западное управление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67%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741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Центральное управление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36798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Юго-Восточное управление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8662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Юго-Западное управление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13542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Южное управление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+mj-lt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39663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ИТОГО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+mj-lt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+mj-lt"/>
                        </a:rPr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+mj-lt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+mj-lt"/>
                        </a:rPr>
                        <a:t>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+mj-lt"/>
                        </a:rPr>
                        <a:t>97%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120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2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429" y="141759"/>
            <a:ext cx="8229600" cy="579894"/>
          </a:xfrm>
        </p:spPr>
        <p:txBody>
          <a:bodyPr vert="horz" lIns="91417" tIns="45709" rIns="91417" bIns="45709" rtlCol="0" anchor="ctr">
            <a:noAutofit/>
          </a:bodyPr>
          <a:lstStyle/>
          <a:p>
            <a:pPr algn="l"/>
            <a:r>
              <a:rPr lang="ru-RU" sz="1800" dirty="0">
                <a:solidFill>
                  <a:srgbClr val="C51B57"/>
                </a:solidFill>
                <a:latin typeface="Arial Black" panose="020B0A04020102020204" pitchFamily="34" charset="0"/>
              </a:rPr>
              <a:t>Результаты. Обратная связь педагогов</a:t>
            </a:r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A50A44DA-03A2-2152-D194-2572599C76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895" y="145596"/>
            <a:ext cx="2238751" cy="661338"/>
          </a:xfrm>
          <a:prstGeom prst="rect">
            <a:avLst/>
          </a:prstGeom>
        </p:spPr>
      </p:pic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B5AC67DA-FF8D-CEF3-4EEF-A6FC9F631A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4016635"/>
              </p:ext>
            </p:extLst>
          </p:nvPr>
        </p:nvGraphicFramePr>
        <p:xfrm>
          <a:off x="251354" y="867316"/>
          <a:ext cx="8785142" cy="1920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0D5BE2D1-45D6-4835-BE3B-547668F633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3421521"/>
              </p:ext>
            </p:extLst>
          </p:nvPr>
        </p:nvGraphicFramePr>
        <p:xfrm>
          <a:off x="179429" y="2787774"/>
          <a:ext cx="8785142" cy="2355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8016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429" y="141759"/>
            <a:ext cx="8229600" cy="579894"/>
          </a:xfrm>
        </p:spPr>
        <p:txBody>
          <a:bodyPr vert="horz" lIns="91417" tIns="45709" rIns="91417" bIns="45709" rtlCol="0" anchor="ctr">
            <a:noAutofit/>
          </a:bodyPr>
          <a:lstStyle/>
          <a:p>
            <a:pPr algn="l"/>
            <a:r>
              <a:rPr lang="ru-RU" sz="1800" dirty="0">
                <a:solidFill>
                  <a:srgbClr val="C51B57"/>
                </a:solidFill>
                <a:latin typeface="Arial Black" panose="020B0A04020102020204" pitchFamily="34" charset="0"/>
              </a:rPr>
              <a:t>Результаты. Обратная связь педагогов</a:t>
            </a:r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A50A44DA-03A2-2152-D194-2572599C76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895" y="145596"/>
            <a:ext cx="2238751" cy="661338"/>
          </a:xfrm>
          <a:prstGeom prst="rect">
            <a:avLst/>
          </a:prstGeom>
        </p:spPr>
      </p:pic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B5AC67DA-FF8D-CEF3-4EEF-A6FC9F631A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2563118"/>
              </p:ext>
            </p:extLst>
          </p:nvPr>
        </p:nvGraphicFramePr>
        <p:xfrm>
          <a:off x="251354" y="867316"/>
          <a:ext cx="8785142" cy="1488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0D5BE2D1-45D6-4835-BE3B-547668F633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6575066"/>
              </p:ext>
            </p:extLst>
          </p:nvPr>
        </p:nvGraphicFramePr>
        <p:xfrm>
          <a:off x="179429" y="2416108"/>
          <a:ext cx="8785142" cy="2727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6121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354" y="130324"/>
            <a:ext cx="6480886" cy="857250"/>
          </a:xfrm>
        </p:spPr>
        <p:txBody>
          <a:bodyPr vert="horz" lIns="91417" tIns="45709" rIns="91417" bIns="45709" rtlCol="0" anchor="ctr">
            <a:noAutofit/>
          </a:bodyPr>
          <a:lstStyle/>
          <a:p>
            <a:pPr algn="l"/>
            <a:r>
              <a:rPr lang="ru-RU" sz="1600" dirty="0">
                <a:solidFill>
                  <a:srgbClr val="C51B57"/>
                </a:solidFill>
                <a:latin typeface="Arial Black" panose="020B0A04020102020204" pitchFamily="34" charset="0"/>
              </a:rPr>
              <a:t>Результаты. Рейтинг профессиональных дефицитов педагогов дошкольного образования по итогам просмотренных занятий, %</a:t>
            </a:r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DAF41455-76F3-15C1-C579-0644641D31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895" y="145596"/>
            <a:ext cx="2238751" cy="661338"/>
          </a:xfrm>
          <a:prstGeom prst="rect">
            <a:avLst/>
          </a:prstGeom>
        </p:spPr>
      </p:pic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65F7694B-1885-187B-2B74-181994CF5B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5730769"/>
              </p:ext>
            </p:extLst>
          </p:nvPr>
        </p:nvGraphicFramePr>
        <p:xfrm>
          <a:off x="297402" y="915567"/>
          <a:ext cx="8549197" cy="4227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75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354" y="130324"/>
            <a:ext cx="6480886" cy="676610"/>
          </a:xfrm>
        </p:spPr>
        <p:txBody>
          <a:bodyPr vert="horz" lIns="91417" tIns="45709" rIns="91417" bIns="45709" rtlCol="0" anchor="ctr">
            <a:noAutofit/>
          </a:bodyPr>
          <a:lstStyle/>
          <a:p>
            <a:pPr algn="l"/>
            <a:r>
              <a:rPr lang="ru-RU" sz="1600" dirty="0">
                <a:solidFill>
                  <a:srgbClr val="C51B57"/>
                </a:solidFill>
                <a:latin typeface="Arial Black" panose="020B0A04020102020204" pitchFamily="34" charset="0"/>
              </a:rPr>
              <a:t>Результаты. Рейтинг профессиональных дефицитов учителей школы по итогам просмотренных уроков, %</a:t>
            </a:r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DAF41455-76F3-15C1-C579-0644641D31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895" y="145596"/>
            <a:ext cx="2238751" cy="661338"/>
          </a:xfrm>
          <a:prstGeom prst="rect">
            <a:avLst/>
          </a:prstGeom>
        </p:spPr>
      </p:pic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5E5453CB-6C9B-7350-D22B-3CE6CE1FEF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149387"/>
              </p:ext>
            </p:extLst>
          </p:nvPr>
        </p:nvGraphicFramePr>
        <p:xfrm>
          <a:off x="270769" y="674564"/>
          <a:ext cx="8602463" cy="4273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33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2383</TotalTime>
  <Words>630</Words>
  <Application>Microsoft Office PowerPoint</Application>
  <PresentationFormat>Экран (16:9)</PresentationFormat>
  <Paragraphs>168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Microsoft YaHei</vt:lpstr>
      <vt:lpstr>Arial</vt:lpstr>
      <vt:lpstr>Arial Black</vt:lpstr>
      <vt:lpstr>Calibri</vt:lpstr>
      <vt:lpstr>Calibri Light</vt:lpstr>
      <vt:lpstr>Times New Roman</vt:lpstr>
      <vt:lpstr>Тема Office</vt:lpstr>
      <vt:lpstr>1_Тема Office</vt:lpstr>
      <vt:lpstr>2_Тема Office</vt:lpstr>
      <vt:lpstr>Презентация PowerPoint</vt:lpstr>
      <vt:lpstr> Нормативная база</vt:lpstr>
      <vt:lpstr>Презентация PowerPoint</vt:lpstr>
      <vt:lpstr>Презентация PowerPoint</vt:lpstr>
      <vt:lpstr>Презентация PowerPoint</vt:lpstr>
      <vt:lpstr>Результаты. Обратная связь педагогов</vt:lpstr>
      <vt:lpstr>Результаты. Обратная связь педагогов</vt:lpstr>
      <vt:lpstr>Результаты. Рейтинг профессиональных дефицитов педагогов дошкольного образования по итогам просмотренных занятий, %</vt:lpstr>
      <vt:lpstr>Результаты. Рейтинг профессиональных дефицитов учителей школы по итогам просмотренных уроков, %</vt:lpstr>
      <vt:lpstr>Результаты. Обратная связь региональных методистов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200-2</dc:creator>
  <cp:lastModifiedBy>Админ</cp:lastModifiedBy>
  <cp:revision>157</cp:revision>
  <cp:lastPrinted>2024-05-08T11:19:02Z</cp:lastPrinted>
  <dcterms:created xsi:type="dcterms:W3CDTF">2023-09-22T07:09:16Z</dcterms:created>
  <dcterms:modified xsi:type="dcterms:W3CDTF">2024-08-26T16:23:40Z</dcterms:modified>
</cp:coreProperties>
</file>