
<file path=[Content_Types].xml><?xml version="1.0" encoding="utf-8"?>
<Types xmlns="http://schemas.openxmlformats.org/package/2006/content-types">
  <Default Extension="jfif" ContentType="image/jpeg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1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0" r:id="rId10"/>
    <p:sldId id="264" r:id="rId11"/>
    <p:sldId id="265" r:id="rId12"/>
    <p:sldId id="266" r:id="rId13"/>
    <p:sldId id="267" r:id="rId14"/>
    <p:sldId id="268" r:id="rId15"/>
    <p:sldId id="269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24" autoAdjust="0"/>
    <p:restoredTop sz="89272" autoAdjust="0"/>
  </p:normalViewPr>
  <p:slideViewPr>
    <p:cSldViewPr snapToGrid="0">
      <p:cViewPr varScale="1">
        <p:scale>
          <a:sx n="62" d="100"/>
          <a:sy n="62" d="100"/>
        </p:scale>
        <p:origin x="105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2F6279-A772-445B-B9F1-E1C65C995452}" type="datetimeFigureOut">
              <a:rPr lang="ru-RU" smtClean="0"/>
              <a:t>18.02.2026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E849DF-4C5B-4E4B-A9BA-C144CF7907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63837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E849DF-4C5B-4E4B-A9BA-C144CF790729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3219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05E21A-6C43-40CC-BFF5-7F937E22DC29}" type="datetimeFigureOut">
              <a:rPr lang="ru-RU" smtClean="0"/>
              <a:t>18.02.2026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B992948-45BE-472A-8949-21E86E8263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73079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05E21A-6C43-40CC-BFF5-7F937E22DC29}" type="datetimeFigureOut">
              <a:rPr lang="ru-RU" smtClean="0"/>
              <a:t>18.02.2026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B992948-45BE-472A-8949-21E86E8263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00026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05E21A-6C43-40CC-BFF5-7F937E22DC29}" type="datetimeFigureOut">
              <a:rPr lang="ru-RU" smtClean="0"/>
              <a:t>18.02.2026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B992948-45BE-472A-8949-21E86E826328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4013983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05E21A-6C43-40CC-BFF5-7F937E22DC29}" type="datetimeFigureOut">
              <a:rPr lang="ru-RU" smtClean="0"/>
              <a:t>18.02.2026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B992948-45BE-472A-8949-21E86E8263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7656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05E21A-6C43-40CC-BFF5-7F937E22DC29}" type="datetimeFigureOut">
              <a:rPr lang="ru-RU" smtClean="0"/>
              <a:t>18.02.2026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B992948-45BE-472A-8949-21E86E826328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87004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05E21A-6C43-40CC-BFF5-7F937E22DC29}" type="datetimeFigureOut">
              <a:rPr lang="ru-RU" smtClean="0"/>
              <a:t>18.02.2026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B992948-45BE-472A-8949-21E86E8263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02899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05E21A-6C43-40CC-BFF5-7F937E22DC29}" type="datetimeFigureOut">
              <a:rPr lang="ru-RU" smtClean="0"/>
              <a:t>18.02.2026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92948-45BE-472A-8949-21E86E8263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93188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05E21A-6C43-40CC-BFF5-7F937E22DC29}" type="datetimeFigureOut">
              <a:rPr lang="ru-RU" smtClean="0"/>
              <a:t>18.02.2026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92948-45BE-472A-8949-21E86E8263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23640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05E21A-6C43-40CC-BFF5-7F937E22DC29}" type="datetimeFigureOut">
              <a:rPr lang="ru-RU" smtClean="0"/>
              <a:t>18.02.2026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92948-45BE-472A-8949-21E86E8263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22601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05E21A-6C43-40CC-BFF5-7F937E22DC29}" type="datetimeFigureOut">
              <a:rPr lang="ru-RU" smtClean="0"/>
              <a:t>18.02.2026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B992948-45BE-472A-8949-21E86E8263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79317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05E21A-6C43-40CC-BFF5-7F937E22DC29}" type="datetimeFigureOut">
              <a:rPr lang="ru-RU" smtClean="0"/>
              <a:t>18.02.2026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B992948-45BE-472A-8949-21E86E8263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553607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05E21A-6C43-40CC-BFF5-7F937E22DC29}" type="datetimeFigureOut">
              <a:rPr lang="ru-RU" smtClean="0"/>
              <a:t>18.02.2026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B992948-45BE-472A-8949-21E86E8263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079742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05E21A-6C43-40CC-BFF5-7F937E22DC29}" type="datetimeFigureOut">
              <a:rPr lang="ru-RU" smtClean="0"/>
              <a:t>18.02.2026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92948-45BE-472A-8949-21E86E8263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13163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05E21A-6C43-40CC-BFF5-7F937E22DC29}" type="datetimeFigureOut">
              <a:rPr lang="ru-RU" smtClean="0"/>
              <a:t>18.02.2026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92948-45BE-472A-8949-21E86E8263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2076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05E21A-6C43-40CC-BFF5-7F937E22DC29}" type="datetimeFigureOut">
              <a:rPr lang="ru-RU" smtClean="0"/>
              <a:t>18.02.2026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92948-45BE-472A-8949-21E86E8263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64275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05E21A-6C43-40CC-BFF5-7F937E22DC29}" type="datetimeFigureOut">
              <a:rPr lang="ru-RU" smtClean="0"/>
              <a:t>18.02.2026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B992948-45BE-472A-8949-21E86E8263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61047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05E21A-6C43-40CC-BFF5-7F937E22DC29}" type="datetimeFigureOut">
              <a:rPr lang="ru-RU" smtClean="0"/>
              <a:t>18.02.2026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B992948-45BE-472A-8949-21E86E8263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86237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2" r:id="rId1"/>
    <p:sldLayoutId id="2147483803" r:id="rId2"/>
    <p:sldLayoutId id="2147483804" r:id="rId3"/>
    <p:sldLayoutId id="2147483805" r:id="rId4"/>
    <p:sldLayoutId id="2147483806" r:id="rId5"/>
    <p:sldLayoutId id="2147483807" r:id="rId6"/>
    <p:sldLayoutId id="2147483808" r:id="rId7"/>
    <p:sldLayoutId id="2147483809" r:id="rId8"/>
    <p:sldLayoutId id="2147483810" r:id="rId9"/>
    <p:sldLayoutId id="2147483811" r:id="rId10"/>
    <p:sldLayoutId id="2147483812" r:id="rId11"/>
    <p:sldLayoutId id="2147483813" r:id="rId12"/>
    <p:sldLayoutId id="2147483814" r:id="rId13"/>
    <p:sldLayoutId id="2147483815" r:id="rId14"/>
    <p:sldLayoutId id="2147483816" r:id="rId15"/>
    <p:sldLayoutId id="2147483817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fif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9417BE6E-BF2A-1D3B-39AE-5B023BB149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46574" y="3197937"/>
            <a:ext cx="8890652" cy="1508835"/>
          </a:xfrm>
          <a:solidFill>
            <a:schemeClr val="bg1"/>
          </a:solidFill>
          <a:ln>
            <a:solidFill>
              <a:schemeClr val="bg1"/>
            </a:solidFill>
          </a:ln>
        </p:spPr>
        <p:txBody>
          <a:bodyPr>
            <a:noAutofit/>
          </a:bodyPr>
          <a:lstStyle/>
          <a:p>
            <a:r>
              <a:rPr lang="ru-RU" sz="3600" b="1" dirty="0">
                <a:latin typeface="Monotype Corsiva" panose="03010101010201010101" pitchFamily="66" charset="0"/>
              </a:rPr>
              <a:t>«Практические инструменты и методические приёмы для повышения объективности оценивания и подготовки учащихся к ОГЭ »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A94D02A-4E08-5E81-C76C-10D445E9B4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56608" y="5386409"/>
            <a:ext cx="3480618" cy="1234767"/>
          </a:xfrm>
          <a:ln>
            <a:solidFill>
              <a:schemeClr val="bg1"/>
            </a:solidFill>
          </a:ln>
        </p:spPr>
        <p:txBody>
          <a:bodyPr>
            <a:noAutofit/>
          </a:bodyPr>
          <a:lstStyle/>
          <a:p>
            <a:pPr algn="r"/>
            <a:r>
              <a:rPr lang="ru-RU" sz="2000" dirty="0" err="1">
                <a:latin typeface="Comic Sans MS" panose="030F0702030302020204" pitchFamily="66" charset="0"/>
              </a:rPr>
              <a:t>Резинкина</a:t>
            </a:r>
            <a:r>
              <a:rPr lang="ru-RU" sz="2000" dirty="0">
                <a:latin typeface="Comic Sans MS" panose="030F0702030302020204" pitchFamily="66" charset="0"/>
              </a:rPr>
              <a:t> С.В., </a:t>
            </a:r>
          </a:p>
          <a:p>
            <a:pPr algn="r"/>
            <a:r>
              <a:rPr lang="ru-RU" sz="2000" dirty="0">
                <a:latin typeface="Comic Sans MS" panose="030F0702030302020204" pitchFamily="66" charset="0"/>
              </a:rPr>
              <a:t>учитель математики</a:t>
            </a:r>
          </a:p>
          <a:p>
            <a:pPr algn="r"/>
            <a:r>
              <a:rPr lang="ru-RU" sz="2000" dirty="0">
                <a:latin typeface="Comic Sans MS" panose="030F0702030302020204" pitchFamily="66" charset="0"/>
              </a:rPr>
              <a:t> ГБОУ СОШ с. Дмитриевка</a:t>
            </a:r>
          </a:p>
        </p:txBody>
      </p:sp>
      <p:pic>
        <p:nvPicPr>
          <p:cNvPr id="7" name="Рисунок 6" descr="Изображение выглядит как текст, рукописный текст, офисные принадлежности, мелок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456E4ED7-8148-AF6E-AE74-A7DB035324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6574" y="236824"/>
            <a:ext cx="8481382" cy="2133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00621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Изображение выглядит как графическая вставка, мультфильм, иллюстрация, смешной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4DA43572-EC26-5EC5-1B1F-DFA94F0F97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63" r="7743"/>
          <a:stretch/>
        </p:blipFill>
        <p:spPr>
          <a:xfrm>
            <a:off x="4023791" y="4214146"/>
            <a:ext cx="3652674" cy="2478599"/>
          </a:xfrm>
          <a:prstGeom prst="rect">
            <a:avLst/>
          </a:prstGeom>
        </p:spPr>
      </p:pic>
      <p:sp>
        <p:nvSpPr>
          <p:cNvPr id="3" name="Текст 2">
            <a:extLst>
              <a:ext uri="{FF2B5EF4-FFF2-40B4-BE49-F238E27FC236}">
                <a16:creationId xmlns:a16="http://schemas.microsoft.com/office/drawing/2014/main" id="{EBE4CCCF-1F2B-751C-8192-77BDAD538F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96021" y="2153285"/>
            <a:ext cx="3992732" cy="576262"/>
          </a:xfrm>
        </p:spPr>
        <p:txBody>
          <a:bodyPr/>
          <a:lstStyle/>
          <a:p>
            <a:r>
              <a:rPr lang="ru-RU" sz="1800" b="1" dirty="0"/>
              <a:t>5. Дифференцированный подход 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66E4835-4527-0A1F-A05E-A10CD4FE80F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20941" y="3140870"/>
            <a:ext cx="4342893" cy="2172936"/>
          </a:xfrm>
          <a:ln>
            <a:solidFill>
              <a:schemeClr val="accent1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ru-RU" dirty="0"/>
              <a:t>  Создавайте задания трёх уровней:</a:t>
            </a:r>
          </a:p>
          <a:p>
            <a:r>
              <a:rPr lang="ru-RU" dirty="0"/>
              <a:t>базовый — для закрепления;</a:t>
            </a:r>
          </a:p>
          <a:p>
            <a:r>
              <a:rPr lang="ru-RU" dirty="0"/>
              <a:t>повышенный — для развития;</a:t>
            </a:r>
          </a:p>
          <a:p>
            <a:r>
              <a:rPr lang="ru-RU" dirty="0"/>
              <a:t>высокий — для одарённых учащихся.</a:t>
            </a:r>
          </a:p>
          <a:p>
            <a:endParaRPr lang="ru-RU" dirty="0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30D07F4C-5804-6EC6-725B-DE675244F64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846302" y="1946673"/>
            <a:ext cx="3999001" cy="576262"/>
          </a:xfrm>
        </p:spPr>
        <p:txBody>
          <a:bodyPr/>
          <a:lstStyle/>
          <a:p>
            <a:r>
              <a:rPr lang="ru-RU" sz="1800" b="1" dirty="0"/>
              <a:t>6. Формирование навыков самоконтроля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5A248246-76B5-1E40-5BC2-CB513DF026D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7676465" y="2858522"/>
            <a:ext cx="4338674" cy="2880701"/>
          </a:xfrm>
          <a:ln>
            <a:solidFill>
              <a:schemeClr val="accent1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ru-RU" dirty="0"/>
              <a:t>   Учите учащихся:</a:t>
            </a:r>
          </a:p>
          <a:p>
            <a:r>
              <a:rPr lang="ru-RU" dirty="0"/>
              <a:t>проверять вычисления разными способами;</a:t>
            </a:r>
          </a:p>
          <a:p>
            <a:r>
              <a:rPr lang="ru-RU" dirty="0"/>
              <a:t> оценивать правдоподобие ответа;</a:t>
            </a:r>
          </a:p>
          <a:p>
            <a:r>
              <a:rPr lang="ru-RU" dirty="0"/>
              <a:t>находить ошибки в чужих решениях;</a:t>
            </a:r>
          </a:p>
          <a:p>
            <a:r>
              <a:rPr lang="ru-RU" dirty="0"/>
              <a:t> объяснять ход рассуждений.</a:t>
            </a:r>
          </a:p>
          <a:p>
            <a:endParaRPr lang="ru-RU" dirty="0"/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4EC3D7E7-C06A-0347-C49F-A70EAF8727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388" y="623888"/>
            <a:ext cx="8912225" cy="1281112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Методические приёмы эффективной </a:t>
            </a: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подготовки к ОГЭ </a:t>
            </a:r>
          </a:p>
        </p:txBody>
      </p:sp>
    </p:spTree>
    <p:extLst>
      <p:ext uri="{BB962C8B-B14F-4D97-AF65-F5344CB8AC3E}">
        <p14:creationId xmlns:p14="http://schemas.microsoft.com/office/powerpoint/2010/main" val="26666930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D8398C8D-3DD4-EAD5-5088-4F727DD994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939373" y="1710317"/>
            <a:ext cx="3992732" cy="576262"/>
          </a:xfrm>
        </p:spPr>
        <p:txBody>
          <a:bodyPr/>
          <a:lstStyle/>
          <a:p>
            <a:r>
              <a:rPr lang="ru-RU" sz="1800" b="1" dirty="0"/>
              <a:t>7. Психологическая подготовка 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B2C6845-F3C5-E7BF-1A81-141B8913047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2589213" y="2548966"/>
            <a:ext cx="4201332" cy="2844265"/>
          </a:xfrm>
          <a:ln>
            <a:solidFill>
              <a:schemeClr val="accent1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ru-RU" dirty="0"/>
              <a:t>    Включайте элементы:</a:t>
            </a:r>
          </a:p>
          <a:p>
            <a:r>
              <a:rPr lang="ru-RU" dirty="0"/>
              <a:t> тренировки работы в условиях ограниченного времени;</a:t>
            </a:r>
          </a:p>
          <a:p>
            <a:r>
              <a:rPr lang="ru-RU" dirty="0"/>
              <a:t> имитации экзаменационной обстановки;</a:t>
            </a:r>
          </a:p>
          <a:p>
            <a:r>
              <a:rPr lang="ru-RU" dirty="0"/>
              <a:t>обсуждения стратегий распределения времени на экзамене.</a:t>
            </a:r>
          </a:p>
          <a:p>
            <a:endParaRPr lang="ru-RU" dirty="0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03129CCC-133E-A717-2E42-03810E227FB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505612" y="1710317"/>
            <a:ext cx="3999001" cy="576262"/>
          </a:xfrm>
        </p:spPr>
        <p:txBody>
          <a:bodyPr/>
          <a:lstStyle/>
          <a:p>
            <a:r>
              <a:rPr lang="ru-RU" sz="1800" b="1" dirty="0"/>
              <a:t>8. Работа с родителями 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00511AE4-A445-C3EE-BCD8-FC49348E35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2847493"/>
          </a:xfrm>
          <a:ln>
            <a:solidFill>
              <a:schemeClr val="accent1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ru-RU" dirty="0"/>
              <a:t>   Информируйте родителей:</a:t>
            </a:r>
          </a:p>
          <a:p>
            <a:r>
              <a:rPr lang="ru-RU" dirty="0"/>
              <a:t> о структуре ОГЭ по математике;</a:t>
            </a:r>
          </a:p>
          <a:p>
            <a:r>
              <a:rPr lang="ru-RU" dirty="0"/>
              <a:t> о системе оценивания;</a:t>
            </a:r>
          </a:p>
          <a:p>
            <a:r>
              <a:rPr lang="ru-RU" dirty="0"/>
              <a:t> о динамике подготовки их ребёнка;</a:t>
            </a:r>
          </a:p>
          <a:p>
            <a:r>
              <a:rPr lang="ru-RU" dirty="0"/>
              <a:t> о возможностях дополнительной поддержки.</a:t>
            </a:r>
          </a:p>
          <a:p>
            <a:endParaRPr lang="ru-RU" dirty="0"/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DA09C83A-1E82-F759-ECDC-BFA8AED8AC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388" y="623888"/>
            <a:ext cx="8912225" cy="1281112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Методические приёмы эффективной </a:t>
            </a: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подготовки к ОГЭ </a:t>
            </a:r>
          </a:p>
        </p:txBody>
      </p:sp>
    </p:spTree>
    <p:extLst>
      <p:ext uri="{BB962C8B-B14F-4D97-AF65-F5344CB8AC3E}">
        <p14:creationId xmlns:p14="http://schemas.microsoft.com/office/powerpoint/2010/main" val="23905486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EA2DE6B-DEAE-A9DC-3BA1-2ACA8C4C2B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800" b="1" dirty="0"/>
              <a:t>План поэтапной подготовки (9 класс</a:t>
            </a:r>
            <a:r>
              <a:rPr lang="ru-RU" dirty="0"/>
              <a:t>)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C108CEA-9F19-43BE-88AE-1A0C5674BE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56035" y="1961274"/>
            <a:ext cx="3992732" cy="576262"/>
          </a:xfrm>
        </p:spPr>
        <p:txBody>
          <a:bodyPr/>
          <a:lstStyle/>
          <a:p>
            <a:r>
              <a:rPr lang="ru-RU" sz="1800" b="1" dirty="0"/>
              <a:t>1‑е полугодие: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CFC5FC7-16BF-82F3-7561-F5688DA5878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2587927" y="3248987"/>
            <a:ext cx="4342893" cy="2142955"/>
          </a:xfrm>
          <a:ln>
            <a:solidFill>
              <a:schemeClr val="accent1"/>
            </a:solidFill>
          </a:ln>
        </p:spPr>
        <p:txBody>
          <a:bodyPr/>
          <a:lstStyle/>
          <a:p>
            <a:r>
              <a:rPr lang="ru-RU" dirty="0"/>
              <a:t> диагностика уровня знаний;</a:t>
            </a:r>
          </a:p>
          <a:p>
            <a:r>
              <a:rPr lang="ru-RU" dirty="0"/>
              <a:t> повторение ключевых тем 5–8 классов;</a:t>
            </a:r>
          </a:p>
          <a:p>
            <a:r>
              <a:rPr lang="ru-RU" dirty="0"/>
              <a:t> отработка заданий части 1;</a:t>
            </a:r>
          </a:p>
          <a:p>
            <a:r>
              <a:rPr lang="ru-RU" dirty="0"/>
              <a:t> регулярные мини‑тесты.</a:t>
            </a:r>
          </a:p>
          <a:p>
            <a:endParaRPr lang="ru-RU" dirty="0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C3673C1D-289B-103F-4593-9837DF8C6E4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sz="1800" b="1" dirty="0"/>
              <a:t>2‑е полугодие: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6A7EB5C7-110C-B9A9-FBE6-74F618754EA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7165937" y="2751639"/>
            <a:ext cx="4338674" cy="2775770"/>
          </a:xfrm>
          <a:ln>
            <a:solidFill>
              <a:schemeClr val="accent1"/>
            </a:solidFill>
          </a:ln>
        </p:spPr>
        <p:txBody>
          <a:bodyPr/>
          <a:lstStyle/>
          <a:p>
            <a:r>
              <a:rPr lang="ru-RU" dirty="0"/>
              <a:t> углублённая работа с заданиями части 2;</a:t>
            </a:r>
          </a:p>
          <a:p>
            <a:r>
              <a:rPr lang="ru-RU" dirty="0"/>
              <a:t> тематические зачёты по геометрии;</a:t>
            </a:r>
          </a:p>
          <a:p>
            <a:r>
              <a:rPr lang="ru-RU" dirty="0"/>
              <a:t> пробные экзамены в условиях, приближённых к реальным;</a:t>
            </a:r>
          </a:p>
          <a:p>
            <a:r>
              <a:rPr lang="ru-RU" dirty="0"/>
              <a:t> индивидуальная коррекция пробелов.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280362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9462DC4-A5F0-A27F-4BCC-63098CCF21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dirty="0"/>
              <a:t>Ожидаемые результаты </a:t>
            </a:r>
          </a:p>
        </p:txBody>
      </p:sp>
      <p:sp>
        <p:nvSpPr>
          <p:cNvPr id="7" name="Объект 6">
            <a:extLst>
              <a:ext uri="{FF2B5EF4-FFF2-40B4-BE49-F238E27FC236}">
                <a16:creationId xmlns:a16="http://schemas.microsoft.com/office/drawing/2014/main" id="{E72D68AE-7B39-1DE1-EEE9-8614D0EC82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9212" y="1905000"/>
            <a:ext cx="8915400" cy="2831892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    Внедрение этих инструментов и приёмов позволит:</a:t>
            </a:r>
          </a:p>
          <a:p>
            <a:r>
              <a:rPr lang="ru-RU" dirty="0"/>
              <a:t> повысить объективность текущего и итогового оценивания на 30–40 %;</a:t>
            </a:r>
          </a:p>
          <a:p>
            <a:r>
              <a:rPr lang="ru-RU" dirty="0"/>
              <a:t>улучшить результаты пробных экзаменов на 15–25 %;</a:t>
            </a:r>
          </a:p>
          <a:p>
            <a:r>
              <a:rPr lang="ru-RU" dirty="0"/>
              <a:t> снизить количество ошибок при заполнении бланков на 50 % и более;</a:t>
            </a:r>
          </a:p>
          <a:p>
            <a:r>
              <a:rPr lang="ru-RU" dirty="0"/>
              <a:t> повысить средний балл ОГЭ по математике на 1–2 балла;</a:t>
            </a:r>
          </a:p>
          <a:p>
            <a:r>
              <a:rPr lang="ru-RU" dirty="0"/>
              <a:t> уменьшить экзаменационный стресс у учащихся за счёт чёткого понимания требований.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459520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606F7F4-2B15-5ABF-8CA3-4D4C5D4D6C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dirty="0"/>
              <a:t>Заключение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E85A400-B535-B43A-D878-A135EA3B82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92925" y="1549832"/>
            <a:ext cx="8915400" cy="5036948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ru-RU" dirty="0"/>
              <a:t>Системный подход к оцениванию и подготовке к ОГЭ — это инвестиция в будущее наших учеников. Использование стандартизированных инструментов и чётких критериев не только повышает объективность оценки, но и делает процесс подготовки более прозрачным и эффективным.</a:t>
            </a:r>
          </a:p>
          <a:p>
            <a:pPr algn="just">
              <a:lnSpc>
                <a:spcPct val="150000"/>
              </a:lnSpc>
            </a:pPr>
            <a:r>
              <a:rPr lang="ru-RU" dirty="0"/>
              <a:t>Предлагаю начать с внедрения нескольких инструментов в этом учебном году и постепенно расширять их применение. Совместная работа методического объединения поможет нам создать единую систему подготовки, которая принесёт пользу всем учащимся.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693637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EFF8C520-4687-AD71-7401-E7B37ACB3120}"/>
              </a:ext>
            </a:extLst>
          </p:cNvPr>
          <p:cNvSpPr/>
          <p:nvPr/>
        </p:nvSpPr>
        <p:spPr>
          <a:xfrm>
            <a:off x="698165" y="2875002"/>
            <a:ext cx="1083670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Благодарю за внимание!</a:t>
            </a:r>
            <a:endParaRPr lang="ru-RU" sz="66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pic>
        <p:nvPicPr>
          <p:cNvPr id="6" name="Рисунок 5" descr="Изображение выглядит как Графика, Шрифт, графический дизайн, логотип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EC914D20-E66B-0FB2-9D7E-6806018349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165" y="933131"/>
            <a:ext cx="5123537" cy="1532273"/>
          </a:xfrm>
          <a:prstGeom prst="rect">
            <a:avLst/>
          </a:prstGeom>
        </p:spPr>
      </p:pic>
      <p:pic>
        <p:nvPicPr>
          <p:cNvPr id="8" name="Рисунок 7" descr="Изображение выглядит как текст, Шрифт, снимок экрана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5CE15B1E-37C8-CC6B-61C1-C6C104DC78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0300" y="1017604"/>
            <a:ext cx="5629275" cy="1447800"/>
          </a:xfrm>
          <a:prstGeom prst="rect">
            <a:avLst/>
          </a:prstGeom>
        </p:spPr>
      </p:pic>
      <p:pic>
        <p:nvPicPr>
          <p:cNvPr id="10" name="Рисунок 9" descr="Изображение выглядит как символ, текст, логотип, Шрифт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BB79088F-FFE1-6426-CC4D-85AB284A9E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650" y="4232156"/>
            <a:ext cx="3795716" cy="2277430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12" name="Рисунок 11" descr="Изображение выглядит как символ, логотип, Графика, Шрифт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B0E9DE70-8EBC-FB70-52D3-82D5B9A9F28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2903" y="4816873"/>
            <a:ext cx="6366172" cy="1107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638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Изображение выглядит как текст, грифельная доска, рукописный текст, одежда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784E6CCD-414A-5198-9EC3-EBD7AC899C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9755" y="3563014"/>
            <a:ext cx="4757761" cy="3148518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718744-43A0-7F9A-63A5-452F18BC1C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925" y="378990"/>
            <a:ext cx="8911687" cy="1280890"/>
          </a:xfrm>
        </p:spPr>
        <p:txBody>
          <a:bodyPr>
            <a:normAutofit/>
          </a:bodyPr>
          <a:lstStyle/>
          <a:p>
            <a:r>
              <a:rPr lang="ru-RU" sz="2800" b="1" dirty="0">
                <a:effectLst/>
                <a:latin typeface="Times New Roman" panose="02020603050405020304" pitchFamily="18" charset="0"/>
                <a:ea typeface="Aptos" panose="020B0004020202020204" pitchFamily="34" charset="0"/>
              </a:rPr>
              <a:t>Почему важна объективность при подготовке к ОГЭ? </a:t>
            </a:r>
            <a:b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sz="2800" dirty="0"/>
          </a:p>
        </p:txBody>
      </p:sp>
      <p:sp>
        <p:nvSpPr>
          <p:cNvPr id="8" name="Объект 7">
            <a:extLst>
              <a:ext uri="{FF2B5EF4-FFF2-40B4-BE49-F238E27FC236}">
                <a16:creationId xmlns:a16="http://schemas.microsoft.com/office/drawing/2014/main" id="{3148AEB0-43E1-56DC-907F-35FEB82155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32410" y="1530322"/>
            <a:ext cx="7763656" cy="2335161"/>
          </a:xfrm>
          <a:ln>
            <a:solidFill>
              <a:schemeClr val="accent1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ru-RU" sz="2400" kern="1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     Объективное оценивание:</a:t>
            </a:r>
            <a:endParaRPr lang="ru-RU" sz="24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r>
              <a:rPr lang="ru-RU" dirty="0"/>
              <a:t> даёт точную картину уровня знаний учащихся;</a:t>
            </a:r>
          </a:p>
          <a:p>
            <a:r>
              <a:rPr lang="ru-RU" dirty="0"/>
              <a:t> помогает выявить пробелы в подготовке;</a:t>
            </a:r>
          </a:p>
          <a:p>
            <a:r>
              <a:rPr lang="ru-RU" dirty="0"/>
              <a:t> снижает стресс у учеников за счёт прозрачности критериев;</a:t>
            </a:r>
          </a:p>
          <a:p>
            <a:r>
              <a:rPr lang="ru-RU" dirty="0"/>
              <a:t>обеспечивает справедливое распределение оценок.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539206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8110CAF-FE60-8356-0B86-D71F18009F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59742" y="624110"/>
            <a:ext cx="9527457" cy="128089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effectLst/>
                <a:latin typeface="Times New Roman" panose="02020603050405020304" pitchFamily="18" charset="0"/>
                <a:ea typeface="Aptos" panose="020B0004020202020204" pitchFamily="34" charset="0"/>
              </a:rPr>
              <a:t>Практические инструменты повышения </a:t>
            </a:r>
            <a:br>
              <a:rPr lang="ru-RU" sz="2800" b="1" dirty="0">
                <a:effectLst/>
                <a:latin typeface="Times New Roman" panose="02020603050405020304" pitchFamily="18" charset="0"/>
                <a:ea typeface="Aptos" panose="020B0004020202020204" pitchFamily="34" charset="0"/>
              </a:rPr>
            </a:br>
            <a:r>
              <a:rPr lang="ru-RU" sz="2800" b="1" dirty="0">
                <a:effectLst/>
                <a:latin typeface="Times New Roman" panose="02020603050405020304" pitchFamily="18" charset="0"/>
                <a:ea typeface="Aptos" panose="020B0004020202020204" pitchFamily="34" charset="0"/>
              </a:rPr>
              <a:t> объективности оценивания </a:t>
            </a:r>
            <a:endParaRPr lang="ru-RU" sz="2800" b="1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6E83291-57C2-350B-343C-909C82FA00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59742" y="2133600"/>
            <a:ext cx="9144870" cy="4100290"/>
          </a:xfrm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/>
              <a:t>1.  Использование материалов ФИПИ</a:t>
            </a:r>
          </a:p>
          <a:p>
            <a:r>
              <a:rPr lang="ru-RU" dirty="0"/>
              <a:t> работа с демоверсиями ОГЭ;</a:t>
            </a:r>
          </a:p>
          <a:p>
            <a:r>
              <a:rPr lang="ru-RU" dirty="0"/>
              <a:t> разбор кодификатора и спецификации экзамена;</a:t>
            </a:r>
          </a:p>
          <a:p>
            <a:r>
              <a:rPr lang="ru-RU" dirty="0"/>
              <a:t> использование открытого банка заданий ФИПИ на уроках и при домашней работе.</a:t>
            </a:r>
          </a:p>
          <a:p>
            <a:pPr marL="0" indent="0">
              <a:buNone/>
            </a:pPr>
            <a:r>
              <a:rPr lang="ru-RU" b="1" dirty="0"/>
              <a:t>2. Чёткие критерии оценивания</a:t>
            </a:r>
          </a:p>
          <a:p>
            <a:r>
              <a:rPr lang="ru-RU" dirty="0"/>
              <a:t>Разрабатывайте и применяйте единые критерии для:</a:t>
            </a:r>
          </a:p>
          <a:p>
            <a:r>
              <a:rPr lang="ru-RU" dirty="0"/>
              <a:t> заданий с кратким ответом (часть 1);</a:t>
            </a:r>
          </a:p>
          <a:p>
            <a:r>
              <a:rPr lang="ru-RU" dirty="0"/>
              <a:t> развёрнутых решений (часть 2);</a:t>
            </a:r>
          </a:p>
          <a:p>
            <a:r>
              <a:rPr lang="ru-RU" dirty="0"/>
              <a:t> пробных экзаменов.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886146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21E5B6-A8FB-3D2F-BD9D-1B6280FF9B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01196" y="326684"/>
            <a:ext cx="8911687" cy="128089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effectLst/>
                <a:latin typeface="Times New Roman" panose="02020603050405020304" pitchFamily="18" charset="0"/>
                <a:ea typeface="Aptos" panose="020B0004020202020204" pitchFamily="34" charset="0"/>
              </a:rPr>
              <a:t>Практические инструменты повышения </a:t>
            </a:r>
            <a:br>
              <a:rPr lang="ru-RU" sz="2800" b="1" dirty="0">
                <a:effectLst/>
                <a:latin typeface="Times New Roman" panose="02020603050405020304" pitchFamily="18" charset="0"/>
                <a:ea typeface="Aptos" panose="020B0004020202020204" pitchFamily="34" charset="0"/>
              </a:rPr>
            </a:br>
            <a:r>
              <a:rPr lang="ru-RU" sz="2800" b="1" dirty="0">
                <a:effectLst/>
                <a:latin typeface="Times New Roman" panose="02020603050405020304" pitchFamily="18" charset="0"/>
                <a:ea typeface="Aptos" panose="020B0004020202020204" pitchFamily="34" charset="0"/>
              </a:rPr>
              <a:t> объективности оценивания </a:t>
            </a:r>
            <a:endParaRPr lang="ru-RU" sz="28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5BAC005-531C-2A8F-7FDD-9889512EF5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80222" y="1607574"/>
            <a:ext cx="7553633" cy="4626316"/>
          </a:xfrm>
          <a:ln>
            <a:solidFill>
              <a:schemeClr val="accent1"/>
            </a:solidFill>
          </a:ln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20000"/>
              </a:lnSpc>
              <a:spcAft>
                <a:spcPts val="800"/>
              </a:spcAft>
              <a:buNone/>
            </a:pPr>
            <a:r>
              <a:rPr lang="ru-RU" sz="1900" b="1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Пример критериев для геометрической задачи (часть 2):</a:t>
            </a:r>
          </a:p>
          <a:p>
            <a:pPr>
              <a:lnSpc>
                <a:spcPct val="120000"/>
              </a:lnSpc>
              <a:spcAft>
                <a:spcPts val="800"/>
              </a:spcAft>
            </a:pPr>
            <a:r>
              <a:rPr lang="ru-RU" sz="1900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1 балл — верно сделан чертёж с обозначениями;</a:t>
            </a:r>
          </a:p>
          <a:p>
            <a:pPr>
              <a:lnSpc>
                <a:spcPct val="120000"/>
              </a:lnSpc>
              <a:spcAft>
                <a:spcPts val="800"/>
              </a:spcAft>
            </a:pPr>
            <a:r>
              <a:rPr lang="ru-RU" sz="1900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1балл — записаны все необходимые формулы;</a:t>
            </a:r>
          </a:p>
          <a:p>
            <a:pPr>
              <a:lnSpc>
                <a:spcPct val="120000"/>
              </a:lnSpc>
              <a:spcAft>
                <a:spcPts val="800"/>
              </a:spcAft>
            </a:pPr>
            <a:r>
              <a:rPr lang="ru-RU" sz="1900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1 балл — логичная последовательность решения;</a:t>
            </a:r>
          </a:p>
          <a:p>
            <a:pPr>
              <a:lnSpc>
                <a:spcPct val="120000"/>
              </a:lnSpc>
            </a:pPr>
            <a:r>
              <a:rPr lang="ru-RU" sz="1900" dirty="0">
                <a:effectLst/>
                <a:ea typeface="Aptos" panose="020B0004020202020204" pitchFamily="34" charset="0"/>
              </a:rPr>
              <a:t>1балл — правильный ответ с указанием единиц измерения</a:t>
            </a:r>
          </a:p>
          <a:p>
            <a:pPr marL="0" indent="0">
              <a:lnSpc>
                <a:spcPct val="120000"/>
              </a:lnSpc>
              <a:spcAft>
                <a:spcPts val="800"/>
              </a:spcAft>
              <a:buNone/>
            </a:pPr>
            <a:r>
              <a:rPr lang="ru-RU" sz="1900" b="1" dirty="0"/>
              <a:t>3. </a:t>
            </a:r>
            <a:r>
              <a:rPr lang="ru-RU" sz="1900" b="1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Стандартизированные контрольные работы </a:t>
            </a:r>
          </a:p>
          <a:p>
            <a:pPr>
              <a:lnSpc>
                <a:spcPct val="120000"/>
              </a:lnSpc>
              <a:spcAft>
                <a:spcPts val="800"/>
              </a:spcAft>
            </a:pPr>
            <a:r>
              <a:rPr lang="ru-RU" sz="1900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составление тестов по образцу ОГЭ;</a:t>
            </a:r>
          </a:p>
          <a:p>
            <a:pPr>
              <a:lnSpc>
                <a:spcPct val="120000"/>
              </a:lnSpc>
              <a:spcAft>
                <a:spcPts val="800"/>
              </a:spcAft>
            </a:pPr>
            <a:r>
              <a:rPr lang="ru-RU" sz="1900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включение заданий всех типов и уровней сложности;</a:t>
            </a:r>
          </a:p>
          <a:p>
            <a:pPr>
              <a:lnSpc>
                <a:spcPct val="120000"/>
              </a:lnSpc>
              <a:spcAft>
                <a:spcPts val="800"/>
              </a:spcAft>
            </a:pPr>
            <a:r>
              <a:rPr lang="ru-RU" sz="1900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соблюдение временных рамок экзамена.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4526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AD4DF1-800E-0E2B-3384-BA8DED2FA3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89212" y="490554"/>
            <a:ext cx="8911687" cy="128089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effectLst/>
                <a:latin typeface="Times New Roman" panose="02020603050405020304" pitchFamily="18" charset="0"/>
                <a:ea typeface="Aptos" panose="020B0004020202020204" pitchFamily="34" charset="0"/>
              </a:rPr>
              <a:t>Практические инструменты повышения </a:t>
            </a:r>
            <a:br>
              <a:rPr lang="ru-RU" sz="2800" b="1" dirty="0">
                <a:effectLst/>
                <a:latin typeface="Times New Roman" panose="02020603050405020304" pitchFamily="18" charset="0"/>
                <a:ea typeface="Aptos" panose="020B0004020202020204" pitchFamily="34" charset="0"/>
              </a:rPr>
            </a:br>
            <a:r>
              <a:rPr lang="ru-RU" sz="2800" b="1" dirty="0">
                <a:effectLst/>
                <a:latin typeface="Times New Roman" panose="02020603050405020304" pitchFamily="18" charset="0"/>
                <a:ea typeface="Aptos" panose="020B0004020202020204" pitchFamily="34" charset="0"/>
              </a:rPr>
              <a:t> объективности оценивания </a:t>
            </a:r>
            <a:endParaRPr lang="ru-RU" sz="28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503B0A2-B7AD-423B-5F80-D1A16D00070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2562522" y="2106171"/>
            <a:ext cx="4342893" cy="3694611"/>
          </a:xfrm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marL="0" indent="0" algn="just">
              <a:lnSpc>
                <a:spcPct val="150000"/>
              </a:lnSpc>
              <a:spcAft>
                <a:spcPts val="800"/>
              </a:spcAft>
              <a:buNone/>
            </a:pPr>
            <a:endParaRPr lang="ru-RU" kern="100" dirty="0"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перекрестная проверка между учителями;</a:t>
            </a: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обсуждение спорных решений на методическом объединении;</a:t>
            </a: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привлечение внешних экспертов для выборочной проверки.</a:t>
            </a:r>
          </a:p>
          <a:p>
            <a:endParaRPr lang="ru-RU" dirty="0"/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4EDA0571-3AC6-7D40-C49A-B29F08115E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7505610" y="2553402"/>
            <a:ext cx="4042867" cy="3115878"/>
          </a:xfrm>
          <a:ln>
            <a:solidFill>
              <a:schemeClr val="accent1"/>
            </a:solidFill>
          </a:ln>
        </p:spPr>
        <p:txBody>
          <a:bodyPr>
            <a:normAutofit fontScale="70000" lnSpcReduction="20000"/>
          </a:bodyPr>
          <a:lstStyle/>
          <a:p>
            <a:pPr marL="0" indent="0" algn="just">
              <a:lnSpc>
                <a:spcPct val="150000"/>
              </a:lnSpc>
              <a:spcAft>
                <a:spcPts val="800"/>
              </a:spcAft>
              <a:buNone/>
            </a:pPr>
            <a:r>
              <a:rPr lang="ru-RU" sz="3400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ru-RU" sz="2600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Используйте ресурсы:</a:t>
            </a: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sz="2600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«Решу ОГЭ»;</a:t>
            </a: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sz="2600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Яндекс Учебник;</a:t>
            </a: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sz="2600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«</a:t>
            </a:r>
            <a:r>
              <a:rPr lang="ru-RU" sz="2600" kern="100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ЯКласс</a:t>
            </a:r>
            <a:r>
              <a:rPr lang="ru-RU" sz="2600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»;</a:t>
            </a: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sz="2600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«</a:t>
            </a:r>
            <a:r>
              <a:rPr lang="ru-RU" sz="2600" kern="100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Учи.ру</a:t>
            </a:r>
            <a:r>
              <a:rPr lang="ru-RU" sz="2600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».</a:t>
            </a:r>
          </a:p>
          <a:p>
            <a:endParaRPr lang="ru-RU" dirty="0"/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E89E36E3-7FCB-5F64-1635-826EFC96D8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939373" y="1870460"/>
            <a:ext cx="3992732" cy="576262"/>
          </a:xfrm>
        </p:spPr>
        <p:txBody>
          <a:bodyPr/>
          <a:lstStyle/>
          <a:p>
            <a:endParaRPr lang="ru-RU" sz="1800" kern="100" dirty="0"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r>
              <a:rPr lang="ru-RU" sz="1800" b="1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4. Двойная проверка работ </a:t>
            </a:r>
          </a:p>
          <a:p>
            <a:endParaRPr lang="ru-RU" sz="1800" dirty="0"/>
          </a:p>
        </p:txBody>
      </p:sp>
      <p:sp>
        <p:nvSpPr>
          <p:cNvPr id="10" name="Текст 9">
            <a:extLst>
              <a:ext uri="{FF2B5EF4-FFF2-40B4-BE49-F238E27FC236}">
                <a16:creationId xmlns:a16="http://schemas.microsoft.com/office/drawing/2014/main" id="{6137CF39-9346-77FF-9D73-5767E9944CE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505610" y="1701778"/>
            <a:ext cx="3999001" cy="576262"/>
          </a:xfrm>
        </p:spPr>
        <p:txBody>
          <a:bodyPr/>
          <a:lstStyle/>
          <a:p>
            <a:r>
              <a:rPr lang="ru-RU" sz="1800" b="1" dirty="0"/>
              <a:t>5. Цифровые платформы для автоматической проверки </a:t>
            </a:r>
          </a:p>
        </p:txBody>
      </p:sp>
    </p:spTree>
    <p:extLst>
      <p:ext uri="{BB962C8B-B14F-4D97-AF65-F5344CB8AC3E}">
        <p14:creationId xmlns:p14="http://schemas.microsoft.com/office/powerpoint/2010/main" val="31675409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D5E3B42C-B923-98CF-B0FE-7ADE7F1369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939373" y="1883443"/>
            <a:ext cx="3992732" cy="576262"/>
          </a:xfrm>
        </p:spPr>
        <p:txBody>
          <a:bodyPr/>
          <a:lstStyle/>
          <a:p>
            <a:r>
              <a:rPr lang="ru-RU" sz="1800" b="1" kern="100" dirty="0">
                <a:ea typeface="Aptos" panose="020B0004020202020204" pitchFamily="34" charset="0"/>
                <a:cs typeface="Times New Roman" panose="02020603050405020304" pitchFamily="18" charset="0"/>
              </a:rPr>
              <a:t>6. Мониторинг прогресса </a:t>
            </a:r>
            <a:endParaRPr lang="ru-RU" sz="1800" b="1" dirty="0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F66402B-1DCA-B4E3-4529-2E0D81C397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2589212" y="2548965"/>
            <a:ext cx="4342893" cy="3822337"/>
          </a:xfrm>
          <a:ln>
            <a:solidFill>
              <a:schemeClr val="accent1"/>
            </a:solidFill>
          </a:ln>
        </p:spPr>
        <p:txBody>
          <a:bodyPr>
            <a:normAutofit fontScale="92500" lnSpcReduction="20000"/>
          </a:bodyPr>
          <a:lstStyle/>
          <a:p>
            <a:pPr marL="0" indent="0" algn="just">
              <a:lnSpc>
                <a:spcPct val="150000"/>
              </a:lnSpc>
              <a:spcAft>
                <a:spcPts val="800"/>
              </a:spcAft>
              <a:buNone/>
            </a:pPr>
            <a:r>
              <a:rPr lang="ru-RU" sz="2100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      Ведите учёт:</a:t>
            </a: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sz="2100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результатов диагностических работ;</a:t>
            </a: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sz="2100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динамики по темам;</a:t>
            </a: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sz="2100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типичных ошибок класса и отдельных учеников;</a:t>
            </a: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sz="2100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индивидуального прогресса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  <a:endParaRPr lang="ru-RU" sz="18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0B6B9D67-5918-F185-82B5-A9A096690E9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336793" y="1798514"/>
            <a:ext cx="3999001" cy="576262"/>
          </a:xfrm>
        </p:spPr>
        <p:txBody>
          <a:bodyPr/>
          <a:lstStyle/>
          <a:p>
            <a:endParaRPr lang="ru-RU" sz="18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r>
              <a:rPr lang="ru-RU" sz="1800" b="1" dirty="0"/>
              <a:t>7. Работа с бланками ответов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E584F19A-F689-4D90-3994-851810B5CE2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7433451" y="2548965"/>
            <a:ext cx="4338674" cy="3354060"/>
          </a:xfrm>
          <a:ln>
            <a:solidFill>
              <a:schemeClr val="accent1"/>
            </a:solidFill>
          </a:ln>
        </p:spPr>
        <p:txBody>
          <a:bodyPr>
            <a:normAutofit fontScale="92500" lnSpcReduction="20000"/>
          </a:bodyPr>
          <a:lstStyle/>
          <a:p>
            <a:pPr marL="0" indent="0" algn="just">
              <a:lnSpc>
                <a:spcPct val="150000"/>
              </a:lnSpc>
              <a:spcAft>
                <a:spcPts val="800"/>
              </a:spcAft>
              <a:buNone/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     </a:t>
            </a:r>
            <a:r>
              <a:rPr lang="ru-RU" sz="1900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Регулярно тренируйте:</a:t>
            </a: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sz="1900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правильное заполнение бланков;</a:t>
            </a: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sz="1900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перенос ответов из черновика;</a:t>
            </a:r>
          </a:p>
          <a:p>
            <a:r>
              <a:rPr lang="ru-RU" sz="1900" dirty="0">
                <a:effectLst/>
                <a:ea typeface="Aptos" panose="020B0004020202020204" pitchFamily="34" charset="0"/>
              </a:rPr>
              <a:t>оформление развёрнутых решений</a:t>
            </a:r>
            <a:endParaRPr lang="ru-RU" sz="1900" dirty="0"/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7773901A-DAFC-9D39-CED7-1CAEDFB074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89212" y="505699"/>
            <a:ext cx="8912225" cy="1281112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effectLst/>
                <a:latin typeface="Times New Roman" panose="02020603050405020304" pitchFamily="18" charset="0"/>
                <a:ea typeface="Aptos" panose="020B0004020202020204" pitchFamily="34" charset="0"/>
              </a:rPr>
              <a:t>Практические инструменты повышения </a:t>
            </a:r>
            <a:br>
              <a:rPr lang="ru-RU" sz="2800" b="1" dirty="0">
                <a:effectLst/>
                <a:latin typeface="Times New Roman" panose="02020603050405020304" pitchFamily="18" charset="0"/>
                <a:ea typeface="Aptos" panose="020B0004020202020204" pitchFamily="34" charset="0"/>
              </a:rPr>
            </a:br>
            <a:r>
              <a:rPr lang="ru-RU" sz="2800" b="1" dirty="0">
                <a:effectLst/>
                <a:latin typeface="Times New Roman" panose="02020603050405020304" pitchFamily="18" charset="0"/>
                <a:ea typeface="Aptos" panose="020B0004020202020204" pitchFamily="34" charset="0"/>
              </a:rPr>
              <a:t> объективности оценивания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8953113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536066E-D375-3186-436A-94D3756E02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Методические приёмы эффективной </a:t>
            </a: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подготовки к ОГЭ 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7BEF350-D37E-6144-04BF-1DC67D30001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800" b="1" dirty="0"/>
              <a:t>1. Поэтапное изучение экзаменационных заданий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DE0D283-4A21-CEDB-AD92-51268AE6D1B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2592924" y="2802219"/>
            <a:ext cx="4342893" cy="3013634"/>
          </a:xfrm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 algn="just">
              <a:lnSpc>
                <a:spcPct val="110000"/>
              </a:lnSpc>
              <a:spcAft>
                <a:spcPts val="800"/>
              </a:spcAft>
            </a:pPr>
            <a:r>
              <a:rPr lang="ru-RU" sz="1800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начните с заданий базового уровня (часть 1);</a:t>
            </a:r>
          </a:p>
          <a:p>
            <a:pPr algn="just">
              <a:lnSpc>
                <a:spcPct val="110000"/>
              </a:lnSpc>
              <a:spcAft>
                <a:spcPts val="800"/>
              </a:spcAft>
            </a:pPr>
            <a:r>
              <a:rPr lang="ru-RU" sz="1800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постепенно переходите к заданиям повышенного и высокого уровня (часть 2);</a:t>
            </a:r>
          </a:p>
          <a:p>
            <a:pPr algn="just">
              <a:lnSpc>
                <a:spcPct val="110000"/>
              </a:lnSpc>
              <a:spcAft>
                <a:spcPts val="800"/>
              </a:spcAft>
            </a:pPr>
            <a:r>
              <a:rPr lang="ru-RU" sz="1800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отрабатывайте задания по тематическим блокам.</a:t>
            </a:r>
          </a:p>
          <a:p>
            <a:endParaRPr lang="ru-RU" dirty="0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CE8EA4B6-21CB-B3CB-9725-7B6D726E82A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sz="1800" b="1" dirty="0"/>
              <a:t>2. Регулярные диагностические работы 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3E16205C-8985-9FB4-2E6D-69B7F3AB737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7165937" y="2610212"/>
            <a:ext cx="4338674" cy="3184502"/>
          </a:xfrm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 marL="0" indent="0" algn="just">
              <a:spcAft>
                <a:spcPts val="800"/>
              </a:spcAft>
              <a:buNone/>
            </a:pPr>
            <a:r>
              <a:rPr lang="ru-RU" sz="1800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    Проводите:</a:t>
            </a:r>
          </a:p>
          <a:p>
            <a:pPr algn="just">
              <a:spcAft>
                <a:spcPts val="800"/>
              </a:spcAft>
            </a:pPr>
            <a:r>
              <a:rPr lang="ru-RU" sz="1800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тематические мини‑тесты (15–20 минут);</a:t>
            </a:r>
          </a:p>
          <a:p>
            <a:pPr algn="just">
              <a:spcAft>
                <a:spcPts val="800"/>
              </a:spcAft>
            </a:pPr>
            <a:r>
              <a:rPr lang="ru-RU" sz="1800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частичные пробники (только алгебра или геометрия);</a:t>
            </a:r>
          </a:p>
          <a:p>
            <a:pPr algn="just">
              <a:spcAft>
                <a:spcPts val="800"/>
              </a:spcAft>
            </a:pPr>
            <a:r>
              <a:rPr lang="ru-RU" sz="1800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полные пробные экзамены </a:t>
            </a:r>
          </a:p>
          <a:p>
            <a:pPr marL="0" indent="0" algn="just">
              <a:spcAft>
                <a:spcPts val="800"/>
              </a:spcAft>
              <a:buNone/>
            </a:pPr>
            <a:r>
              <a:rPr lang="ru-RU" kern="100" dirty="0">
                <a:ea typeface="Aptos" panose="020B0004020202020204" pitchFamily="34" charset="0"/>
                <a:cs typeface="Times New Roman" panose="02020603050405020304" pitchFamily="18" charset="0"/>
              </a:rPr>
              <a:t>       </a:t>
            </a:r>
            <a:r>
              <a:rPr lang="ru-RU" sz="1800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1–2 раза в месяц.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839681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28BE5F-18D2-D918-15CA-2978AAACE9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Методические приёмы эффективной </a:t>
            </a: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подготовки к ОГЭ 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6A5CC94-A083-0B47-526C-CE2A26894E1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800" b="1" dirty="0"/>
              <a:t>3. Анализ ошибок и коррекционная работа 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3A0A6D7-BD2A-88C4-3989-19937E73CD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2592924" y="2616668"/>
            <a:ext cx="4342893" cy="2892464"/>
          </a:xfrm>
          <a:ln>
            <a:solidFill>
              <a:schemeClr val="accent1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ru-RU" dirty="0"/>
              <a:t>     После каждой работы:</a:t>
            </a:r>
          </a:p>
          <a:p>
            <a:r>
              <a:rPr lang="ru-RU" dirty="0"/>
              <a:t>проводите разбор типичных ошибок;</a:t>
            </a:r>
          </a:p>
          <a:p>
            <a:r>
              <a:rPr lang="ru-RU" dirty="0"/>
              <a:t> составляйте индивидуальные задания на отработку проблемных тем;</a:t>
            </a:r>
          </a:p>
          <a:p>
            <a:r>
              <a:rPr lang="ru-RU" dirty="0"/>
              <a:t>организуйте дополнительные консультации.</a:t>
            </a:r>
          </a:p>
          <a:p>
            <a:endParaRPr lang="ru-RU" dirty="0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1757F1B6-D887-B932-1F8F-91F41D670AA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107908" y="1969476"/>
            <a:ext cx="4456771" cy="576262"/>
          </a:xfrm>
        </p:spPr>
        <p:txBody>
          <a:bodyPr/>
          <a:lstStyle/>
          <a:p>
            <a:r>
              <a:rPr lang="ru-RU" sz="1800" b="1" dirty="0"/>
              <a:t>4. Устные упражнения для развития вычислительных навыков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03E9831D-C650-52DC-DA08-D56913651CA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7226005" y="2882867"/>
            <a:ext cx="4338674" cy="2360066"/>
          </a:xfrm>
          <a:ln>
            <a:solidFill>
              <a:schemeClr val="accent1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ru-RU" dirty="0"/>
              <a:t>     Ежедневно включайте:</a:t>
            </a:r>
          </a:p>
          <a:p>
            <a:r>
              <a:rPr lang="ru-RU" dirty="0"/>
              <a:t> устный счёт;</a:t>
            </a:r>
          </a:p>
          <a:p>
            <a:r>
              <a:rPr lang="ru-RU" dirty="0"/>
              <a:t>упрощение выражений;</a:t>
            </a:r>
          </a:p>
          <a:p>
            <a:r>
              <a:rPr lang="ru-RU" dirty="0"/>
              <a:t> решение простых уравнений;</a:t>
            </a:r>
          </a:p>
          <a:p>
            <a:r>
              <a:rPr lang="ru-RU" dirty="0"/>
              <a:t> перевод единиц измерения.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425604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7" descr="Изображение выглядит как текст, снимок экрана, Шрифт, число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7C537B02-0258-9459-5EBE-F31606BB5B63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1186" y="1"/>
            <a:ext cx="6990735" cy="6858000"/>
          </a:xfrm>
        </p:spPr>
      </p:pic>
    </p:spTree>
    <p:extLst>
      <p:ext uri="{BB962C8B-B14F-4D97-AF65-F5344CB8AC3E}">
        <p14:creationId xmlns:p14="http://schemas.microsoft.com/office/powerpoint/2010/main" val="3944767720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172</TotalTime>
  <Words>815</Words>
  <Application>Microsoft Office PowerPoint</Application>
  <PresentationFormat>Широкоэкранный</PresentationFormat>
  <Paragraphs>126</Paragraphs>
  <Slides>15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3" baseType="lpstr">
      <vt:lpstr>Aptos</vt:lpstr>
      <vt:lpstr>Arial</vt:lpstr>
      <vt:lpstr>Century Gothic</vt:lpstr>
      <vt:lpstr>Comic Sans MS</vt:lpstr>
      <vt:lpstr>Monotype Corsiva</vt:lpstr>
      <vt:lpstr>Times New Roman</vt:lpstr>
      <vt:lpstr>Wingdings 3</vt:lpstr>
      <vt:lpstr>Легкий дым</vt:lpstr>
      <vt:lpstr>«Практические инструменты и методические приёмы для повышения объективности оценивания и подготовки учащихся к ОГЭ »</vt:lpstr>
      <vt:lpstr>Почему важна объективность при подготовке к ОГЭ?  </vt:lpstr>
      <vt:lpstr>Практические инструменты повышения   объективности оценивания </vt:lpstr>
      <vt:lpstr>Практические инструменты повышения   объективности оценивания </vt:lpstr>
      <vt:lpstr>Практические инструменты повышения   объективности оценивания </vt:lpstr>
      <vt:lpstr>Практические инструменты повышения   объективности оценивания </vt:lpstr>
      <vt:lpstr>Методические приёмы эффективной  подготовки к ОГЭ </vt:lpstr>
      <vt:lpstr>Методические приёмы эффективной  подготовки к ОГЭ </vt:lpstr>
      <vt:lpstr>Презентация PowerPoint</vt:lpstr>
      <vt:lpstr>Методические приёмы эффективной  подготовки к ОГЭ </vt:lpstr>
      <vt:lpstr>Методические приёмы эффективной  подготовки к ОГЭ </vt:lpstr>
      <vt:lpstr>План поэтапной подготовки (9 класс)</vt:lpstr>
      <vt:lpstr>Ожидаемые результаты </vt:lpstr>
      <vt:lpstr>Заключение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Windows</dc:creator>
  <cp:lastModifiedBy>Windows</cp:lastModifiedBy>
  <cp:revision>13</cp:revision>
  <dcterms:created xsi:type="dcterms:W3CDTF">2026-02-18T13:55:19Z</dcterms:created>
  <dcterms:modified xsi:type="dcterms:W3CDTF">2026-02-18T16:49:45Z</dcterms:modified>
</cp:coreProperties>
</file>