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67" r:id="rId16"/>
    <p:sldId id="270" r:id="rId17"/>
    <p:sldId id="275" r:id="rId18"/>
    <p:sldId id="276" r:id="rId19"/>
    <p:sldId id="280" r:id="rId20"/>
  </p:sldIdLst>
  <p:sldSz cx="14630400" cy="8229600"/>
  <p:notesSz cx="8229600" cy="14630400"/>
  <p:embeddedFontLst>
    <p:embeddedFont>
      <p:font typeface="Bookman Old Style" pitchFamily="18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ontserrat Black" charset="-52"/>
      <p:regular r:id="rId30"/>
    </p:embeddedFont>
    <p:embeddedFont>
      <p:font typeface="Inconsolata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341323F-A000-4A18-892F-954CC992D88A}">
          <p14:sldIdLst>
            <p14:sldId id="256"/>
            <p14:sldId id="257"/>
            <p14:sldId id="266"/>
            <p14:sldId id="267"/>
            <p14:sldId id="272"/>
            <p14:sldId id="268"/>
            <p14:sldId id="269"/>
            <p14:sldId id="270"/>
            <p14:sldId id="271"/>
            <p14:sldId id="275"/>
            <p14:sldId id="273"/>
            <p14:sldId id="274"/>
            <p14:sldId id="264"/>
            <p14:sldId id="276"/>
            <p14:sldId id="278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46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2264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5517" y="2123091"/>
            <a:ext cx="8442305" cy="2753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"Информационные и цифровые ресурсы, обеспечивающие методическое сопровождение образовательной деятельности при освоении ООП на уроках и внеурочных занятиях по географии"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41125"/>
            <a:ext cx="7556421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5" name="TextBox 4"/>
          <p:cNvSpPr txBox="1"/>
          <p:nvPr/>
        </p:nvSpPr>
        <p:spPr>
          <a:xfrm>
            <a:off x="3263720" y="6369803"/>
            <a:ext cx="6364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ГБОУ 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СОШ пос. Новый </a:t>
            </a:r>
            <a:r>
              <a:rPr lang="ru-RU" sz="2000" b="1" dirty="0" err="1">
                <a:solidFill>
                  <a:srgbClr val="7030A0"/>
                </a:solidFill>
                <a:latin typeface="Bookman Old Style" pitchFamily="18" charset="0"/>
              </a:rPr>
              <a:t>Кутулук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учитель географии 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Незнамова Наталья Ивановна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690" y="734288"/>
            <a:ext cx="4970951" cy="633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1" y="1806171"/>
            <a:ext cx="317019" cy="31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128713"/>
            <a:ext cx="123539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855" y="1140963"/>
            <a:ext cx="11515240" cy="65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65" y="1140963"/>
            <a:ext cx="11272662" cy="62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07" y="883404"/>
            <a:ext cx="12739607" cy="71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14781" y="52407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357313"/>
            <a:ext cx="60769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122" y="1689315"/>
            <a:ext cx="5207431" cy="51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614" y="147145"/>
            <a:ext cx="1177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12" y="205216"/>
            <a:ext cx="11808975" cy="117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5" y="5686182"/>
            <a:ext cx="1920959" cy="1920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63" y="6645335"/>
            <a:ext cx="1195762" cy="1212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198" y="1750602"/>
            <a:ext cx="2130951" cy="221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6041" y="3191797"/>
            <a:ext cx="1371807" cy="126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9571" y="5895678"/>
            <a:ext cx="2123090" cy="196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5" y="4831202"/>
            <a:ext cx="3226157" cy="3213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54" y="1881352"/>
            <a:ext cx="2128890" cy="1991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105" y="3351107"/>
            <a:ext cx="1252216" cy="1237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943267" y="1585762"/>
            <a:ext cx="208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ФГИС Моя школа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43806" y="1510570"/>
            <a:ext cx="193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Joyteka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189571" y="1452382"/>
            <a:ext cx="17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GigaChat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3765" y="5317297"/>
            <a:ext cx="17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Wordwall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213251" y="5552435"/>
            <a:ext cx="20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Нейросеть</a:t>
            </a:r>
            <a:r>
              <a:rPr lang="ru-RU" dirty="0" smtClean="0"/>
              <a:t> Алиса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9847" y="1821714"/>
            <a:ext cx="2631535" cy="2219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967" y="3191797"/>
            <a:ext cx="1466040" cy="14107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32199" y="6673495"/>
            <a:ext cx="1579001" cy="1353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2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855" y="178676"/>
            <a:ext cx="874460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Интерактивные ребусы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3" y="1528290"/>
            <a:ext cx="7166915" cy="256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22" y="1252675"/>
            <a:ext cx="6730761" cy="3401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82" y="4666546"/>
            <a:ext cx="6670125" cy="3412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9628" y="5044965"/>
            <a:ext cx="4340771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0" y="6475759"/>
            <a:ext cx="1711347" cy="166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499834" y="5171090"/>
            <a:ext cx="390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Создание ребусов</a:t>
            </a:r>
            <a:endParaRPr lang="ru-RU" sz="2800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040" r="17856"/>
          <a:stretch/>
        </p:blipFill>
        <p:spPr>
          <a:xfrm>
            <a:off x="10499834" y="5789637"/>
            <a:ext cx="182880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11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083" y="231227"/>
            <a:ext cx="818755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Купоны желаний</a:t>
            </a:r>
            <a:endParaRPr lang="ru-RU" sz="4400" b="1" dirty="0">
              <a:solidFill>
                <a:srgbClr val="7030A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179" y="1411999"/>
            <a:ext cx="4288221" cy="681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999"/>
            <a:ext cx="4202989" cy="661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56082" y="1471307"/>
            <a:ext cx="5339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озволяют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индивидуальный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достижения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конкуренцию</a:t>
            </a:r>
          </a:p>
          <a:p>
            <a:pPr marL="285750" indent="-28575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работу на уроке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60" y="3058510"/>
            <a:ext cx="4056629" cy="3258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0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758" y="16816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solidFill>
                  <a:srgbClr val="7030A0"/>
                </a:solidFill>
                <a:latin typeface="Bookman Old Style" pitchFamily="18" charset="0"/>
                <a:cs typeface="Times New Roman" panose="02020603050405020304" pitchFamily="18" charset="0"/>
              </a:rPr>
              <a:t>Вывод</a:t>
            </a:r>
            <a:endParaRPr lang="ru-RU" sz="7200" b="1" u="sng" dirty="0">
              <a:solidFill>
                <a:srgbClr val="7030A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026" y="1368494"/>
            <a:ext cx="95223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Bookman Old Style" pitchFamily="18" charset="0"/>
                <a:cs typeface="Times New Roman" panose="02020603050405020304" pitchFamily="18" charset="0"/>
              </a:rPr>
              <a:t>Искусственный интеллект не заменяет учителя, а создаёт новые возможности для обучения. Он помогает сделать процесс образования более эффективным, интересным и персонализированным.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55" r="14670"/>
          <a:stretch/>
        </p:blipFill>
        <p:spPr>
          <a:xfrm>
            <a:off x="9198690" y="2290291"/>
            <a:ext cx="4908331" cy="572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41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9614" y="147145"/>
            <a:ext cx="1177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1" y="5777760"/>
            <a:ext cx="1476608" cy="1476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43" y="6966127"/>
            <a:ext cx="1000645" cy="101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87" y="746242"/>
            <a:ext cx="1464840" cy="152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076" y="1689348"/>
            <a:ext cx="1119130" cy="103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142" y="3680140"/>
            <a:ext cx="1432679" cy="1324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06" y="878237"/>
            <a:ext cx="1417475" cy="1326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743" y="1648208"/>
            <a:ext cx="929467" cy="91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22139" y="516030"/>
            <a:ext cx="208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ФГИС Моя школа</a:t>
            </a:r>
            <a:endParaRPr lang="ru-RU" b="1" i="1" u="sng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006" y="3400403"/>
            <a:ext cx="1417475" cy="141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39614" y="3823140"/>
            <a:ext cx="193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Canva</a:t>
            </a:r>
            <a:r>
              <a:rPr lang="en-US" b="1" i="1" u="sng" dirty="0"/>
              <a:t> Magic Write</a:t>
            </a:r>
            <a:endParaRPr lang="ru-RU" b="1" i="1" u="sng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351" y="4483734"/>
            <a:ext cx="989197" cy="904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328330" y="754658"/>
            <a:ext cx="17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err="1"/>
              <a:t>GigaChat</a:t>
            </a:r>
            <a:endParaRPr lang="ru-RU" b="1" i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639975" y="5873290"/>
            <a:ext cx="17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err="1" smtClean="0"/>
              <a:t>Wordwall</a:t>
            </a:r>
            <a:endParaRPr lang="ru-RU" b="1" i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516055" y="3635028"/>
            <a:ext cx="20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/>
              <a:t>Нейросеть</a:t>
            </a:r>
            <a:r>
              <a:rPr lang="ru-RU" b="1" i="1" u="sng" dirty="0" smtClean="0"/>
              <a:t> Алиса</a:t>
            </a:r>
            <a:endParaRPr lang="ru-RU" b="1" i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760853" y="944551"/>
            <a:ext cx="2610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Цифровая электронная библиотека</a:t>
            </a:r>
          </a:p>
          <a:p>
            <a:r>
              <a:rPr lang="ru-RU" dirty="0" smtClean="0"/>
              <a:t>Совершенствуй </a:t>
            </a:r>
            <a:r>
              <a:rPr lang="ru-RU" dirty="0"/>
              <a:t>свои знания в любых областях благодаря качественным образовательным ресурсам.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33903" y="4487916"/>
            <a:ext cx="155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Помощь в оформлении текста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933903" y="6117021"/>
            <a:ext cx="2564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Онлайн-платформа </a:t>
            </a:r>
            <a:r>
              <a:rPr lang="ru-RU" dirty="0"/>
              <a:t>для создания интерактивных заданий и игр для обучения.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28344" y="1154495"/>
            <a:ext cx="227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</a:t>
            </a:r>
            <a:r>
              <a:rPr lang="ru-RU" dirty="0"/>
              <a:t>способен общаться с пользователями в режиме диалога,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20393" y="2716584"/>
            <a:ext cx="386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генерировать по запросу тексты и изображения, писать программный код и создавать музыку.</a:t>
            </a:r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2225" y="4817878"/>
            <a:ext cx="1304459" cy="1113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3849" y="3972712"/>
            <a:ext cx="1744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способен оживлять фотографии, </a:t>
            </a:r>
            <a:r>
              <a:rPr lang="ru-RU" dirty="0" err="1" smtClean="0"/>
              <a:t>генирировать</a:t>
            </a:r>
            <a:r>
              <a:rPr lang="ru-RU" dirty="0" smtClean="0"/>
              <a:t> видео, создавать </a:t>
            </a:r>
            <a:r>
              <a:rPr lang="ru-RU" dirty="0" err="1" smtClean="0"/>
              <a:t>илюстрации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2359" y="874417"/>
            <a:ext cx="1612579" cy="132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648" y="1648208"/>
            <a:ext cx="1110875" cy="106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599022" y="1094817"/>
            <a:ext cx="1677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Сервис </a:t>
            </a:r>
            <a:r>
              <a:rPr lang="ru-RU" dirty="0"/>
              <a:t>для создания онлайн-</a:t>
            </a:r>
            <a:r>
              <a:rPr lang="ru-RU" dirty="0" err="1"/>
              <a:t>квестов</a:t>
            </a:r>
            <a:r>
              <a:rPr lang="ru-RU" dirty="0"/>
              <a:t>, интерактивных видео, тестов, викторин и терминологических игр.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649523" y="791095"/>
            <a:ext cx="112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Joyteka</a:t>
            </a:r>
            <a:endParaRPr lang="ru-RU" b="1" i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11531543" y="3947631"/>
            <a:ext cx="174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Сервис для создания </a:t>
            </a:r>
            <a:r>
              <a:rPr lang="ru-RU" dirty="0" err="1"/>
              <a:t>квизов</a:t>
            </a:r>
            <a:r>
              <a:rPr lang="ru-RU" dirty="0"/>
              <a:t> и викторин.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4267" y="3603380"/>
            <a:ext cx="143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1798" y="3788046"/>
            <a:ext cx="152489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496" y="4655702"/>
            <a:ext cx="112395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11525450" y="3686582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MyQuiz</a:t>
            </a:r>
            <a:endParaRPr lang="ru-RU" b="1" i="1" u="sng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14267" y="6011395"/>
            <a:ext cx="1538708" cy="1499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11599022" y="5931685"/>
            <a:ext cx="154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formo4ka</a:t>
            </a:r>
            <a:endParaRPr lang="ru-RU" b="1" i="1" u="sng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74515" y="6976634"/>
            <a:ext cx="1140846" cy="1004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11929241" y="6258555"/>
            <a:ext cx="1481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Сервис позволяет создавать формы, опросы и квизы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1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50" y="451620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ru-RU" sz="7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en-US" sz="7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2"/>
          <p:cNvSpPr/>
          <p:nvPr/>
        </p:nvSpPr>
        <p:spPr>
          <a:xfrm>
            <a:off x="2026867" y="5515768"/>
            <a:ext cx="12745164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151617"/>
                </a:solidFill>
                <a:latin typeface="Bookman Old Style" pitchFamily="18" charset="0"/>
                <a:ea typeface="Montserrat Black" pitchFamily="34" charset="-122"/>
                <a:cs typeface="Montserrat Black" pitchFamily="34" charset="-120"/>
              </a:rPr>
              <a:t>78% современных школьников предпочитают интерактивный формат обучения.</a:t>
            </a:r>
            <a:endParaRPr lang="en-US" sz="3100" dirty="0">
              <a:latin typeface="Bookman Old Style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 flipH="1">
            <a:off x="122967" y="1560878"/>
            <a:ext cx="317300" cy="3144697"/>
          </a:xfrm>
          <a:prstGeom prst="rect">
            <a:avLst/>
          </a:prstGeom>
          <a:solidFill>
            <a:srgbClr val="151617"/>
          </a:solidFill>
          <a:ln/>
        </p:spPr>
      </p:sp>
      <p:sp>
        <p:nvSpPr>
          <p:cNvPr id="6" name="Shape 4"/>
          <p:cNvSpPr/>
          <p:nvPr/>
        </p:nvSpPr>
        <p:spPr>
          <a:xfrm>
            <a:off x="205211" y="6685836"/>
            <a:ext cx="6422231" cy="1506736"/>
          </a:xfrm>
          <a:prstGeom prst="roundRect">
            <a:avLst>
              <a:gd name="adj" fmla="val 7282"/>
            </a:avLst>
          </a:prstGeom>
          <a:solidFill>
            <a:srgbClr val="F8ECE4"/>
          </a:solidFill>
          <a:ln w="2286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18424" y="6667381"/>
            <a:ext cx="91440" cy="1506736"/>
          </a:xfrm>
          <a:prstGeom prst="roundRect">
            <a:avLst>
              <a:gd name="adj" fmla="val 10000"/>
            </a:avLst>
          </a:prstGeom>
          <a:solidFill>
            <a:srgbClr val="151617"/>
          </a:solidFill>
          <a:ln/>
        </p:spPr>
      </p:sp>
      <p:sp>
        <p:nvSpPr>
          <p:cNvPr id="8" name="Text 6"/>
          <p:cNvSpPr/>
          <p:nvPr/>
        </p:nvSpPr>
        <p:spPr>
          <a:xfrm>
            <a:off x="1037868" y="6808211"/>
            <a:ext cx="32432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Традиционный подход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816650" y="7240744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Чтение, пересказ, заучивание критических статей. Фокус на запоминании.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048262" y="6667381"/>
            <a:ext cx="6422231" cy="1506736"/>
          </a:xfrm>
          <a:prstGeom prst="roundRect">
            <a:avLst>
              <a:gd name="adj" fmla="val 7282"/>
            </a:avLst>
          </a:prstGeom>
          <a:solidFill>
            <a:srgbClr val="F8ECE4"/>
          </a:solidFill>
          <a:ln w="2286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7294179" y="6667381"/>
            <a:ext cx="91440" cy="1506736"/>
          </a:xfrm>
          <a:prstGeom prst="roundRect">
            <a:avLst>
              <a:gd name="adj" fmla="val 10000"/>
            </a:avLst>
          </a:prstGeom>
          <a:solidFill>
            <a:srgbClr val="151617"/>
          </a:solidFill>
          <a:ln/>
        </p:spPr>
      </p:sp>
      <p:sp>
        <p:nvSpPr>
          <p:cNvPr id="12" name="Text 10"/>
          <p:cNvSpPr/>
          <p:nvPr/>
        </p:nvSpPr>
        <p:spPr>
          <a:xfrm>
            <a:off x="7704177" y="6685836"/>
            <a:ext cx="341983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Инновационный подход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7482958" y="7030834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Активный анализ, творческое переосмысление, групповые проекты. Фокус на критическом мышлении.</a:t>
            </a:r>
            <a:endParaRPr lang="en-US" sz="1550" dirty="0"/>
          </a:p>
        </p:txBody>
      </p:sp>
      <p:sp>
        <p:nvSpPr>
          <p:cNvPr id="14" name="TextBox 13"/>
          <p:cNvSpPr txBox="1"/>
          <p:nvPr/>
        </p:nvSpPr>
        <p:spPr>
          <a:xfrm>
            <a:off x="509864" y="1560878"/>
            <a:ext cx="1398559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latin typeface="Bookman Old Style" pitchFamily="18" charset="0"/>
              </a:rPr>
              <a:t>Традиционная модель «учитель-активный, ученик-пассивный» больше не работает в эпоху </a:t>
            </a:r>
            <a:r>
              <a:rPr lang="ru-RU" sz="3600" dirty="0" err="1">
                <a:latin typeface="Bookman Old Style" pitchFamily="18" charset="0"/>
              </a:rPr>
              <a:t>цифровизации</a:t>
            </a:r>
            <a:r>
              <a:rPr lang="ru-RU" sz="3600" dirty="0">
                <a:latin typeface="Bookman Old Style" pitchFamily="18" charset="0"/>
              </a:rPr>
              <a:t>. С</a:t>
            </a:r>
            <a:r>
              <a:rPr lang="ru-RU" sz="3600" dirty="0" smtClean="0">
                <a:latin typeface="Bookman Old Style" pitchFamily="18" charset="0"/>
              </a:rPr>
              <a:t>овременные школьники </a:t>
            </a:r>
            <a:r>
              <a:rPr lang="ru-RU" sz="3600" dirty="0">
                <a:latin typeface="Bookman Old Style" pitchFamily="18" charset="0"/>
              </a:rPr>
              <a:t>предпочитают интерактивный формат обучения</a:t>
            </a:r>
            <a:r>
              <a:rPr lang="ru-RU" sz="3600" b="1" i="1" dirty="0">
                <a:latin typeface="Bookman Old Style" pitchFamily="18" charset="0"/>
              </a:rPr>
              <a:t>. </a:t>
            </a:r>
            <a:r>
              <a:rPr lang="ru-RU" sz="3600" b="1" i="1" dirty="0">
                <a:solidFill>
                  <a:srgbClr val="7030A0"/>
                </a:solidFill>
                <a:latin typeface="Bookman Old Style" pitchFamily="18" charset="0"/>
              </a:rPr>
              <a:t>Как же сделать процесс образования не только эффективным, но и захватывающим?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117" y="304800"/>
            <a:ext cx="12591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Bookman Old Style" pitchFamily="18" charset="0"/>
              </a:rPr>
              <a:t>Инновационные решения</a:t>
            </a:r>
            <a:endParaRPr lang="ru-RU" sz="6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45" y="1587063"/>
            <a:ext cx="12234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dirty="0">
                <a:latin typeface="Bookman Old Style" pitchFamily="18" charset="0"/>
              </a:rPr>
              <a:t>AI-технологии в образовательном </a:t>
            </a:r>
            <a:r>
              <a:rPr lang="ru-RU" sz="4000" b="1" dirty="0" smtClean="0">
                <a:latin typeface="Bookman Old Style" pitchFamily="18" charset="0"/>
              </a:rPr>
              <a:t>процессе</a:t>
            </a:r>
            <a:endParaRPr lang="ru-RU" sz="4000" b="1" dirty="0" smtClean="0"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dirty="0" smtClean="0">
                <a:latin typeface="Bookman Old Style" pitchFamily="18" charset="0"/>
              </a:rPr>
              <a:t>Интерактивные </a:t>
            </a:r>
            <a:r>
              <a:rPr lang="ru-RU" sz="4000" b="1" dirty="0">
                <a:latin typeface="Bookman Old Style" pitchFamily="18" charset="0"/>
              </a:rPr>
              <a:t>платформы нового поколения </a:t>
            </a:r>
            <a:endParaRPr lang="ru-RU" sz="4000" b="1" dirty="0" smtClean="0"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Геймификация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>
                <a:latin typeface="Bookman Old Style" pitchFamily="18" charset="0"/>
              </a:rPr>
              <a:t>обучения </a:t>
            </a:r>
            <a:endParaRPr lang="ru-RU" sz="4000" b="1" dirty="0" smtClean="0"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dirty="0" smtClean="0">
                <a:latin typeface="Bookman Old Style" pitchFamily="18" charset="0"/>
              </a:rPr>
              <a:t>Проектная </a:t>
            </a:r>
            <a:r>
              <a:rPr lang="ru-RU" sz="4000" b="1" dirty="0">
                <a:latin typeface="Bookman Old Style" pitchFamily="18" charset="0"/>
              </a:rPr>
              <a:t>деятельность </a:t>
            </a:r>
            <a:endParaRPr lang="ru-RU" sz="4000" b="1" dirty="0" smtClean="0">
              <a:latin typeface="Bookman Old Style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b="1" dirty="0" smtClean="0">
                <a:latin typeface="Bookman Old Style" pitchFamily="18" charset="0"/>
              </a:rPr>
              <a:t>Критическое </a:t>
            </a:r>
            <a:r>
              <a:rPr lang="ru-RU" sz="4000" b="1" dirty="0">
                <a:latin typeface="Bookman Old Style" pitchFamily="18" charset="0"/>
              </a:rPr>
              <a:t>мышление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17" y="2397109"/>
            <a:ext cx="10219395" cy="5748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0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8902" y="107742"/>
            <a:ext cx="12646617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Искусственный интеллект (ИИ) помогает на уроках следующим образом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Решает сложные задания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ИИ предлагает поэтапные решения задач, для каждого шага приводит понятные примеры и подробные объяснения. Так дети получают дополнительную помощь в учёбе, развивают логическое и ассоциативное мышление, учатся анализировать информацию.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Адаптирует учебный процесс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ИИ может приводить бесконечное количество примеров по каждой теме, генерировать дополнительные комментарии, помогать глубже погрузиться в предметы школьной программы. Также с помощью искусственного интеллекта можно составлять распорядок дня, краткосрочные и долгосрочные планы занятий.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Развивает новые навыки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С помощью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нейросетей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можно учить иностранные языки, генерировать уникальные задачи по географии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другим предметам, раскрывать творческий потенциал. ИИ распознаёт письменную и устную речь, может вести диалог, исправлять ошибки, предлагать нестандартные задания на развитие воображения.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Помогает усваивать пройденный материал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Если ученик недопонял тему на уроке, а информации в учебнике недостаточно, он может обратиться к ИИ. Виртуальный помощник напишет объяснение простыми словами и разберёт теорию на примерах.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92" y="1718340"/>
            <a:ext cx="13443376" cy="600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2307" y="518011"/>
            <a:ext cx="1115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от компании «</a:t>
            </a:r>
            <a:r>
              <a:rPr lang="ru-RU" sz="2400" dirty="0" err="1" smtClean="0">
                <a:solidFill>
                  <a:srgbClr val="7030A0"/>
                </a:solidFill>
                <a:latin typeface="Bookman Old Style" pitchFamily="18" charset="0"/>
              </a:rPr>
              <a:t>СберОбразование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».</a:t>
            </a:r>
            <a:endParaRPr lang="ru-RU" sz="24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5844" name="Picture 4" descr="http://qrcoder.ru/code/?https%3A%2F%2Fedu-assist.me%2F&amp;2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82" y="190788"/>
            <a:ext cx="1527550" cy="1527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898" y="1596325"/>
            <a:ext cx="12755105" cy="60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6942" y="323165"/>
            <a:ext cx="13452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166813"/>
            <a:ext cx="6017701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749" y="1166814"/>
            <a:ext cx="7532176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851" y="1833156"/>
            <a:ext cx="8291592" cy="57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923266" y="3890075"/>
            <a:ext cx="422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Викторина может содержать до 16 вопросов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390" y="1032126"/>
            <a:ext cx="12569125" cy="646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14781" y="309966"/>
            <a:ext cx="1083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«Ассистент преподавателя»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—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это</a:t>
            </a:r>
            <a:r>
              <a:rPr lang="ru-RU" sz="2400" dirty="0" smtClean="0">
                <a:solidFill>
                  <a:srgbClr val="7030A0"/>
                </a:solidFill>
                <a:latin typeface="Bookman Old Style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цифровой сервис с применением технологии искусственного интеллекта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498</Words>
  <Application>Microsoft Office PowerPoint</Application>
  <PresentationFormat>Произвольный</PresentationFormat>
  <Paragraphs>85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Montserrat Black</vt:lpstr>
      <vt:lpstr>Inconsolata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User</cp:lastModifiedBy>
  <cp:revision>54</cp:revision>
  <dcterms:created xsi:type="dcterms:W3CDTF">2025-10-24T09:44:59Z</dcterms:created>
  <dcterms:modified xsi:type="dcterms:W3CDTF">2025-11-10T14:08:16Z</dcterms:modified>
</cp:coreProperties>
</file>