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332" r:id="rId2"/>
    <p:sldId id="300" r:id="rId3"/>
    <p:sldId id="325" r:id="rId4"/>
    <p:sldId id="326" r:id="rId5"/>
    <p:sldId id="327" r:id="rId6"/>
    <p:sldId id="257" r:id="rId7"/>
    <p:sldId id="322" r:id="rId8"/>
    <p:sldId id="283" r:id="rId9"/>
    <p:sldId id="337" r:id="rId10"/>
    <p:sldId id="335" r:id="rId11"/>
    <p:sldId id="315" r:id="rId12"/>
    <p:sldId id="317" r:id="rId13"/>
    <p:sldId id="324" r:id="rId14"/>
    <p:sldId id="319" r:id="rId15"/>
    <p:sldId id="320" r:id="rId16"/>
    <p:sldId id="311" r:id="rId17"/>
    <p:sldId id="291" r:id="rId18"/>
    <p:sldId id="289" r:id="rId19"/>
    <p:sldId id="302" r:id="rId20"/>
    <p:sldId id="304" r:id="rId21"/>
    <p:sldId id="293" r:id="rId22"/>
    <p:sldId id="295" r:id="rId23"/>
    <p:sldId id="296" r:id="rId24"/>
    <p:sldId id="290" r:id="rId25"/>
    <p:sldId id="329" r:id="rId26"/>
    <p:sldId id="333" r:id="rId27"/>
    <p:sldId id="306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641204"/>
    <a:srgbClr val="962400"/>
    <a:srgbClr val="D03200"/>
    <a:srgbClr val="477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61C467-FF8F-4CA4-8034-184B008ED507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AD5D49-4F91-427B-A27D-D09C4D39F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52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/>
            <a:srcRect l="-5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/>
            <a:srcRect l="-5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44FB-A504-445E-8368-40DDE8EAB0FC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118FE-DA06-41C4-ABC5-B52A8E94A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BD44-6848-488A-912D-821AEE5945B6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E96A-FFB8-4448-8F79-12753E38E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49313" y="9048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34288" y="2827338"/>
            <a:ext cx="4572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D7ED-77B5-4D76-82E1-526DE1805B52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703E-4FF8-4ED4-A5C6-5B45D0384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E776-5135-48A2-9500-4D0C8D390E7D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ED2C-96D1-41E6-B3BB-707A1A507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77888" y="896938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7650163" y="2608263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FF6F8-6564-4C50-A305-29FCA51BBD4B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D453-B1F7-4AE8-AF50-887AF95DD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45BC-0F61-4D4C-8748-97D275961E99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406C-4934-483A-ADDB-DC185FF84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329A-9539-4A02-A8CA-38489ABC0DE4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5374-F865-416E-A696-B00C16D74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678F-A270-47ED-AD09-C335E696EB4A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3137-EDE5-442E-B4B6-70B280F7D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3444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35D9-1632-48A5-B398-2850E8892DB6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D287-52B8-4726-8BEE-0BE1EA6AE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84AD-607F-49C2-BF5C-68218237905A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DBA2-7320-46C0-BA17-D4C86302E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4520-AC0C-402A-A7C7-20515B2E7247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4CEF-B660-40A1-804A-97767BA79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39AD-882B-44A2-8A45-6A939044D16F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6084-D847-4B28-90D7-70AE55F97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471A-EECA-4042-8C5E-F0C9CF1E4EE8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A1DA-9B3C-4BD2-BCF1-8A949936C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6FD8-1E4D-4631-B288-6E7D01E33473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4B6E1-9ECC-43FA-A527-B47306A9D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6599-CBEF-4DEB-AE5C-E62FBA162862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5229-A66A-433A-BD8E-E2944C2B3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092F-465B-4369-B77B-B44E0560ED1C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6ABF-9909-4899-9EA2-4E07C3701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F618-A3E0-41AD-9214-45B6606481FF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91CA-26D3-4585-B136-0E117EAA0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883F-B378-4993-8A2E-FBE8EAB8C0A0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2E0E-76E6-4249-91ED-6AB4560CC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CB22CC0-6E01-469F-8FB2-C86DA2331687}" type="datetimeFigureOut">
              <a:rPr lang="ru-RU"/>
              <a:pPr>
                <a:defRPr/>
              </a:pPr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95E43E-4D8D-432F-934E-7B7BD4C5A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96" r:id="rId6"/>
    <p:sldLayoutId id="2147483702" r:id="rId7"/>
    <p:sldLayoutId id="2147483695" r:id="rId8"/>
    <p:sldLayoutId id="2147483694" r:id="rId9"/>
    <p:sldLayoutId id="2147483703" r:id="rId10"/>
    <p:sldLayoutId id="2147483704" r:id="rId11"/>
    <p:sldLayoutId id="2147483693" r:id="rId12"/>
    <p:sldLayoutId id="2147483705" r:id="rId13"/>
    <p:sldLayoutId id="2147483706" r:id="rId14"/>
    <p:sldLayoutId id="2147483707" r:id="rId15"/>
    <p:sldLayoutId id="2147483708" r:id="rId16"/>
    <p:sldLayoutId id="2147483692" r:id="rId17"/>
    <p:sldLayoutId id="2147483691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5469" y="1323975"/>
            <a:ext cx="7492620" cy="4124206"/>
          </a:xfrm>
          <a:prstGeom prst="rect">
            <a:avLst/>
          </a:prstGeom>
          <a:solidFill>
            <a:srgbClr val="477D50"/>
          </a:solidFill>
          <a:ln w="635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962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641204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endParaRPr lang="ru-RU" sz="2700" b="1" dirty="0">
              <a:solidFill>
                <a:srgbClr val="641204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6412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Система работы </a:t>
            </a:r>
            <a:r>
              <a:rPr lang="ru-RU" sz="3600" b="1" smtClean="0">
                <a:solidFill>
                  <a:srgbClr val="6412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по подготовке</a:t>
            </a:r>
            <a:endParaRPr lang="ru-RU" sz="3600" b="1" dirty="0">
              <a:solidFill>
                <a:srgbClr val="6412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6412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к ВПР</a:t>
            </a:r>
            <a:r>
              <a:rPr lang="ru-RU" sz="4400" b="1" dirty="0">
                <a:solidFill>
                  <a:srgbClr val="6412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 </a:t>
            </a:r>
            <a:endParaRPr lang="ru-RU" sz="4400" b="1" dirty="0">
              <a:solidFill>
                <a:srgbClr val="641204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6412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Times New Roman" pitchFamily="18" charset="0"/>
              </a:rPr>
              <a:t>                         </a:t>
            </a:r>
          </a:p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                </a:t>
            </a:r>
            <a:endParaRPr lang="ru-R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                 </a:t>
            </a:r>
            <a:r>
              <a:rPr lang="ru-RU" sz="24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cs typeface="Times New Roman" pitchFamily="18" charset="0"/>
              </a:rPr>
              <a:t>    </a:t>
            </a:r>
            <a:r>
              <a:rPr lang="ru-RU" sz="1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Из опыта работы</a:t>
            </a:r>
          </a:p>
          <a:p>
            <a:pPr algn="r">
              <a:defRPr/>
            </a:pPr>
            <a:r>
              <a:rPr lang="ru-RU" sz="1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                 </a:t>
            </a:r>
            <a:r>
              <a:rPr lang="ru-RU" sz="1800" b="1" dirty="0">
                <a:solidFill>
                  <a:prstClr val="black"/>
                </a:solidFill>
                <a:cs typeface="Times New Roman" pitchFamily="18" charset="0"/>
              </a:rPr>
              <a:t>   </a:t>
            </a:r>
            <a:r>
              <a:rPr lang="ru-RU" sz="1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учителей </a:t>
            </a:r>
            <a:r>
              <a:rPr lang="ru-RU" sz="1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начальных классов</a:t>
            </a:r>
          </a:p>
          <a:p>
            <a:pPr algn="r">
              <a:defRPr/>
            </a:pPr>
            <a:r>
              <a:rPr lang="ru-RU" sz="1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                 </a:t>
            </a:r>
            <a:r>
              <a:rPr lang="ru-RU" sz="1800" b="1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                     </a:t>
            </a:r>
            <a:r>
              <a:rPr lang="ru-RU" sz="1800" b="1" dirty="0">
                <a:solidFill>
                  <a:prstClr val="black"/>
                </a:solidFill>
                <a:cs typeface="Times New Roman" pitchFamily="18" charset="0"/>
              </a:rPr>
              <a:t>   </a:t>
            </a:r>
            <a:r>
              <a:rPr lang="ru-RU" sz="1800" b="1" dirty="0" err="1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Русскиной</a:t>
            </a:r>
            <a:r>
              <a:rPr lang="ru-RU" sz="1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О.В., </a:t>
            </a:r>
            <a:r>
              <a:rPr lang="ru-RU" sz="1800" b="1" dirty="0" err="1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Колбиной</a:t>
            </a:r>
            <a:r>
              <a:rPr lang="ru-RU" sz="1800" b="1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Е.А.</a:t>
            </a:r>
            <a:endParaRPr lang="ru-RU" sz="1800" dirty="0">
              <a:solidFill>
                <a:prstClr val="black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0" y="0"/>
            <a:ext cx="91328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4294967295"/>
          </p:nvPr>
        </p:nvSpPr>
        <p:spPr>
          <a:xfrm>
            <a:off x="558800" y="947738"/>
            <a:ext cx="7856538" cy="4987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 </a:t>
            </a:r>
            <a:r>
              <a:rPr lang="ru-RU" sz="3200" b="1" smtClean="0"/>
              <a:t>Задание 4. Произнеси данные ниже слова, поставь в них знак ударения над ударными гласными.</a:t>
            </a:r>
          </a:p>
          <a:p>
            <a:pPr>
              <a:buFont typeface="Arial" charset="0"/>
              <a:buNone/>
            </a:pPr>
            <a:r>
              <a:rPr lang="ru-RU" sz="3200" smtClean="0"/>
              <a:t> </a:t>
            </a:r>
          </a:p>
          <a:p>
            <a:pPr>
              <a:buFont typeface="Arial" charset="0"/>
              <a:buNone/>
            </a:pPr>
            <a:r>
              <a:rPr lang="ru-RU" smtClean="0"/>
              <a:t>        </a:t>
            </a:r>
            <a:r>
              <a:rPr lang="ru-RU" sz="3600" b="1" smtClean="0"/>
              <a:t>Поняла, досуг, изредка, ворота</a:t>
            </a:r>
            <a:r>
              <a:rPr lang="ru-RU" sz="3600" smtClean="0"/>
              <a:t>.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61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566738" y="2292350"/>
            <a:ext cx="81010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"/>
          <p:cNvPicPr>
            <a:picLocks noChangeAspect="1"/>
          </p:cNvPicPr>
          <p:nvPr/>
        </p:nvPicPr>
        <p:blipFill>
          <a:blip r:embed="rId2"/>
          <a:srcRect t="-50000" b="50000"/>
          <a:stretch>
            <a:fillRect/>
          </a:stretch>
        </p:blipFill>
        <p:spPr bwMode="auto">
          <a:xfrm>
            <a:off x="457200" y="-1273175"/>
            <a:ext cx="8331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4081463"/>
            <a:ext cx="8181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438150"/>
            <a:ext cx="797718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623888"/>
            <a:ext cx="7478713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547688"/>
            <a:ext cx="795655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547688" y="187325"/>
            <a:ext cx="8042275" cy="2032000"/>
          </a:xfrm>
        </p:spPr>
        <p:txBody>
          <a:bodyPr/>
          <a:lstStyle/>
          <a:p>
            <a:r>
              <a:rPr lang="ru-RU" sz="2800" smtClean="0">
                <a:ln>
                  <a:noFill/>
                </a:ln>
                <a:latin typeface="Arial" charset="0"/>
              </a:rPr>
              <a:t>№</a:t>
            </a:r>
            <a:r>
              <a:rPr lang="ru-RU" sz="2800" b="1" smtClean="0">
                <a:ln>
                  <a:noFill/>
                </a:ln>
              </a:rPr>
              <a:t>10.Прочти сочинение, рассмотри план. Пользуясь описанием, подпиши название улиц, набережной, переулка</a:t>
            </a:r>
            <a:r>
              <a:rPr lang="ru-RU" sz="2800" b="1" smtClean="0">
                <a:ln>
                  <a:noFill/>
                </a:ln>
                <a:latin typeface="Arial" charset="0"/>
              </a:rPr>
              <a:t>.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805363" y="2490788"/>
            <a:ext cx="3170237" cy="34448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881188"/>
            <a:ext cx="803275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b="1" smtClean="0">
                <a:ln>
                  <a:noFill/>
                </a:ln>
                <a:solidFill>
                  <a:srgbClr val="FF0000"/>
                </a:solidFill>
              </a:rPr>
              <a:t>Повторенье – мать ученья</a:t>
            </a:r>
            <a:endParaRPr lang="ru-RU" smtClean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68413" y="2611438"/>
            <a:ext cx="6743700" cy="2268537"/>
          </a:xfrm>
        </p:spPr>
        <p:txBody>
          <a:bodyPr/>
          <a:lstStyle/>
          <a:p>
            <a:pPr marL="0" indent="0" algn="just" defTabSz="914400">
              <a:buFont typeface="Arial" charset="0"/>
              <a:buNone/>
            </a:pPr>
            <a:endParaRPr lang="ru-RU" b="1" smtClean="0"/>
          </a:p>
          <a:p>
            <a:pPr marL="0" indent="0" algn="just" defTabSz="914400">
              <a:buFont typeface="Arial" charset="0"/>
              <a:buNone/>
            </a:pPr>
            <a:r>
              <a:rPr lang="ru-RU" sz="3200" b="1" smtClean="0"/>
              <a:t>    Повторенье – мать ученья</a:t>
            </a:r>
          </a:p>
          <a:p>
            <a:pPr marL="0" indent="0" algn="just" defTabSz="914400">
              <a:buFont typeface="Arial" charset="0"/>
              <a:buNone/>
            </a:pPr>
            <a:r>
              <a:rPr lang="ru-RU" sz="3200" b="1" smtClean="0"/>
              <a:t> будет уместно в ситуации, когда моя младшая сестра плохо помнит таблицу умножения.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696913"/>
            <a:ext cx="73374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C:\Users\user\Desktop\get_fil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0138" y="1328738"/>
            <a:ext cx="72453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5"/>
          <p:cNvSpPr>
            <a:spLocks noGrp="1"/>
          </p:cNvSpPr>
          <p:nvPr>
            <p:ph type="title"/>
          </p:nvPr>
        </p:nvSpPr>
        <p:spPr>
          <a:xfrm>
            <a:off x="1176338" y="623888"/>
            <a:ext cx="6799262" cy="704850"/>
          </a:xfrm>
        </p:spPr>
        <p:txBody>
          <a:bodyPr/>
          <a:lstStyle/>
          <a:p>
            <a:r>
              <a:rPr lang="ru-RU" sz="2400" b="1" smtClean="0">
                <a:ln>
                  <a:noFill/>
                </a:ln>
              </a:rPr>
              <a:t>Задание 4: Рассмотри изображение человека. Покажи стрелками и подпиши голень, плечо и желудок.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</a:rPr>
              <a:t>Запиши названия материков :А-…..,Б-…..</a:t>
            </a:r>
          </a:p>
        </p:txBody>
      </p:sp>
      <p:sp>
        <p:nvSpPr>
          <p:cNvPr id="35842" name="Объект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28600" indent="-228600" defTabSz="914400"/>
            <a:endParaRPr lang="ru-RU" smtClean="0"/>
          </a:p>
        </p:txBody>
      </p:sp>
      <p:pic>
        <p:nvPicPr>
          <p:cNvPr id="35843" name="Рисунок 3" descr="https://nat4-vpr.sdamgia.ru/get_file?id=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546225"/>
            <a:ext cx="7831138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/>
          </p:cNvSpPr>
          <p:nvPr>
            <p:ph type="title"/>
          </p:nvPr>
        </p:nvSpPr>
        <p:spPr>
          <a:xfrm>
            <a:off x="1162050" y="744538"/>
            <a:ext cx="6985000" cy="56896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 – новая процедура оценки качества общего образования, которая согласно приказу министерства образования и науки РФ от 27.01.2017 года № 69 «О проведении мониторинга качества образования» с 2017 года входит в 4-х классах в штатный режим.</a:t>
            </a:r>
            <a:r>
              <a:rPr lang="ru-RU" sz="28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8829675" cy="1190625"/>
          </a:xfrm>
        </p:spPr>
        <p:txBody>
          <a:bodyPr/>
          <a:lstStyle/>
          <a:p>
            <a:pPr algn="l"/>
            <a:r>
              <a:rPr lang="ru-RU" sz="3200" smtClean="0">
                <a:ln>
                  <a:noFill/>
                </a:ln>
              </a:rPr>
              <a:t>     </a:t>
            </a:r>
            <a:br>
              <a:rPr lang="ru-RU" sz="3200" smtClean="0">
                <a:ln>
                  <a:noFill/>
                </a:ln>
              </a:rPr>
            </a:br>
            <a:r>
              <a:rPr lang="ru-RU" sz="3200" smtClean="0">
                <a:ln>
                  <a:noFill/>
                </a:ln>
              </a:rPr>
              <a:t>   </a:t>
            </a:r>
            <a:br>
              <a:rPr lang="ru-RU" sz="3200" smtClean="0">
                <a:ln>
                  <a:noFill/>
                </a:ln>
              </a:rPr>
            </a:br>
            <a:r>
              <a:rPr lang="ru-RU" sz="3200" smtClean="0">
                <a:ln>
                  <a:noFill/>
                </a:ln>
              </a:rPr>
              <a:t>    Какие из данных животных и растений обитают     </a:t>
            </a:r>
            <a:br>
              <a:rPr lang="ru-RU" sz="3200" smtClean="0">
                <a:ln>
                  <a:noFill/>
                </a:ln>
              </a:rPr>
            </a:br>
            <a:r>
              <a:rPr lang="ru-RU" sz="3200" smtClean="0">
                <a:ln>
                  <a:noFill/>
                </a:ln>
              </a:rPr>
              <a:t>      в  естественной среде на материке А , а какие  -    </a:t>
            </a:r>
            <a:br>
              <a:rPr lang="ru-RU" sz="3200" smtClean="0">
                <a:ln>
                  <a:noFill/>
                </a:ln>
              </a:rPr>
            </a:br>
            <a:r>
              <a:rPr lang="ru-RU" sz="3200" smtClean="0">
                <a:ln>
                  <a:noFill/>
                </a:ln>
              </a:rPr>
              <a:t>                   на материке Б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28600" indent="-228600" defTabSz="914400"/>
            <a:endParaRPr lang="ru-RU" smtClean="0"/>
          </a:p>
        </p:txBody>
      </p:sp>
      <p:pic>
        <p:nvPicPr>
          <p:cNvPr id="36867" name="Рисунок 3" descr="https://nat4-vpr.sdamgia.ru/get_file?id=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79533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4" descr="https://nat4-vpr.sdamgia.ru/get_file?id=5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2278063"/>
            <a:ext cx="428625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87375" y="530225"/>
            <a:ext cx="8013700" cy="841375"/>
          </a:xfrm>
        </p:spPr>
        <p:txBody>
          <a:bodyPr/>
          <a:lstStyle/>
          <a:p>
            <a:pPr algn="l"/>
            <a:r>
              <a:rPr lang="ru-RU" sz="3200" smtClean="0">
                <a:ln>
                  <a:noFill/>
                </a:ln>
                <a:solidFill>
                  <a:srgbClr val="006699"/>
                </a:solidFill>
              </a:rPr>
              <a:t>          </a:t>
            </a:r>
            <a:r>
              <a:rPr lang="ru-RU" sz="3200" smtClean="0">
                <a:ln>
                  <a:noFill/>
                </a:ln>
                <a:solidFill>
                  <a:schemeClr val="tx1"/>
                </a:solidFill>
              </a:rPr>
              <a:t>Животные и растения  материков</a:t>
            </a:r>
          </a:p>
        </p:txBody>
      </p:sp>
      <p:graphicFrame>
        <p:nvGraphicFramePr>
          <p:cNvPr id="49193" name="Group 41"/>
          <p:cNvGraphicFramePr>
            <a:graphicFrameLocks noGrp="1"/>
          </p:cNvGraphicFramePr>
          <p:nvPr>
            <p:ph idx="1"/>
          </p:nvPr>
        </p:nvGraphicFramePr>
        <p:xfrm>
          <a:off x="465138" y="1406525"/>
          <a:ext cx="8229600" cy="535717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Материк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Растения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Животные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Африка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Баобаб, лиана, финиковая пальма, фикус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Жираф, леопард, зебра, попугай, слон, верблюд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Австралия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Эвкалипт, акация, папоротник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Кенгуру, ехидна, утконос, коала, какаду, кролик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Южная Америка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Картофель, томат, ананас,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арахис, тыква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Морская свинка, пиранья, лама, кондор, ленивец, шиншилла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Северная Америка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Секвойя, агава, клен, дуб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Овцебык, морж, койот, волк, скунс, индейка, росомаха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Евразия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Кедр, лиственница, чай, рис, мандарин, орехи, бамбук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Тигр, панда, белый медведь, рысь, олень, волк, песец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Антарктида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Мхи, лишайники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Пингвин, тюлень, кашалот, буревестник, альбатрос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574675" y="482600"/>
            <a:ext cx="8086725" cy="906463"/>
          </a:xfrm>
        </p:spPr>
        <p:txBody>
          <a:bodyPr/>
          <a:lstStyle/>
          <a:p>
            <a:pPr algn="l"/>
            <a:r>
              <a:rPr lang="ru-RU" sz="3200" smtClean="0">
                <a:ln>
                  <a:noFill/>
                </a:ln>
                <a:solidFill>
                  <a:schemeClr val="tx1"/>
                </a:solidFill>
              </a:rPr>
              <a:t>Животные и растения природных зон России</a:t>
            </a:r>
            <a:r>
              <a:rPr lang="ru-RU" sz="3200" smtClean="0">
                <a:ln>
                  <a:noFill/>
                </a:ln>
                <a:solidFill>
                  <a:srgbClr val="006699"/>
                </a:solidFill>
              </a:rPr>
              <a:t/>
            </a:r>
            <a:br>
              <a:rPr lang="ru-RU" sz="3200" smtClean="0">
                <a:ln>
                  <a:noFill/>
                </a:ln>
                <a:solidFill>
                  <a:srgbClr val="006699"/>
                </a:solidFill>
              </a:rPr>
            </a:br>
            <a:r>
              <a:rPr lang="ru-RU" sz="3200" smtClean="0">
                <a:ln>
                  <a:noFill/>
                </a:ln>
                <a:solidFill>
                  <a:srgbClr val="006699"/>
                </a:solidFill>
              </a:rPr>
              <a:t>                                                     </a:t>
            </a:r>
          </a:p>
        </p:txBody>
      </p:sp>
      <p:graphicFrame>
        <p:nvGraphicFramePr>
          <p:cNvPr id="47138" name="Group 34"/>
          <p:cNvGraphicFramePr>
            <a:graphicFrameLocks noGrp="1"/>
          </p:cNvGraphicFramePr>
          <p:nvPr>
            <p:ph idx="1"/>
          </p:nvPr>
        </p:nvGraphicFramePr>
        <p:xfrm>
          <a:off x="604838" y="1720850"/>
          <a:ext cx="7981950" cy="4743768"/>
        </p:xfrm>
        <a:graphic>
          <a:graphicData uri="http://schemas.openxmlformats.org/drawingml/2006/table">
            <a:tbl>
              <a:tblPr/>
              <a:tblGrid>
                <a:gridCol w="2660650"/>
                <a:gridCol w="2660650"/>
                <a:gridCol w="266065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Природная зона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Растения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Животные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Арктические пустыни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мхи, лишайники, полярный мак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белый медведь, морж, тюлень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Тундра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мхи, лишайники, ягодные кустарники, грибы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северный олень, песец, заяц-беляк, лемминг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Лесотундра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ель, пихта, кедр, карликовая береза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бурый медведь, лось, заяц-беляк, глухарь, рябчик, кедровка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Тайга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лиственница, пихта, ель, кедр, сосна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бурый медведь, лось, белка, волк, соболь, рысь, глухарь, рябчик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FE8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Смешанные леса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травянистая растительность, хвойные и лиственные деревья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лось, заяц, бобр, кабан, лисица, енот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Условные знаки в окружающем мире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9938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" y="228600"/>
            <a:ext cx="8496300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719138" y="544513"/>
            <a:ext cx="7856537" cy="1674812"/>
          </a:xfrm>
        </p:spPr>
        <p:txBody>
          <a:bodyPr/>
          <a:lstStyle/>
          <a:p>
            <a:r>
              <a:rPr lang="ru-RU" sz="2400" b="1" smtClean="0">
                <a:ln>
                  <a:noFill/>
                </a:ln>
              </a:rPr>
              <a:t>№8. На фотографии изображены предметы, с которыми работают представители одной из профессий. Что это за профессия? Какую работу выполняют люди этой профессии? Чем работа людей этой профессии полезна</a:t>
            </a:r>
            <a:r>
              <a:rPr lang="ru-RU" sz="2400" b="1" smtClean="0">
                <a:ln>
                  <a:noFill/>
                </a:ln>
                <a:latin typeface="Arial" charset="0"/>
              </a:rPr>
              <a:t> </a:t>
            </a:r>
            <a:r>
              <a:rPr lang="ru-RU" sz="2400" b="1" smtClean="0">
                <a:ln>
                  <a:noFill/>
                </a:ln>
              </a:rPr>
              <a:t>обществу?</a:t>
            </a:r>
          </a:p>
        </p:txBody>
      </p:sp>
      <p:pic>
        <p:nvPicPr>
          <p:cNvPr id="41986" name="Picture 2" descr="C:\Users\user\Desktop\get_file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8" y="2547938"/>
            <a:ext cx="7493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4448233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????Опыты</a:t>
            </a:r>
            <a:r>
              <a:rPr lang="ru-RU" sz="6000" b="1" dirty="0" smtClean="0">
                <a:solidFill>
                  <a:srgbClr val="00B050"/>
                </a:solidFill>
              </a:rPr>
              <a:t>????</a:t>
            </a:r>
            <a:br>
              <a:rPr lang="ru-RU" sz="6000" b="1" dirty="0" smtClean="0">
                <a:solidFill>
                  <a:srgbClr val="00B05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!!!</a:t>
            </a:r>
            <a:r>
              <a:rPr lang="ru-RU" sz="6000" b="1" dirty="0" smtClean="0">
                <a:solidFill>
                  <a:srgbClr val="FF0000"/>
                </a:solidFill>
              </a:rPr>
              <a:t>Ошибки!!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Читательская грамотность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Математическая грамотность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Естественно-научная грамотность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1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Как помочь детям и родителям?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4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148263" y="5805488"/>
            <a:ext cx="3575050" cy="431800"/>
          </a:xfrm>
        </p:spPr>
        <p:txBody>
          <a:bodyPr/>
          <a:lstStyle/>
          <a:p>
            <a:pPr eaLnBrk="1" hangingPunct="1"/>
            <a:r>
              <a:rPr lang="ru-RU" sz="3600" b="1" smtClean="0">
                <a:ln>
                  <a:noFill/>
                </a:ln>
                <a:solidFill>
                  <a:schemeClr val="tx1"/>
                </a:solidFill>
              </a:rPr>
              <a:t>Вольтер</a:t>
            </a:r>
            <a:r>
              <a:rPr lang="ru-RU" sz="3600" b="1" smtClean="0">
                <a:ln>
                  <a:noFill/>
                </a:ln>
                <a:solidFill>
                  <a:srgbClr val="C00000"/>
                </a:solidFill>
              </a:rPr>
              <a:t/>
            </a:r>
            <a:br>
              <a:rPr lang="ru-RU" sz="3600" b="1" smtClean="0">
                <a:ln>
                  <a:noFill/>
                </a:ln>
                <a:solidFill>
                  <a:srgbClr val="C00000"/>
                </a:solidFill>
              </a:rPr>
            </a:br>
            <a:endParaRPr lang="ru-RU" sz="3600" smtClean="0">
              <a:ln>
                <a:noFill/>
              </a:ln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708025" y="1049338"/>
            <a:ext cx="7664450" cy="4672012"/>
          </a:xfrm>
        </p:spPr>
        <p:txBody>
          <a:bodyPr/>
          <a:lstStyle/>
          <a:p>
            <a:pPr marL="265113" indent="-265113" algn="ctr" defTabSz="914400" eaLnBrk="1" hangingPunct="1">
              <a:buFont typeface="Wingdings 2" pitchFamily="18" charset="2"/>
              <a:buNone/>
            </a:pP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ctr" defTabSz="914400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«Эмоции – это ветер,  который надувает парус судна. </a:t>
            </a:r>
          </a:p>
          <a:p>
            <a:pPr marL="265113" indent="-265113" algn="ctr" defTabSz="914400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может привести корабль в движение, </a:t>
            </a:r>
          </a:p>
          <a:p>
            <a:pPr marL="265113" indent="-265113" algn="ctr" defTabSz="914400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может и потопить его…»</a:t>
            </a:r>
            <a:endParaRPr lang="ru-RU" sz="36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2" y="689317"/>
            <a:ext cx="2278966" cy="1392702"/>
          </a:xfrm>
        </p:spPr>
        <p:txBody>
          <a:bodyPr/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576" y="22030006"/>
            <a:ext cx="29709250" cy="403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89" y="889845"/>
            <a:ext cx="4032897" cy="52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2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1" y="682388"/>
            <a:ext cx="4230807" cy="1282890"/>
          </a:xfrm>
        </p:spPr>
        <p:txBody>
          <a:bodyPr/>
          <a:lstStyle/>
          <a:p>
            <a:r>
              <a:rPr lang="ru-RU" dirty="0" smtClean="0"/>
              <a:t>Универсальный сборник заданий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4" y="859809"/>
            <a:ext cx="3180330" cy="496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IMG_3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26" y="627798"/>
            <a:ext cx="4885899" cy="57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5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22300" y="711200"/>
            <a:ext cx="7869238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ВПР не является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государственной итоговой аттестацией, т.е. выпускным экзаменом в начальной школе.</a:t>
            </a:r>
          </a:p>
          <a:p>
            <a:pPr>
              <a:defRPr/>
            </a:pP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Назначение ВПР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–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оценить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уровень о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бщеобразовательной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подготовки обучающихся   в соответствии с требованиями ФГОС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32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n>
                  <a:noFill/>
                </a:ln>
                <a:solidFill>
                  <a:srgbClr val="006699"/>
                </a:solidFill>
              </a:rPr>
              <a:t>ГОТОВНОСТЬ К ВПР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b="1" smtClean="0"/>
              <a:t>Информационная </a:t>
            </a:r>
          </a:p>
          <a:p>
            <a:r>
              <a:rPr lang="ru-RU" sz="3200" b="1" smtClean="0"/>
              <a:t>Предметная </a:t>
            </a:r>
          </a:p>
          <a:p>
            <a:r>
              <a:rPr lang="ru-RU" sz="3200" b="1" smtClean="0"/>
              <a:t>Психологическая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smtClean="0">
                <a:ln>
                  <a:noFill/>
                </a:ln>
                <a:solidFill>
                  <a:srgbClr val="44709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 ГОТОВНОСТЬ 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1176338" y="2490788"/>
            <a:ext cx="7370762" cy="34448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это сроки проведения ВПР, процедура проведения, структура заданий, знание правил поведения во время написания работы.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2" y="915338"/>
            <a:ext cx="5791958" cy="1131826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3" y="2415654"/>
            <a:ext cx="5540990" cy="363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16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694</TotalTime>
  <Words>499</Words>
  <Application>Microsoft Office PowerPoint</Application>
  <PresentationFormat>Экран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Презентация PowerPoint</vt:lpstr>
      <vt:lpstr>Всероссийские проверочные работы – новая процедура оценки качества общего образования, которая согласно приказу министерства образования и науки РФ от 27.01.2017 года № 69 «О проведении мониторинга качества образования» с 2017 года входит в 4-х классах в штатный режим. </vt:lpstr>
      <vt:lpstr>ВПР</vt:lpstr>
      <vt:lpstr>Универсальный сборник заданий</vt:lpstr>
      <vt:lpstr>Презентация PowerPoint</vt:lpstr>
      <vt:lpstr>Презентация PowerPoint</vt:lpstr>
      <vt:lpstr>ГОТОВНОСТЬ К ВПР</vt:lpstr>
      <vt:lpstr>ИНФОРМАЦИОННАЯ ГОТОВНОСТЬ 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№10.Прочти сочинение, рассмотри план. Пользуясь описанием, подпиши название улиц, набережной, переулка.</vt:lpstr>
      <vt:lpstr>Повторенье – мать ученья</vt:lpstr>
      <vt:lpstr>Презентация PowerPoint</vt:lpstr>
      <vt:lpstr>Задание 4: Рассмотри изображение человека. Покажи стрелками и подпиши голень, плечо и желудок.</vt:lpstr>
      <vt:lpstr>Запиши названия материков :А-…..,Б-…..</vt:lpstr>
      <vt:lpstr>              Какие из данных животных и растений обитают            в  естественной среде на материке А , а какие  -                        на материке Б</vt:lpstr>
      <vt:lpstr>          Животные и растения  материков</vt:lpstr>
      <vt:lpstr>Животные и растения природных зон России                                                      </vt:lpstr>
      <vt:lpstr>Условные знаки в окружающем мире </vt:lpstr>
      <vt:lpstr>№8. На фотографии изображены предметы, с которыми работают представители одной из профессий. Что это за профессия? Какую работу выполняют люди этой профессии? Чем работа людей этой профессии полезна обществу?</vt:lpstr>
      <vt:lpstr>????Опыты???? !!!Ошибки!! Читательская грамотность Математическая грамотность Естественно-научная грамотность </vt:lpstr>
      <vt:lpstr>Как помочь детям и родителям?</vt:lpstr>
      <vt:lpstr>Вольтер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ольга русскина</cp:lastModifiedBy>
  <cp:revision>69</cp:revision>
  <dcterms:created xsi:type="dcterms:W3CDTF">2018-02-16T10:45:59Z</dcterms:created>
  <dcterms:modified xsi:type="dcterms:W3CDTF">2024-08-27T04:53:00Z</dcterms:modified>
</cp:coreProperties>
</file>