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1"/>
  </p:notesMasterIdLst>
  <p:sldIdLst>
    <p:sldId id="257" r:id="rId2"/>
    <p:sldId id="296" r:id="rId3"/>
    <p:sldId id="305" r:id="rId4"/>
    <p:sldId id="297" r:id="rId5"/>
    <p:sldId id="298" r:id="rId6"/>
    <p:sldId id="299" r:id="rId7"/>
    <p:sldId id="300" r:id="rId8"/>
    <p:sldId id="301" r:id="rId9"/>
    <p:sldId id="29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71BE5-96A3-4015-9946-3CE9AC64C66C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06B0F-5200-49E9-B071-6E70894237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0172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326EAC1-459E-4C8B-86F6-AAE91E3AD12D}" type="slidenum">
              <a:rPr lang="ru-RU" smtClean="0"/>
              <a:pPr/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5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889A6-20DE-497A-BDCF-24078287A8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C2D48-22CA-400A-A911-E721032BACC8}" type="datetimeFigureOut">
              <a:rPr lang="ru-RU" smtClean="0"/>
              <a:pPr/>
              <a:t>23.02.2026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63565-4AEE-41E0-A181-617CBC578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043608" y="404665"/>
            <a:ext cx="684076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200" b="1" dirty="0" smtClean="0">
                <a:solidFill>
                  <a:srgbClr val="FF0000"/>
                </a:solidFill>
              </a:rPr>
              <a:t>Анализ результатов тренировочного тестирования по биологии учащихся </a:t>
            </a:r>
            <a:r>
              <a:rPr lang="ru-RU" sz="3200" b="1" dirty="0" smtClean="0">
                <a:solidFill>
                  <a:srgbClr val="FF0000"/>
                </a:solidFill>
              </a:rPr>
              <a:t>9 классов </a:t>
            </a:r>
            <a:r>
              <a:rPr lang="ru-RU" sz="3200" b="1" dirty="0" smtClean="0">
                <a:solidFill>
                  <a:srgbClr val="FF0000"/>
                </a:solidFill>
              </a:rPr>
              <a:t>общеобразовательных учреждений Юго-Восточного </a:t>
            </a:r>
            <a:r>
              <a:rPr lang="ru-RU" sz="3200" b="1" dirty="0" smtClean="0">
                <a:solidFill>
                  <a:srgbClr val="FF0000"/>
                </a:solidFill>
              </a:rPr>
              <a:t>округа</a:t>
            </a:r>
            <a:endParaRPr lang="ru-RU" sz="3200" dirty="0">
              <a:solidFill>
                <a:srgbClr val="FF0000"/>
              </a:solidFill>
              <a:effectLst>
                <a:outerShdw blurRad="38100" dist="38100" dir="2700000" algn="tl">
                  <a:srgbClr val="3B3B3B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857628"/>
            <a:ext cx="4197223" cy="2668265"/>
          </a:xfrm>
          <a:prstGeom prst="rect">
            <a:avLst/>
          </a:prstGeom>
        </p:spPr>
      </p:pic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214810" y="4143380"/>
            <a:ext cx="4158976" cy="16430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Андреянов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Сергей Владимирович, учитель химии и биологии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ГБОУ СОШ с. Петровка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857232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Статистика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90168500"/>
              </p:ext>
            </p:extLst>
          </p:nvPr>
        </p:nvGraphicFramePr>
        <p:xfrm>
          <a:off x="571472" y="857233"/>
          <a:ext cx="8208913" cy="5715045"/>
        </p:xfrm>
        <a:graphic>
          <a:graphicData uri="http://schemas.openxmlformats.org/drawingml/2006/table">
            <a:tbl>
              <a:tblPr firstRow="1" firstCol="1" bandRow="1"/>
              <a:tblGrid>
                <a:gridCol w="3357570"/>
                <a:gridCol w="1338243"/>
                <a:gridCol w="1695449"/>
                <a:gridCol w="1817651"/>
              </a:tblGrid>
              <a:tr h="27214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    ГБОУ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СОШ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оличество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Средний балл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Средняя оценка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с.Алексеевка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25,25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3,5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</a:t>
                      </a:r>
                      <a:r>
                        <a:rPr lang="ru-RU" sz="1400" b="1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с.Патровка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с.Герасимовка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36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4,5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с.Летниково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27,5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 1 с.Борское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20,14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3,2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 2 с.Борское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21,68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3,2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с.Петровка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22,17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3,3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п.Новый 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Кутулук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20,75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ООШ с.Гвардейцы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14,5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2,7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ООШ 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с.Заплавное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18,5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ООШ 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с.Коноваловка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№1 г.Нефтегорска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21,74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3,3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 2 г. Нефтегорска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20,85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№ 3 г. Нефтегорска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21,29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3,1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с.Утевка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21,5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3,3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с.Дмитриевка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16,67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с.Богдановка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ООШ с.Покровка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25,5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3,5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СОШ с.Зуевка</a:t>
                      </a:r>
                      <a:endParaRPr lang="ru-RU" sz="1400" b="1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23,2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3,4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14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ОКРУГ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163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21,5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3,2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741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2071678"/>
            <a:ext cx="6400800" cy="17526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Из 163 сдающих – 21 – «2»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                                           1 – «5»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71472" y="0"/>
            <a:ext cx="8229600" cy="8572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Статистика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Статистический анализ выполнения заданий КИМ ОГЭ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0034" y="1214422"/>
          <a:ext cx="8429685" cy="5286412"/>
        </p:xfrm>
        <a:graphic>
          <a:graphicData uri="http://schemas.openxmlformats.org/drawingml/2006/table">
            <a:tbl>
              <a:tblPr/>
              <a:tblGrid>
                <a:gridCol w="1094174"/>
                <a:gridCol w="4369948"/>
                <a:gridCol w="1374038"/>
                <a:gridCol w="1591525"/>
              </a:tblGrid>
              <a:tr h="8334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Номер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задания </a:t>
                      </a:r>
                      <a:b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 КИМ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Проверяемые элементы содержания / умения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Уровень сложности задания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Средний процент выполнения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492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Понятие о жизни.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Признаки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живого (клеточное строение,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питание,</a:t>
                      </a:r>
                      <a:r>
                        <a:rPr lang="ru-RU" sz="16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дыхание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выделение, рост и др.)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98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034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Организмы и их многообразие </a:t>
                      </a:r>
                      <a:r>
                        <a:rPr lang="ru-RU" sz="1600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(установление соответствия)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034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Систематика растений и животных 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(установление последовательности)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58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492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Научные методы изучения живой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природы. Работа с данными, представленными в графической форме </a:t>
                      </a:r>
                      <a:r>
                        <a:rPr lang="ru-RU" sz="1600" i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множественный выбор)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9868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Научные методы изучения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живой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природы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 Составление инструкций по выполнению практической (лабораторной) работы. Умение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определять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последовательность биологических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процессов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явлений,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объектов </a:t>
                      </a:r>
                      <a:r>
                        <a:rPr lang="ru-RU" sz="1600" i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установление последовательности)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</a:p>
                  </a:txBody>
                  <a:tcPr marL="60237" marR="602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3874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928670"/>
          <a:ext cx="8215370" cy="4093845"/>
        </p:xfrm>
        <a:graphic>
          <a:graphicData uri="http://schemas.openxmlformats.org/drawingml/2006/table">
            <a:tbl>
              <a:tblPr/>
              <a:tblGrid>
                <a:gridCol w="1066356"/>
                <a:gridCol w="4258847"/>
                <a:gridCol w="1339105"/>
                <a:gridCol w="1551062"/>
              </a:tblGrid>
              <a:tr h="14351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Научные методы изучения живой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природы. Узнавание аналоговых и цифровых биологических приборов и инструментов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87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51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Определение характеристик объектов живой природы по их описанию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600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(множественный выбор)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51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Сопоставление структур, процессов и явлений, протекающих на уровне клетки и многоклеточного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организма 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254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(установление соответствия)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68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51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Сравнение признаков и свойств растений и животных </a:t>
                      </a:r>
                      <a:r>
                        <a:rPr lang="ru-RU" sz="1600" i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множественный выбор)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57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51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Дополнение недостающей информации,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представленной в биологическом тексте из числа предложенных терминов и понятий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8985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42910" y="928670"/>
          <a:ext cx="8072493" cy="3252597"/>
        </p:xfrm>
        <a:graphic>
          <a:graphicData uri="http://schemas.openxmlformats.org/drawingml/2006/table">
            <a:tbl>
              <a:tblPr/>
              <a:tblGrid>
                <a:gridCol w="1047810"/>
                <a:gridCol w="4184780"/>
                <a:gridCol w="1315816"/>
                <a:gridCol w="1524087"/>
              </a:tblGrid>
              <a:tr h="14351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Сравнение признаков биологических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Объектов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i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(установление</a:t>
                      </a:r>
                      <a:r>
                        <a:rPr lang="ru-RU" sz="1600" i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i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соответствия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54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51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Анализ информации и простейшие способы оценки её достоверности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47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51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Соотношение морфологических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признаков животных или их отдельных частей с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предложенными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моделями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 заданному алгоритму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51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Узнавание на рисунках (изображениях)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Органов человека и их частей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51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Определение особенностей жизнедеятельности организма человека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61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302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357166"/>
          <a:ext cx="8215370" cy="5776341"/>
        </p:xfrm>
        <a:graphic>
          <a:graphicData uri="http://schemas.openxmlformats.org/drawingml/2006/table">
            <a:tbl>
              <a:tblPr/>
              <a:tblGrid>
                <a:gridCol w="1066356"/>
                <a:gridCol w="4258847"/>
                <a:gridCol w="1339105"/>
                <a:gridCol w="1551062"/>
              </a:tblGrid>
              <a:tr h="706783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Узнавание на рисунках особенностей организма человека, его строения, жизнедеятельности, высшей нервной деятельности и поведения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71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3478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Определение признаков и свойств организма человека, его строения, 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жизнедеятельности, высшей нервной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деятельности и поведения 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(множественный выбор)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48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391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Сравнение отдельных частей (клеток, тканей, органов) и систем органов человека</a:t>
                      </a: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0174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Экосистемная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организация живой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природы. Работа с информацией 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биологического содержания, представленной в виде схемы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фрагмента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экосистемы  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(множественный выбор)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53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0174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Экосистемная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организация живой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природы. Работа с информацией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биологического содержания, представленной в виде фрагмента экосистемы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600" i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составление</a:t>
                      </a:r>
                      <a:r>
                        <a:rPr lang="ru-RU" sz="1600" i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i="1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последовательности</a:t>
                      </a: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7618" marR="5761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167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428604"/>
          <a:ext cx="8429684" cy="5831169"/>
        </p:xfrm>
        <a:graphic>
          <a:graphicData uri="http://schemas.openxmlformats.org/drawingml/2006/table">
            <a:tbl>
              <a:tblPr/>
              <a:tblGrid>
                <a:gridCol w="1094174"/>
                <a:gridCol w="5120932"/>
                <a:gridCol w="1071570"/>
                <a:gridCol w="1143008"/>
              </a:tblGrid>
              <a:tr h="870857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Экосистемная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организация живой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природы. Работа с информацией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биологического содержания, представленной в виде фрагмента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экосистемы 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(сопоставление объектов)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62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1143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Объяснять роль биологии в формировании современной естественнонаучной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картины мира, в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практической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деятельности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людей.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Распознавать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 описывать на рисунках (изображениях) признаки строения биологических объектов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разных уровнях организации живого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Объяснение результатов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биологических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экспериментов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86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Работа с текстом биологического содержания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(понимать, сравнивать,  обобщать)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</a:t>
                      </a:r>
                      <a:endParaRPr lang="ru-RU" sz="16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53</a:t>
                      </a:r>
                      <a:endParaRPr lang="ru-RU" sz="16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429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Работа со статистическими данными,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представленными в табличной форме или в виде схемы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Решение учебных задач биологического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содержания: проводить 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качественные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количественные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расчёты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делать выводы на основании полученных результатов.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Умение 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обосновывать необходимость рационального и здорового питания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7112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254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33</a:t>
                      </a:r>
                    </a:p>
                  </a:txBody>
                  <a:tcPr marL="47329" marR="4732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7659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итогам методического анализа результатов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ОГЭ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/>
              <a:t>Учителям-предметникам организовать всестороннюю помощь, способствующую повышению качества подготовки обучающихся: групповые консультации, групповая и индивидуальная работа во внеурочное время и т. д.</a:t>
            </a:r>
          </a:p>
          <a:p>
            <a:pPr lvl="0"/>
            <a:r>
              <a:rPr lang="ru-RU" dirty="0"/>
              <a:t>Вести постоянный анализ результатов </a:t>
            </a:r>
            <a:r>
              <a:rPr lang="ru-RU" i="1" dirty="0"/>
              <a:t>тренировочных работ</a:t>
            </a:r>
            <a:r>
              <a:rPr lang="ru-RU" dirty="0"/>
              <a:t> с целью определения типичных ошибок и их ликвидации. Использовать методические приемы, повышающие эффективность подготовки.</a:t>
            </a:r>
          </a:p>
          <a:p>
            <a:pPr lvl="0"/>
            <a:r>
              <a:rPr lang="ru-RU" dirty="0"/>
              <a:t>Уделить особое внимание слабоуспевающим обучающимся и поставить их на постоянный контроль со стороны учителя.</a:t>
            </a:r>
          </a:p>
          <a:p>
            <a:r>
              <a:rPr lang="ru-RU" dirty="0" smtClean="0"/>
              <a:t>Учителям-предметникам </a:t>
            </a:r>
            <a:r>
              <a:rPr lang="ru-RU" dirty="0"/>
              <a:t>обратить внимание на выполнение требований к уровню подготовки выпускников по предметам и критерии оценивания работ обучающихся, объективно оценивать   устные ответы и письменные работы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xmlns="" val="296481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671</TotalTime>
  <Words>754</Words>
  <Application>Microsoft Office PowerPoint</Application>
  <PresentationFormat>Экран (4:3)</PresentationFormat>
  <Paragraphs>234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Статистика</vt:lpstr>
      <vt:lpstr>Слайд 3</vt:lpstr>
      <vt:lpstr>Статистический анализ выполнения заданий КИМ ОГЭ  </vt:lpstr>
      <vt:lpstr>Слайд 5</vt:lpstr>
      <vt:lpstr>Слайд 6</vt:lpstr>
      <vt:lpstr>Слайд 7</vt:lpstr>
      <vt:lpstr>Слайд 8</vt:lpstr>
      <vt:lpstr>Рекомендации по итогам методического анализа результатов ОГЭ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Admin</cp:lastModifiedBy>
  <cp:revision>75</cp:revision>
  <dcterms:created xsi:type="dcterms:W3CDTF">2018-01-13T10:44:39Z</dcterms:created>
  <dcterms:modified xsi:type="dcterms:W3CDTF">2026-02-23T14:29:32Z</dcterms:modified>
</cp:coreProperties>
</file>