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2" r:id="rId13"/>
    <p:sldId id="263" r:id="rId14"/>
    <p:sldId id="264" r:id="rId15"/>
    <p:sldId id="265" r:id="rId16"/>
    <p:sldId id="266" r:id="rId17"/>
    <p:sldId id="267" r:id="rId18"/>
  </p:sldIdLst>
  <p:sldSz cx="12190413" cy="6859588"/>
  <p:notesSz cx="6858000" cy="9144000"/>
  <p:defaultTextStyle>
    <a:defPPr>
      <a:defRPr lang="ru-RU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91" y="-19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06" y="0"/>
            <a:ext cx="13241386" cy="6859588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0865" y="-21516"/>
            <a:ext cx="4904849" cy="6273292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7988" y="-21516"/>
            <a:ext cx="4672992" cy="23134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0332" y="2709103"/>
            <a:ext cx="4417232" cy="1702554"/>
          </a:xfrm>
        </p:spPr>
        <p:txBody>
          <a:bodyPr>
            <a:normAutofit/>
          </a:bodyPr>
          <a:lstStyle>
            <a:lvl1pPr>
              <a:defRPr sz="43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0333" y="4422104"/>
            <a:ext cx="4412496" cy="1260921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rgbClr val="424242"/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7503" y="1517180"/>
            <a:ext cx="2844430" cy="751155"/>
          </a:xfrm>
        </p:spPr>
        <p:txBody>
          <a:bodyPr anchor="b"/>
          <a:lstStyle>
            <a:lvl1pPr algn="l">
              <a:defRPr sz="2900"/>
            </a:lvl1pPr>
          </a:lstStyle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6200378" y="6089694"/>
            <a:ext cx="4672992" cy="81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0439" y="5721291"/>
            <a:ext cx="3774965" cy="365210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7988" y="5721291"/>
            <a:ext cx="858110" cy="36521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6200378" y="6089694"/>
            <a:ext cx="4672992" cy="81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8050" y="1030385"/>
            <a:ext cx="1979013" cy="478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212" y="1030385"/>
            <a:ext cx="7230664" cy="478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7975" y="2901501"/>
            <a:ext cx="8848805" cy="1362390"/>
          </a:xfrm>
        </p:spPr>
        <p:txBody>
          <a:bodyPr anchor="b"/>
          <a:lstStyle>
            <a:lvl1pPr algn="l">
              <a:defRPr sz="48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7976" y="4268189"/>
            <a:ext cx="8848804" cy="1520765"/>
          </a:xfrm>
        </p:spPr>
        <p:txBody>
          <a:bodyPr anchor="t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707" y="2313968"/>
            <a:ext cx="4559214" cy="34938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2730" y="2313967"/>
            <a:ext cx="4559214" cy="34938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569" y="2316545"/>
            <a:ext cx="4075667" cy="639910"/>
          </a:xfrm>
        </p:spPr>
        <p:txBody>
          <a:bodyPr anchor="b"/>
          <a:lstStyle>
            <a:lvl1pPr marL="0" indent="0">
              <a:buNone/>
              <a:defRPr sz="2900" b="1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81" y="2975383"/>
            <a:ext cx="4559214" cy="283645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1580" y="2316546"/>
            <a:ext cx="4073759" cy="639910"/>
          </a:xfrm>
        </p:spPr>
        <p:txBody>
          <a:bodyPr anchor="b"/>
          <a:lstStyle>
            <a:lvl1pPr marL="0" indent="0">
              <a:buNone/>
              <a:defRPr sz="2900" b="1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730" y="2975383"/>
            <a:ext cx="4559214" cy="283645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06" y="0"/>
            <a:ext cx="13241386" cy="6859588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0865" y="-21516"/>
            <a:ext cx="4904849" cy="6273292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7988" y="-21515"/>
            <a:ext cx="4672992" cy="6240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1207271" y="602023"/>
            <a:ext cx="4749058" cy="564975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660" y="856725"/>
            <a:ext cx="4120050" cy="5151927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19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0378" y="6089694"/>
            <a:ext cx="4672992" cy="81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7792" y="5726161"/>
            <a:ext cx="4657612" cy="365210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955" y="2658050"/>
            <a:ext cx="4405522" cy="1463492"/>
          </a:xfrm>
        </p:spPr>
        <p:txBody>
          <a:bodyPr anchor="b">
            <a:normAutofit/>
          </a:bodyPr>
          <a:lstStyle>
            <a:lvl1pPr algn="l">
              <a:defRPr sz="33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4634" y="4137952"/>
            <a:ext cx="4397806" cy="1518255"/>
          </a:xfrm>
        </p:spPr>
        <p:txBody>
          <a:bodyPr>
            <a:normAutofit/>
          </a:bodyPr>
          <a:lstStyle>
            <a:lvl1pPr marL="0" indent="0">
              <a:buNone/>
              <a:defRPr sz="1900">
                <a:solidFill>
                  <a:srgbClr val="424242"/>
                </a:solidFill>
              </a:defRPr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06" y="0"/>
            <a:ext cx="13241386" cy="6859588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0865" y="-21516"/>
            <a:ext cx="4904849" cy="6273292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7988" y="-21515"/>
            <a:ext cx="4672992" cy="6240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271" y="602023"/>
            <a:ext cx="4749058" cy="5649753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0378" y="6089694"/>
            <a:ext cx="4672992" cy="817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1744" y="2661520"/>
            <a:ext cx="4400739" cy="1463379"/>
          </a:xfrm>
        </p:spPr>
        <p:txBody>
          <a:bodyPr anchor="b">
            <a:normAutofit/>
          </a:bodyPr>
          <a:lstStyle>
            <a:lvl1pPr algn="l">
              <a:defRPr sz="33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104" y="693956"/>
            <a:ext cx="4478914" cy="5469378"/>
          </a:xfrm>
        </p:spPr>
        <p:txBody>
          <a:bodyPr/>
          <a:lstStyle>
            <a:lvl1pPr marL="0" indent="0">
              <a:buNone/>
              <a:defRPr sz="3800">
                <a:solidFill>
                  <a:schemeClr val="accent1"/>
                </a:solidFill>
              </a:defRPr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019" y="4134045"/>
            <a:ext cx="4400191" cy="1519913"/>
          </a:xfrm>
        </p:spPr>
        <p:txBody>
          <a:bodyPr>
            <a:normAutofit/>
          </a:bodyPr>
          <a:lstStyle>
            <a:lvl1pPr marL="0" indent="0">
              <a:buNone/>
              <a:defRPr sz="1900">
                <a:solidFill>
                  <a:srgbClr val="424242"/>
                </a:solidFill>
              </a:defRPr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7792" y="5726161"/>
            <a:ext cx="4657612" cy="365210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347" y="0"/>
            <a:ext cx="13241386" cy="6859588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521" y="333565"/>
            <a:ext cx="10971372" cy="618707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0865" y="-21516"/>
            <a:ext cx="4904849" cy="699406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7988" y="-21515"/>
            <a:ext cx="4672992" cy="6240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50" tIns="54425" rIns="108850" bIns="54425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139" y="1027902"/>
            <a:ext cx="9365106" cy="1143265"/>
          </a:xfrm>
          <a:prstGeom prst="rect">
            <a:avLst/>
          </a:prstGeom>
        </p:spPr>
        <p:txBody>
          <a:bodyPr vert="horz" lIns="108850" tIns="54425" rIns="108850" bIns="54425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142" y="2324190"/>
            <a:ext cx="9035246" cy="3509790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5476" y="224544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rgbClr val="FEFEFE"/>
                </a:solidFill>
              </a:defRPr>
            </a:lvl1pPr>
          </a:lstStyle>
          <a:p>
            <a:fld id="{1C985938-4513-4C60-B842-BB3B0D98EECE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7792" y="5853515"/>
            <a:ext cx="4668928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7988" y="224543"/>
            <a:ext cx="177597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rgbClr val="FEFEFE"/>
                </a:solidFill>
              </a:defRPr>
            </a:lvl1pPr>
          </a:lstStyle>
          <a:p>
            <a:fld id="{DB6A53C9-D7F8-421B-9552-6EBB8960CFC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88502" rtl="0" eaLnBrk="1" latinLnBrk="0" hangingPunct="1"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08188" indent="-326551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900" kern="1200">
          <a:solidFill>
            <a:schemeClr val="tx2"/>
          </a:solidFill>
          <a:latin typeface="+mn-lt"/>
          <a:ea typeface="+mn-ea"/>
          <a:cs typeface="+mn-cs"/>
        </a:defRPr>
      </a:lvl1pPr>
      <a:lvl2pPr marL="761951" indent="-326551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88502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38857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1578328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06913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00" kern="1200">
          <a:solidFill>
            <a:schemeClr val="tx2"/>
          </a:solidFill>
          <a:latin typeface="+mn-lt"/>
          <a:ea typeface="+mn-ea"/>
          <a:cs typeface="+mn-cs"/>
        </a:defRPr>
      </a:lvl6pPr>
      <a:lvl7pPr marL="2046383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00" kern="1200">
          <a:solidFill>
            <a:schemeClr val="tx2"/>
          </a:solidFill>
          <a:latin typeface="+mn-lt"/>
          <a:ea typeface="+mn-ea"/>
          <a:cs typeface="+mn-cs"/>
        </a:defRPr>
      </a:lvl7pPr>
      <a:lvl8pPr marL="2285854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00" kern="1200">
          <a:solidFill>
            <a:schemeClr val="tx2"/>
          </a:solidFill>
          <a:latin typeface="+mn-lt"/>
          <a:ea typeface="+mn-ea"/>
          <a:cs typeface="+mn-cs"/>
        </a:defRPr>
      </a:lvl8pPr>
      <a:lvl9pPr marL="2525324" indent="-272125" algn="l" defTabSz="1088502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50590" y="1989634"/>
            <a:ext cx="10945216" cy="136239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работы по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ОРКСЭ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4-ом классе: подходы и приоритеты</a:t>
            </a:r>
            <a:endParaRPr lang="ru-RU" sz="5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66614" y="4668762"/>
            <a:ext cx="10873208" cy="2185941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Дворяткина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Александра Сергеевна,</a:t>
            </a:r>
          </a:p>
          <a:p>
            <a:pPr algn="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начальных классов</a:t>
            </a:r>
          </a:p>
          <a:p>
            <a:pPr algn="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№3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г.Нефтегорска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0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2678" y="1197546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Символы добра в разных культурах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6" t="10206" r="20501" b="8676"/>
          <a:stretch/>
        </p:blipFill>
        <p:spPr bwMode="auto">
          <a:xfrm>
            <a:off x="7607374" y="2709714"/>
            <a:ext cx="3914074" cy="3756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2598" y="2472892"/>
            <a:ext cx="7128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-формирование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 младших 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школьниковпредставления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 добре, как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человеческой ценности через изучение символических образов добра в культурах мира;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уважения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 культурному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многообразию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осознание общности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идеалов разных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3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доброго общения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18" y="2133650"/>
            <a:ext cx="4200374" cy="432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39022" y="2565698"/>
            <a:ext cx="71287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- формирование у младших школьников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сознанного отношения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 культуре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общения, как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основе доброжелательных 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отношений;научить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применять правила вежливого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 повседневной жизни. </a:t>
            </a:r>
          </a:p>
        </p:txBody>
      </p:sp>
    </p:spTree>
    <p:extLst>
      <p:ext uri="{BB962C8B-B14F-4D97-AF65-F5344CB8AC3E}">
        <p14:creationId xmlns:p14="http://schemas.microsoft.com/office/powerpoint/2010/main" val="106444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686" y="1341562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Памятники духовной культуры моего города (села)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670" y="2633024"/>
            <a:ext cx="3873716" cy="290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71070" y="2565698"/>
            <a:ext cx="66712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Цель- формирование у младших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ценностного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историко‑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культурномунаследию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малой родины;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знакомление 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памятниками духовной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культуры,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как носителями нравственных и 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эстетических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ценностей народа.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75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2678" y="1269554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Рефлексия на каждом уроке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598" y="2997746"/>
            <a:ext cx="5250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сегодня меня удивило?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6814" y="4005858"/>
            <a:ext cx="8516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поступок я бы повторил, а какой нет?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23198" y="5001258"/>
            <a:ext cx="38177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я понял о себе?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446" y="1535073"/>
            <a:ext cx="2464074" cy="2464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95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598" y="3213769"/>
            <a:ext cx="4561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8982" y="4736158"/>
            <a:ext cx="3411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уроки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4777" y="3213769"/>
            <a:ext cx="55168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рассылки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663158" y="2133650"/>
            <a:ext cx="0" cy="27363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998862" y="2104525"/>
            <a:ext cx="936104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607374" y="2133650"/>
            <a:ext cx="792088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686" y="1341562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пространства и материалов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518140"/>
              </p:ext>
            </p:extLst>
          </p:nvPr>
        </p:nvGraphicFramePr>
        <p:xfrm>
          <a:off x="1414686" y="3285778"/>
          <a:ext cx="927907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024"/>
                <a:gridCol w="3093024"/>
                <a:gridCol w="30930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Уголок этики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Библиотека мини-книг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Сундук «Добрых дел»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07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трудности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0942"/>
              </p:ext>
            </p:extLst>
          </p:nvPr>
        </p:nvGraphicFramePr>
        <p:xfrm>
          <a:off x="694606" y="2421682"/>
          <a:ext cx="10801200" cy="187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600400"/>
                <a:gridCol w="3600400"/>
              </a:tblGrid>
              <a:tr h="187220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Стеснение при обсуждении личных тем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Разный уровень  знаний о культуре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времени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11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694" y="3141762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02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8702" y="837506"/>
            <a:ext cx="9064829" cy="2370502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5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en-US" sz="5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5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ориентиры</a:t>
            </a:r>
            <a:r>
              <a:rPr lang="en-US" sz="5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5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</a:t>
            </a:r>
            <a:r>
              <a:rPr lang="en-US" sz="5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5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ОРКСЭ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14686" y="4423494"/>
            <a:ext cx="3240360" cy="1384995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нравственной рефлексии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5126" y="4423495"/>
            <a:ext cx="3024336" cy="1384995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культуры диалога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18570" y="4437906"/>
            <a:ext cx="2214921" cy="1384995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знаний с жизнью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599262" y="3213770"/>
            <a:ext cx="144016" cy="1152128"/>
          </a:xfrm>
          <a:prstGeom prst="downArrow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70870" y="3213770"/>
            <a:ext cx="144016" cy="1152128"/>
          </a:xfrm>
          <a:prstGeom prst="downArrow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9985006" y="3236674"/>
            <a:ext cx="144016" cy="1152128"/>
          </a:xfrm>
          <a:prstGeom prst="downArrow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50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86694" y="2925738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организации занятий</a:t>
            </a:r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37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6654" y="1565418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Диалог вместо монолога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870" y="2708683"/>
            <a:ext cx="6120680" cy="372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98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686" y="1557586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Работа с ситуациями, а не с терминами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20" t="20302" r="20737"/>
          <a:stretch/>
        </p:blipFill>
        <p:spPr bwMode="auto">
          <a:xfrm>
            <a:off x="2926854" y="2853730"/>
            <a:ext cx="6480720" cy="365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56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2678" y="1557586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Использование мультисенсорных методов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9473" y="3634036"/>
            <a:ext cx="18163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Визуал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83038" y="3634036"/>
            <a:ext cx="18577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Аудиал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35366" y="3666456"/>
            <a:ext cx="29288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Кинестетик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278782" y="2565698"/>
            <a:ext cx="1080120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8183438" y="2565698"/>
            <a:ext cx="816367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663158" y="2565698"/>
            <a:ext cx="0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22598" y="4503812"/>
            <a:ext cx="295952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</a:t>
            </a:r>
          </a:p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инфографика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видеофрагменты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25247" y="4475908"/>
            <a:ext cx="257333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вслух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</a:t>
            </a:r>
          </a:p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аудиорассказы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19342" y="4503811"/>
            <a:ext cx="360579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ролевые игры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коллажей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«Дерево добрых дел»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2" r="9975"/>
          <a:stretch/>
        </p:blipFill>
        <p:spPr bwMode="auto">
          <a:xfrm>
            <a:off x="622598" y="332819"/>
            <a:ext cx="2592288" cy="1772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61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Проектная деятельность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814" y="2133650"/>
            <a:ext cx="682967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64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686" y="1341562"/>
            <a:ext cx="9365106" cy="114326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Моя семья: традиции и ценности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140" y="3425921"/>
            <a:ext cx="471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Интервью с родителями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6591" y="4221882"/>
            <a:ext cx="44560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рисунки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9502" y="3446170"/>
            <a:ext cx="2261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862958" y="2638189"/>
            <a:ext cx="553633" cy="64758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599262" y="2638189"/>
            <a:ext cx="0" cy="1511685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8998491" y="2543619"/>
            <a:ext cx="481091" cy="85041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9850" y="5112980"/>
            <a:ext cx="109382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формирование представления о семье, как важнейшей жизненной ценности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90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6694" y="693490"/>
            <a:ext cx="9365106" cy="1143265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Добрые дела нашего класса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390" y="2671766"/>
            <a:ext cx="3816424" cy="381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47657" y="3060440"/>
            <a:ext cx="18473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2598" y="2277666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ель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формирование у младших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осознанного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к доброте,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человеческой ценности,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стремления совершать добрые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участвовать 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общественно-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полезной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93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96</TotalTime>
  <Words>231</Words>
  <Application>Microsoft Office PowerPoint</Application>
  <PresentationFormat>Произвольный</PresentationFormat>
  <Paragraphs>70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Остин</vt:lpstr>
      <vt:lpstr>Планирование работы по ОРКСЭ в 4-ом классе: подходы и приоритеты</vt:lpstr>
      <vt:lpstr>Цели и ориентиры в работе по ОРКСЭ </vt:lpstr>
      <vt:lpstr>Подходы к организации занятий</vt:lpstr>
      <vt:lpstr>1. Диалог вместо монолога</vt:lpstr>
      <vt:lpstr>2. Работа с ситуациями, а не с терминами</vt:lpstr>
      <vt:lpstr>3. Использование мультисенсорных методов</vt:lpstr>
      <vt:lpstr>4. Проектная деятельность</vt:lpstr>
      <vt:lpstr>Моя семья: традиции и ценности</vt:lpstr>
      <vt:lpstr>Добрые дела нашего класса</vt:lpstr>
      <vt:lpstr>Символы добра в разных культурах</vt:lpstr>
      <vt:lpstr>Правила доброго общения</vt:lpstr>
      <vt:lpstr>Памятники духовной культуры моего города (села)</vt:lpstr>
      <vt:lpstr>5. Рефлексия на каждом уроке</vt:lpstr>
      <vt:lpstr>Взаимодействие с родителями</vt:lpstr>
      <vt:lpstr>Организация пространства и материалов</vt:lpstr>
      <vt:lpstr>Возможные трудности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работы по ОРКСЭ в 4-ом классе: подходы и приоритеты</dc:title>
  <dc:creator>dvory</dc:creator>
  <cp:lastModifiedBy>dvory</cp:lastModifiedBy>
  <cp:revision>10</cp:revision>
  <dcterms:created xsi:type="dcterms:W3CDTF">2025-11-03T14:08:48Z</dcterms:created>
  <dcterms:modified xsi:type="dcterms:W3CDTF">2025-11-10T16:27:19Z</dcterms:modified>
</cp:coreProperties>
</file>