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72" r:id="rId2"/>
    <p:sldId id="273" r:id="rId3"/>
    <p:sldId id="274" r:id="rId4"/>
    <p:sldId id="275" r:id="rId5"/>
    <p:sldId id="276" r:id="rId6"/>
    <p:sldId id="278" r:id="rId7"/>
    <p:sldId id="256" r:id="rId8"/>
    <p:sldId id="257" r:id="rId9"/>
    <p:sldId id="262" r:id="rId10"/>
    <p:sldId id="270" r:id="rId11"/>
    <p:sldId id="279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E347C-206A-4B2D-8044-E7B8645356E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EE6AB-DBC0-4FBF-A939-E0A0A50DA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36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6928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Информационно-методическое письмо об особенностях преподавания учебных предметов на уровне начального общего образования в 2026-2027 учебном году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51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1.Внедрение цифровых технологий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2. Развитие критического мышления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3.Индивидуализация обучения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4.Эмоциональное благополучие            учеников</a:t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5.Экологическое образование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725738" y="476250"/>
            <a:ext cx="6418262" cy="939800"/>
          </a:xfrm>
        </p:spPr>
        <p:txBody>
          <a:bodyPr/>
          <a:lstStyle/>
          <a:p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аспекты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76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Русский язык и литературное чтение: основа функциональной и читательской грамотности</a:t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971600" y="3068960"/>
            <a:ext cx="6947743" cy="367295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«Чтение с остановками»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Смысловое чтение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</a:t>
            </a:r>
            <a:r>
              <a:rPr lang="ru-RU" sz="36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разноформатными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текстами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77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Математика: развитие математической грамотности и логики</a:t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098128" y="2780928"/>
            <a:ext cx="6947743" cy="367295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Практико-ориентированные задачи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данными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задачи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21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Окружающий мир: естественнонаучная грамотность и гражданственность</a:t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098128" y="2636912"/>
            <a:ext cx="6947743" cy="3672954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учебных проектов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Мини-исследования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«Живая карта»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практики</a:t>
            </a:r>
            <a:endParaRPr lang="en-US" sz="36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акцент на краеведческий материал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«Минутки репортера»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3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25272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Кросс-предметные методики</a:t>
            </a:r>
            <a:b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(реализация обновленных ФГОС)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259632" y="2492896"/>
            <a:ext cx="6947743" cy="367295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Формирующее оценивание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Инклюзивные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18923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764904"/>
          </a:xfrm>
        </p:spPr>
        <p:txBody>
          <a:bodyPr>
            <a:normAutofit fontScale="90000"/>
          </a:bodyPr>
          <a:lstStyle/>
          <a:p>
            <a:r>
              <a:rPr lang="ru-RU" spc="-10" dirty="0" smtClean="0">
                <a:latin typeface="Times New Roman"/>
                <a:ea typeface="Times New Roman"/>
              </a:rPr>
              <a:t/>
            </a:r>
            <a:br>
              <a:rPr lang="ru-RU" spc="-10" dirty="0" smtClean="0">
                <a:latin typeface="Times New Roman"/>
                <a:ea typeface="Times New Roman"/>
              </a:rPr>
            </a:br>
            <a:r>
              <a:rPr lang="ru-RU" spc="-10" dirty="0">
                <a:latin typeface="Times New Roman"/>
                <a:ea typeface="Times New Roman"/>
              </a:rPr>
              <a:t/>
            </a:r>
            <a:br>
              <a:rPr lang="ru-RU" spc="-10" dirty="0">
                <a:latin typeface="Times New Roman"/>
                <a:ea typeface="Times New Roman"/>
              </a:rPr>
            </a:br>
            <a:r>
              <a:rPr lang="ru-RU" spc="-10" dirty="0" smtClean="0">
                <a:latin typeface="Times New Roman"/>
                <a:ea typeface="Times New Roman"/>
              </a:rPr>
              <a:t/>
            </a:r>
            <a:br>
              <a:rPr lang="ru-RU" spc="-10" dirty="0" smtClean="0">
                <a:latin typeface="Times New Roman"/>
                <a:ea typeface="Times New Roman"/>
              </a:rPr>
            </a:br>
            <a:r>
              <a:rPr lang="ru-RU" spc="-10" dirty="0">
                <a:latin typeface="Times New Roman"/>
                <a:ea typeface="Times New Roman"/>
              </a:rPr>
              <a:t/>
            </a:r>
            <a:br>
              <a:rPr lang="ru-RU" spc="-10" dirty="0">
                <a:latin typeface="Times New Roman"/>
                <a:ea typeface="Times New Roman"/>
              </a:rPr>
            </a:b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Анализ результатов</a:t>
            </a:r>
            <a:b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ВПР </a:t>
            </a:r>
            <a:r>
              <a:rPr lang="ru-RU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 4 </a:t>
            </a: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классах</a:t>
            </a:r>
            <a:b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(2025-2026 </a:t>
            </a:r>
            <a:r>
              <a:rPr lang="ru-RU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уч. год): </a:t>
            </a: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итоги</a:t>
            </a:r>
            <a:r>
              <a:rPr lang="ru-RU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, проблемы, перспективы</a:t>
            </a:r>
            <a:br>
              <a:rPr lang="ru-RU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221088"/>
            <a:ext cx="6400800" cy="1473200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Щербатова Елена Геннадьевна,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методист ГБУ ДПО ЦПК «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Нефтегорский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РЦ», руководитель ОМО начальные классы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48680"/>
            <a:ext cx="8280920" cy="5976664"/>
          </a:xfrm>
        </p:spPr>
        <p:txBody>
          <a:bodyPr>
            <a:normAutofit fontScale="92500" lnSpcReduction="20000"/>
          </a:bodyPr>
          <a:lstStyle/>
          <a:p>
            <a:r>
              <a:rPr lang="ru-RU" sz="3600" b="1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Цель</a:t>
            </a:r>
            <a:r>
              <a:rPr lang="ru-RU" sz="3600" b="1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: </a:t>
            </a:r>
          </a:p>
          <a:p>
            <a:r>
              <a:rPr lang="ru-RU" sz="3600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Оценить </a:t>
            </a: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динамику образовательных достижений выпускников начальной школы и определить целевые ориентиры для корректировки рабочих </a:t>
            </a:r>
            <a:r>
              <a:rPr lang="ru-RU" sz="3600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программ.</a:t>
            </a:r>
          </a:p>
          <a:p>
            <a:r>
              <a:rPr lang="ru-RU" sz="3600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3600" b="1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Задачи:</a:t>
            </a: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* Сравнить общие результаты </a:t>
            </a:r>
            <a:r>
              <a:rPr lang="ru-RU" sz="3600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ВПР-2026 </a:t>
            </a: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и </a:t>
            </a:r>
            <a:r>
              <a:rPr lang="ru-RU" sz="3600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ВПР-2027 по четырем </a:t>
            </a: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предметам.</a:t>
            </a:r>
            <a:b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* Выявить устойчивые проблемные зоны в содержании образования.</a:t>
            </a:r>
            <a:b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* Определить дефициты метапредметных умений.</a:t>
            </a:r>
            <a:b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z="3600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* Разработать адресные рекомендации для педагогов.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1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437405"/>
              </p:ext>
            </p:extLst>
          </p:nvPr>
        </p:nvGraphicFramePr>
        <p:xfrm>
          <a:off x="468218" y="2060848"/>
          <a:ext cx="828092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890">
                  <a:extLst>
                    <a:ext uri="{9D8B030D-6E8A-4147-A177-3AD203B41FA5}">
                      <a16:colId xmlns:a16="http://schemas.microsoft.com/office/drawing/2014/main" val="181931872"/>
                    </a:ext>
                  </a:extLst>
                </a:gridCol>
              </a:tblGrid>
              <a:tr h="63572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показатель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Русский язык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Математика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Окружающий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мир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Литературное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чтение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3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(2025)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16.4</a:t>
                      </a: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11.02</a:t>
                      </a:r>
                    </a:p>
                    <a:p>
                      <a:pPr algn="ctr"/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3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Средний балл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(2026)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16,4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21,4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3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▼ -0,88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▼-1,41</a:t>
                      </a:r>
                      <a:endParaRPr lang="ru-RU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3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Качество знаний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(2025)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60.74% 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73.17% 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76,14%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82,35%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3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Качество знаний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(2026)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61,81%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71,2%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75,41%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75,9%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3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▼ -1,07%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▼-1,97%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▼-0,73%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▼-6,45</a:t>
                      </a:r>
                      <a:r>
                        <a:rPr lang="ru-RU" sz="1800" spc="-1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%</a:t>
                      </a:r>
                      <a:endParaRPr lang="ru-RU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Сравнительные результаты ВПР </a:t>
            </a: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/>
            </a:r>
            <a:b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</a:br>
            <a:r>
              <a:rPr lang="ru-RU" spc="-1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за </a:t>
            </a:r>
            <a:r>
              <a:rPr lang="ru-RU" spc="-1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два года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59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Рекомендации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4956" y="1340768"/>
            <a:ext cx="788156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Ежеурочные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орфографические пятиминутки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Дневники ошибок" для каждого ученика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Включение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устный счет логических и нестандартных задач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"задачами-ловушками" и с избыточными 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кцент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комментирование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своего 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</a:p>
          <a:p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Окружающий </a:t>
            </a:r>
            <a:r>
              <a:rPr lang="ru-RU" sz="24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 </a:t>
            </a:r>
            <a:endParaRPr lang="ru-RU" sz="24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устных ответов по алгоритму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на классификацию и сравнение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"Минутки вывода" после каждого опыта или текста</a:t>
            </a: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контурными картами</a:t>
            </a:r>
            <a: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17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48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910034" y="2492896"/>
            <a:ext cx="7323931" cy="939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общая цель в начальной школе-не просто научить ребенка читать и писать, а воспитать вдумчивого, любознательного, творческого и ответственного человека, который умеет учиться и применять свои знания в жизни.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76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764704"/>
            <a:ext cx="7772400" cy="15240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br>
              <a:rPr 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br>
              <a:rPr 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endParaRPr lang="ru-RU" sz="60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9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460</TotalTime>
  <Words>290</Words>
  <Application>Microsoft Office PowerPoint</Application>
  <PresentationFormat>Экран (4:3)</PresentationFormat>
  <Paragraphs>88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Candara</vt:lpstr>
      <vt:lpstr>Symbol</vt:lpstr>
      <vt:lpstr>Times New Roman</vt:lpstr>
      <vt:lpstr>Волна</vt:lpstr>
      <vt:lpstr>Информационно-методическое письмо об особенностях преподавания учебных предметов на уровне начального общего образования в 2026-2027 учебном году</vt:lpstr>
      <vt:lpstr>                        1.Внедрение цифровых технологий      2. Развитие критического мышления      3.Индивидуализация обучения     4.Эмоциональное благополучие            учеников     5.Экологическое образование</vt:lpstr>
      <vt:lpstr>   1. Русский язык и литературное чтение: основа функциональной и читательской грамотности  </vt:lpstr>
      <vt:lpstr>   2. Математика: развитие математической грамотности и логики  </vt:lpstr>
      <vt:lpstr>   3. Окружающий мир: естественнонаучная грамотность и гражданственность  </vt:lpstr>
      <vt:lpstr>   Кросс-предметные методики (реализация обновленных ФГОС)  </vt:lpstr>
      <vt:lpstr>    Анализ результатов  ВПР в 4 классах (2025-2026 уч. год):  итоги, проблемы, перспективы </vt:lpstr>
      <vt:lpstr>Презентация PowerPoint</vt:lpstr>
      <vt:lpstr>Сравнительные результаты ВПР  за два года</vt:lpstr>
      <vt:lpstr>Рекомендации</vt:lpstr>
      <vt:lpstr>Заключение</vt:lpstr>
      <vt:lpstr>Спасибо  за 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 ВПР в 4 классах (2024-2025 уч. год):  итоги, проблемы, перспективы</dc:title>
  <dc:creator>Щербатова Е.Г.</dc:creator>
  <cp:lastModifiedBy>AA</cp:lastModifiedBy>
  <cp:revision>25</cp:revision>
  <cp:lastPrinted>2026-08-26T17:11:55Z</cp:lastPrinted>
  <dcterms:created xsi:type="dcterms:W3CDTF">2025-08-25T10:44:33Z</dcterms:created>
  <dcterms:modified xsi:type="dcterms:W3CDTF">2026-09-07T11:15:10Z</dcterms:modified>
</cp:coreProperties>
</file>