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32"/>
  </p:notesMasterIdLst>
  <p:sldIdLst>
    <p:sldId id="256" r:id="rId2"/>
    <p:sldId id="416" r:id="rId3"/>
    <p:sldId id="417" r:id="rId4"/>
    <p:sldId id="418" r:id="rId5"/>
    <p:sldId id="419" r:id="rId6"/>
    <p:sldId id="420" r:id="rId7"/>
    <p:sldId id="422" r:id="rId8"/>
    <p:sldId id="421" r:id="rId9"/>
    <p:sldId id="424" r:id="rId10"/>
    <p:sldId id="434" r:id="rId11"/>
    <p:sldId id="423" r:id="rId12"/>
    <p:sldId id="431" r:id="rId13"/>
    <p:sldId id="433" r:id="rId14"/>
    <p:sldId id="432" r:id="rId15"/>
    <p:sldId id="435" r:id="rId16"/>
    <p:sldId id="436" r:id="rId17"/>
    <p:sldId id="439" r:id="rId18"/>
    <p:sldId id="440" r:id="rId19"/>
    <p:sldId id="445" r:id="rId20"/>
    <p:sldId id="443" r:id="rId21"/>
    <p:sldId id="446" r:id="rId22"/>
    <p:sldId id="447" r:id="rId23"/>
    <p:sldId id="448" r:id="rId24"/>
    <p:sldId id="449" r:id="rId25"/>
    <p:sldId id="450" r:id="rId26"/>
    <p:sldId id="441" r:id="rId27"/>
    <p:sldId id="427" r:id="rId28"/>
    <p:sldId id="426" r:id="rId29"/>
    <p:sldId id="428" r:id="rId30"/>
    <p:sldId id="429" r:id="rId31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3B29A7"/>
    <a:srgbClr val="CCFFCC"/>
    <a:srgbClr val="006666"/>
    <a:srgbClr val="3366CC"/>
    <a:srgbClr val="009999"/>
    <a:srgbClr val="CCE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>
      <p:cViewPr>
        <p:scale>
          <a:sx n="80" d="100"/>
          <a:sy n="80" d="100"/>
        </p:scale>
        <p:origin x="-91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828302712160983E-2"/>
          <c:y val="5.5962379702537181E-2"/>
          <c:w val="0.92628280839895016"/>
          <c:h val="0.8565310586176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Лист1!$A$2:$A$16</c:f>
              <c:numCache>
                <c:formatCode>General</c:formatCode>
                <c:ptCount val="15"/>
                <c:pt idx="0">
                  <c:v>20</c:v>
                </c:pt>
                <c:pt idx="1">
                  <c:v>43</c:v>
                </c:pt>
                <c:pt idx="2">
                  <c:v>46</c:v>
                </c:pt>
                <c:pt idx="3">
                  <c:v>47</c:v>
                </c:pt>
                <c:pt idx="4">
                  <c:v>49</c:v>
                </c:pt>
                <c:pt idx="5">
                  <c:v>51</c:v>
                </c:pt>
                <c:pt idx="6">
                  <c:v>65</c:v>
                </c:pt>
                <c:pt idx="7">
                  <c:v>75</c:v>
                </c:pt>
                <c:pt idx="8">
                  <c:v>78</c:v>
                </c:pt>
                <c:pt idx="9">
                  <c:v>84</c:v>
                </c:pt>
                <c:pt idx="10">
                  <c:v>86</c:v>
                </c:pt>
                <c:pt idx="11">
                  <c:v>88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Лист1!$A$2:$A$16</c:f>
              <c:numCache>
                <c:formatCode>General</c:formatCode>
                <c:ptCount val="15"/>
                <c:pt idx="0">
                  <c:v>20</c:v>
                </c:pt>
                <c:pt idx="1">
                  <c:v>43</c:v>
                </c:pt>
                <c:pt idx="2">
                  <c:v>46</c:v>
                </c:pt>
                <c:pt idx="3">
                  <c:v>47</c:v>
                </c:pt>
                <c:pt idx="4">
                  <c:v>49</c:v>
                </c:pt>
                <c:pt idx="5">
                  <c:v>51</c:v>
                </c:pt>
                <c:pt idx="6">
                  <c:v>65</c:v>
                </c:pt>
                <c:pt idx="7">
                  <c:v>75</c:v>
                </c:pt>
                <c:pt idx="8">
                  <c:v>78</c:v>
                </c:pt>
                <c:pt idx="9">
                  <c:v>84</c:v>
                </c:pt>
                <c:pt idx="10">
                  <c:v>86</c:v>
                </c:pt>
                <c:pt idx="11">
                  <c:v>88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numRef>
              <c:f>Лист1!$A$2:$A$16</c:f>
              <c:numCache>
                <c:formatCode>General</c:formatCode>
                <c:ptCount val="15"/>
                <c:pt idx="0">
                  <c:v>20</c:v>
                </c:pt>
                <c:pt idx="1">
                  <c:v>43</c:v>
                </c:pt>
                <c:pt idx="2">
                  <c:v>46</c:v>
                </c:pt>
                <c:pt idx="3">
                  <c:v>47</c:v>
                </c:pt>
                <c:pt idx="4">
                  <c:v>49</c:v>
                </c:pt>
                <c:pt idx="5">
                  <c:v>51</c:v>
                </c:pt>
                <c:pt idx="6">
                  <c:v>65</c:v>
                </c:pt>
                <c:pt idx="7">
                  <c:v>75</c:v>
                </c:pt>
                <c:pt idx="8">
                  <c:v>78</c:v>
                </c:pt>
                <c:pt idx="9">
                  <c:v>84</c:v>
                </c:pt>
                <c:pt idx="10">
                  <c:v>86</c:v>
                </c:pt>
                <c:pt idx="11">
                  <c:v>88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006784"/>
        <c:axId val="108079744"/>
      </c:barChart>
      <c:catAx>
        <c:axId val="10600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079744"/>
        <c:crosses val="autoZero"/>
        <c:auto val="1"/>
        <c:lblAlgn val="ctr"/>
        <c:lblOffset val="100"/>
        <c:noMultiLvlLbl val="0"/>
      </c:catAx>
      <c:valAx>
        <c:axId val="108079744"/>
        <c:scaling>
          <c:orientation val="minMax"/>
          <c:max val="2"/>
        </c:scaling>
        <c:delete val="0"/>
        <c:axPos val="l"/>
        <c:majorGridlines/>
        <c:numFmt formatCode="General" sourceLinked="0"/>
        <c:majorTickMark val="in"/>
        <c:minorTickMark val="none"/>
        <c:tickLblPos val="nextTo"/>
        <c:crossAx val="106006784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1" algn="ctr" rtl="0"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результатов проверки</a:t>
            </a:r>
            <a:r>
              <a:rPr lang="ru-RU" sz="12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заданий </a:t>
            </a:r>
          </a:p>
          <a:p>
            <a:pPr lvl="1" algn="ctr" rtl="0"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с развернутым ответом   </a:t>
            </a:r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823041163741679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489957955882477"/>
          <c:y val="9.7263671828360626E-2"/>
          <c:w val="0.64211191469404882"/>
          <c:h val="0.53924024644602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'[29-34.xlsx]Лист2'!$A$3</c:f>
              <c:strCache>
                <c:ptCount val="1"/>
                <c:pt idx="0">
                  <c:v>Средний балл</c:v>
                </c:pt>
              </c:strCache>
            </c:strRef>
          </c:tx>
          <c:invertIfNegative val="0"/>
          <c:cat>
            <c:numRef>
              <c:f>'[29-34.xlsx]Лист2'!$B$2:$G$2</c:f>
              <c:numCache>
                <c:formatCode>General</c:formatCode>
                <c:ptCount val="6"/>
                <c:pt idx="0">
                  <c:v>29</c:v>
                </c:pt>
                <c:pt idx="1">
                  <c:v>30</c:v>
                </c:pt>
                <c:pt idx="2">
                  <c:v>31</c:v>
                </c:pt>
                <c:pt idx="3">
                  <c:v>32</c:v>
                </c:pt>
                <c:pt idx="4">
                  <c:v>33</c:v>
                </c:pt>
                <c:pt idx="5">
                  <c:v>34</c:v>
                </c:pt>
              </c:numCache>
            </c:numRef>
          </c:cat>
          <c:val>
            <c:numRef>
              <c:f>'[29-34.xlsx]Лист2'!$B$3:$G$3</c:f>
              <c:numCache>
                <c:formatCode>General</c:formatCode>
                <c:ptCount val="6"/>
                <c:pt idx="0">
                  <c:v>50</c:v>
                </c:pt>
                <c:pt idx="1">
                  <c:v>35.700000000000003</c:v>
                </c:pt>
                <c:pt idx="2">
                  <c:v>44.6</c:v>
                </c:pt>
                <c:pt idx="3">
                  <c:v>41.4</c:v>
                </c:pt>
                <c:pt idx="4">
                  <c:v>38.1</c:v>
                </c:pt>
                <c:pt idx="5">
                  <c:v>1.8</c:v>
                </c:pt>
              </c:numCache>
            </c:numRef>
          </c:val>
        </c:ser>
        <c:ser>
          <c:idx val="1"/>
          <c:order val="1"/>
          <c:tx>
            <c:strRef>
              <c:f>'[29-34.xlsx]Лист2'!$A$4</c:f>
              <c:strCache>
                <c:ptCount val="1"/>
                <c:pt idx="0">
                  <c:v>Не преодолевшие порог</c:v>
                </c:pt>
              </c:strCache>
            </c:strRef>
          </c:tx>
          <c:invertIfNegative val="0"/>
          <c:cat>
            <c:numRef>
              <c:f>'[29-34.xlsx]Лист2'!$B$2:$G$2</c:f>
              <c:numCache>
                <c:formatCode>General</c:formatCode>
                <c:ptCount val="6"/>
                <c:pt idx="0">
                  <c:v>29</c:v>
                </c:pt>
                <c:pt idx="1">
                  <c:v>30</c:v>
                </c:pt>
                <c:pt idx="2">
                  <c:v>31</c:v>
                </c:pt>
                <c:pt idx="3">
                  <c:v>32</c:v>
                </c:pt>
                <c:pt idx="4">
                  <c:v>33</c:v>
                </c:pt>
                <c:pt idx="5">
                  <c:v>34</c:v>
                </c:pt>
              </c:numCache>
            </c:numRef>
          </c:cat>
          <c:val>
            <c:numRef>
              <c:f>'[29-34.xlsx]Лист2'!$B$4:$G$4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33.299999999999997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'[29-34.xlsx]Лист2'!$A$5</c:f>
              <c:strCache>
                <c:ptCount val="1"/>
                <c:pt idx="0">
                  <c:v>От минимальног до 60 баллов</c:v>
                </c:pt>
              </c:strCache>
            </c:strRef>
          </c:tx>
          <c:invertIfNegative val="0"/>
          <c:cat>
            <c:numRef>
              <c:f>'[29-34.xlsx]Лист2'!$B$2:$G$2</c:f>
              <c:numCache>
                <c:formatCode>General</c:formatCode>
                <c:ptCount val="6"/>
                <c:pt idx="0">
                  <c:v>29</c:v>
                </c:pt>
                <c:pt idx="1">
                  <c:v>30</c:v>
                </c:pt>
                <c:pt idx="2">
                  <c:v>31</c:v>
                </c:pt>
                <c:pt idx="3">
                  <c:v>32</c:v>
                </c:pt>
                <c:pt idx="4">
                  <c:v>33</c:v>
                </c:pt>
                <c:pt idx="5">
                  <c:v>34</c:v>
                </c:pt>
              </c:numCache>
            </c:numRef>
          </c:cat>
          <c:val>
            <c:numRef>
              <c:f>'[29-34.xlsx]Лист2'!$B$5:$G$5</c:f>
              <c:numCache>
                <c:formatCode>General</c:formatCode>
                <c:ptCount val="6"/>
                <c:pt idx="0">
                  <c:v>14.3</c:v>
                </c:pt>
                <c:pt idx="1">
                  <c:v>14.3</c:v>
                </c:pt>
                <c:pt idx="2">
                  <c:v>14.3</c:v>
                </c:pt>
                <c:pt idx="3">
                  <c:v>11.4</c:v>
                </c:pt>
                <c:pt idx="4">
                  <c:v>4.8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'[29-34.xlsx]Лист2'!$A$6</c:f>
              <c:strCache>
                <c:ptCount val="1"/>
                <c:pt idx="0">
                  <c:v>От 61 до 80</c:v>
                </c:pt>
              </c:strCache>
            </c:strRef>
          </c:tx>
          <c:invertIfNegative val="0"/>
          <c:cat>
            <c:numRef>
              <c:f>'[29-34.xlsx]Лист2'!$B$2:$G$2</c:f>
              <c:numCache>
                <c:formatCode>General</c:formatCode>
                <c:ptCount val="6"/>
                <c:pt idx="0">
                  <c:v>29</c:v>
                </c:pt>
                <c:pt idx="1">
                  <c:v>30</c:v>
                </c:pt>
                <c:pt idx="2">
                  <c:v>31</c:v>
                </c:pt>
                <c:pt idx="3">
                  <c:v>32</c:v>
                </c:pt>
                <c:pt idx="4">
                  <c:v>33</c:v>
                </c:pt>
                <c:pt idx="5">
                  <c:v>34</c:v>
                </c:pt>
              </c:numCache>
            </c:numRef>
          </c:cat>
          <c:val>
            <c:numRef>
              <c:f>'[29-34.xlsx]Лист2'!$B$6:$G$6</c:f>
              <c:numCache>
                <c:formatCode>General</c:formatCode>
                <c:ptCount val="6"/>
                <c:pt idx="0">
                  <c:v>100</c:v>
                </c:pt>
                <c:pt idx="1">
                  <c:v>50</c:v>
                </c:pt>
                <c:pt idx="2">
                  <c:v>91.7</c:v>
                </c:pt>
                <c:pt idx="3">
                  <c:v>66.7</c:v>
                </c:pt>
                <c:pt idx="4">
                  <c:v>33.299999999999997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'[29-34.xlsx]Лист2'!$A$7</c:f>
              <c:strCache>
                <c:ptCount val="1"/>
                <c:pt idx="0">
                  <c:v>От 81 до 100</c:v>
                </c:pt>
              </c:strCache>
            </c:strRef>
          </c:tx>
          <c:invertIfNegative val="0"/>
          <c:cat>
            <c:numRef>
              <c:f>'[29-34.xlsx]Лист2'!$B$2:$G$2</c:f>
              <c:numCache>
                <c:formatCode>General</c:formatCode>
                <c:ptCount val="6"/>
                <c:pt idx="0">
                  <c:v>29</c:v>
                </c:pt>
                <c:pt idx="1">
                  <c:v>30</c:v>
                </c:pt>
                <c:pt idx="2">
                  <c:v>31</c:v>
                </c:pt>
                <c:pt idx="3">
                  <c:v>32</c:v>
                </c:pt>
                <c:pt idx="4">
                  <c:v>33</c:v>
                </c:pt>
                <c:pt idx="5">
                  <c:v>34</c:v>
                </c:pt>
              </c:numCache>
            </c:numRef>
          </c:cat>
          <c:val>
            <c:numRef>
              <c:f>'[29-34.xlsx]Лист2'!$B$7:$G$7</c:f>
              <c:numCache>
                <c:formatCode>General</c:formatCode>
                <c:ptCount val="6"/>
                <c:pt idx="0">
                  <c:v>100</c:v>
                </c:pt>
                <c:pt idx="1">
                  <c:v>83.3</c:v>
                </c:pt>
                <c:pt idx="2">
                  <c:v>83.3</c:v>
                </c:pt>
                <c:pt idx="3">
                  <c:v>100</c:v>
                </c:pt>
                <c:pt idx="4">
                  <c:v>100</c:v>
                </c:pt>
                <c:pt idx="5">
                  <c:v>8.33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999808"/>
        <c:axId val="237608960"/>
      </c:barChart>
      <c:catAx>
        <c:axId val="23699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7608960"/>
        <c:crosses val="autoZero"/>
        <c:auto val="1"/>
        <c:lblAlgn val="ctr"/>
        <c:lblOffset val="100"/>
        <c:noMultiLvlLbl val="0"/>
      </c:catAx>
      <c:valAx>
        <c:axId val="23760896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369998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69D672-1360-4178-84D5-CC65D4A52F62}" type="datetimeFigureOut">
              <a:rPr lang="ru-RU"/>
              <a:pPr>
                <a:defRPr/>
              </a:pPr>
              <a:t>25.08.2024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AB59CB4-9ED3-40EA-836C-915332E59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20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D5D64E-C3A2-4C48-AB8C-91943961443E}" type="slidenum">
              <a:rPr lang="ru-RU" altLang="ru-RU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ACEA9-79AF-4011-956D-BE85EE38013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3817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F9FB4-9F9F-49AB-BDD2-7C077E89853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749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E7A9C-9229-4287-9D5F-F5E4159705C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7580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B00AF-F46D-4FA3-83DC-95E254D8C24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4097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4BC6-E80F-4529-A09F-00CB1F2365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8222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FF1CD-66C1-4AA4-BE44-367261B39A9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1975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2DC4-E7E3-42DE-B21C-6817CBA9A3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921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EB22C-3A67-4828-9D84-7E88E7292FC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2624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47842-A093-43F0-93ED-D32F3DA31DA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7690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AD920-D056-4D32-96B8-04C82464B9A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386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F098-ABD8-42C4-985D-DC36F74CCA1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333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5F1699C3-4154-4346-BB2D-71B3C399692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28600"/>
            <a:ext cx="8658225" cy="1354138"/>
          </a:xfrm>
        </p:spPr>
        <p:txBody>
          <a:bodyPr/>
          <a:lstStyle/>
          <a:p>
            <a:pPr algn="ctr"/>
            <a:r>
              <a:rPr lang="ru-RU" altLang="ru-RU" sz="2800" dirty="0" smtClean="0">
                <a:solidFill>
                  <a:srgbClr val="7030A0"/>
                </a:solidFill>
                <a:latin typeface="Monotype Corsiva" pitchFamily="66" charset="0"/>
              </a:rPr>
              <a:t>Окружная  августовская   педагогическая конференция</a:t>
            </a:r>
            <a:br>
              <a:rPr lang="ru-RU" altLang="ru-RU" sz="2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altLang="ru-RU" sz="2400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409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6705600" cy="3810000"/>
          </a:xfrm>
        </p:spPr>
        <p:txBody>
          <a:bodyPr/>
          <a:lstStyle/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6"/>
              </a:buClr>
              <a:defRPr/>
            </a:pPr>
            <a:r>
              <a:rPr lang="ru-RU" b="1" dirty="0" smtClean="0">
                <a:solidFill>
                  <a:srgbClr val="330066">
                    <a:lumMod val="60000"/>
                    <a:lumOff val="4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330066">
                    <a:lumMod val="60000"/>
                    <a:lumOff val="4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330066">
                    <a:lumMod val="60000"/>
                    <a:lumOff val="4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езультатов   </a:t>
            </a:r>
            <a:r>
              <a:rPr lang="ru-RU" b="1" dirty="0">
                <a:solidFill>
                  <a:srgbClr val="330066">
                    <a:lumMod val="60000"/>
                    <a:lumOff val="4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ЕГЭ по химии Юго-Восточного округа в  </a:t>
            </a:r>
            <a:r>
              <a:rPr lang="ru-RU" b="1" dirty="0" smtClean="0">
                <a:solidFill>
                  <a:srgbClr val="330066">
                    <a:lumMod val="60000"/>
                    <a:lumOff val="4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2024 </a:t>
            </a:r>
            <a:r>
              <a:rPr lang="ru-RU" b="1" dirty="0">
                <a:solidFill>
                  <a:srgbClr val="330066">
                    <a:lumMod val="60000"/>
                    <a:lumOff val="4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году</a:t>
            </a:r>
          </a:p>
          <a:p>
            <a:pPr algn="ctr"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Clr>
                <a:srgbClr val="3333CC"/>
              </a:buClr>
              <a:buSzPct val="60000"/>
              <a:defRPr/>
            </a:pPr>
            <a:r>
              <a:rPr lang="ru-RU" sz="2000" b="1" i="1" dirty="0" err="1" smtClean="0">
                <a:solidFill>
                  <a:srgbClr val="002060"/>
                </a:solidFill>
                <a:latin typeface="Tahoma" pitchFamily="34" charset="0"/>
              </a:rPr>
              <a:t>Сураева</a:t>
            </a: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</a:rPr>
              <a:t>  Светлана </a:t>
            </a:r>
            <a:r>
              <a:rPr lang="ru-RU" sz="2000" b="1" i="1" dirty="0" err="1" smtClean="0">
                <a:solidFill>
                  <a:srgbClr val="002060"/>
                </a:solidFill>
                <a:latin typeface="Tahoma" pitchFamily="34" charset="0"/>
              </a:rPr>
              <a:t>Имрановна</a:t>
            </a: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</a:rPr>
              <a:t> – учитель химии  </a:t>
            </a:r>
          </a:p>
          <a:p>
            <a:pPr algn="ctr" eaLnBrk="1" hangingPunct="1">
              <a:lnSpc>
                <a:spcPct val="80000"/>
              </a:lnSpc>
              <a:buClr>
                <a:srgbClr val="3333CC"/>
              </a:buClr>
              <a:buSzPct val="60000"/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</a:rPr>
              <a:t>ГБОУ  СОШ  с.  Утевка</a:t>
            </a:r>
          </a:p>
          <a:p>
            <a:pPr algn="ctr"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Нефтегорск,  2024 г. 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22238"/>
            <a:ext cx="8458200" cy="1630362"/>
          </a:xfrm>
        </p:spPr>
        <p:txBody>
          <a:bodyPr/>
          <a:lstStyle/>
          <a:p>
            <a:pPr marL="457200" lvl="1" algn="ctr">
              <a:spcBef>
                <a:spcPts val="1000"/>
              </a:spcBef>
              <a:spcAft>
                <a:spcPts val="0"/>
              </a:spcAft>
              <a:buSzPts val="1400"/>
              <a:tabLst>
                <a:tab pos="90170" algn="l"/>
              </a:tabLst>
            </a:pPr>
            <a:r>
              <a:rPr lang="x-none" sz="200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Диаграмма распределения тестовых баллов </a:t>
            </a:r>
            <a:r>
              <a:rPr lang="ru-RU" sz="20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участников ЕГЭ </a:t>
            </a:r>
            <a:r>
              <a:rPr lang="x-none" sz="200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химии</a:t>
            </a:r>
            <a:r>
              <a:rPr lang="x-none" sz="200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x-none" sz="200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в 202</a:t>
            </a:r>
            <a:r>
              <a:rPr lang="ru-RU" sz="20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4</a:t>
            </a:r>
            <a:r>
              <a:rPr lang="x-none" sz="200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г.</a:t>
            </a:r>
            <a:br>
              <a:rPr lang="x-none" sz="200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</a:br>
            <a:r>
              <a:rPr lang="x-none" sz="2000" b="0" i="1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(количество участников, получивших тот или иной тестовый балл)</a:t>
            </a:r>
            <a:r>
              <a:rPr lang="ru-RU" sz="20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226565"/>
              </p:ext>
            </p:extLst>
          </p:nvPr>
        </p:nvGraphicFramePr>
        <p:xfrm>
          <a:off x="1066800" y="1981200"/>
          <a:ext cx="7696200" cy="3690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3800" y="5921988"/>
            <a:ext cx="266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/>
                <a:ea typeface="Calibri"/>
              </a:rPr>
              <a:t>Тестовый балл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3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latin typeface="Times New Roman"/>
                <a:ea typeface="Times New Roman"/>
                <a:cs typeface="Times New Roman"/>
              </a:rPr>
              <a:t>В   экзаменационной   работе   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2024 </a:t>
            </a:r>
            <a:r>
              <a:rPr lang="ru-RU" sz="1800" b="1" dirty="0">
                <a:latin typeface="Times New Roman"/>
                <a:ea typeface="Times New Roman"/>
                <a:cs typeface="Times New Roman"/>
              </a:rPr>
              <a:t>г.  по   сравнению   с   работой  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2023 </a:t>
            </a:r>
            <a:r>
              <a:rPr lang="ru-RU" sz="1800" b="1" dirty="0">
                <a:latin typeface="Times New Roman"/>
                <a:ea typeface="Times New Roman"/>
                <a:cs typeface="Times New Roman"/>
              </a:rPr>
              <a:t>г.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latin typeface="Times New Roman"/>
                <a:ea typeface="Times New Roman"/>
                <a:cs typeface="Times New Roman"/>
              </a:rPr>
              <a:t>приняты следующие изменения.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</a:rPr>
              <a:t>В   экзаменационной   работе   2024 г.  в   сравнении   с   работой 2023 г.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 smtClean="0">
                <a:latin typeface="Times New Roman"/>
                <a:ea typeface="Calibri"/>
              </a:rPr>
              <a:t>       изменения </a:t>
            </a:r>
            <a:r>
              <a:rPr lang="ru-RU" sz="1600" dirty="0">
                <a:latin typeface="Times New Roman"/>
                <a:ea typeface="Calibri"/>
              </a:rPr>
              <a:t>структуры работы отсутствуют. Изменён  уровень  сложности  заданий  20  и  28:  </a:t>
            </a:r>
            <a:endParaRPr lang="ru-RU" sz="1600" dirty="0" smtClean="0">
              <a:latin typeface="Times New Roman"/>
              <a:ea typeface="Calibri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</a:rPr>
              <a:t> </a:t>
            </a:r>
            <a:r>
              <a:rPr lang="ru-RU" sz="1600" dirty="0" smtClean="0">
                <a:latin typeface="Times New Roman"/>
                <a:ea typeface="Calibri"/>
              </a:rPr>
              <a:t>      в  </a:t>
            </a:r>
            <a:r>
              <a:rPr lang="ru-RU" sz="1600" dirty="0">
                <a:latin typeface="Times New Roman"/>
                <a:ea typeface="Calibri"/>
              </a:rPr>
              <a:t>2024 г.  указанные задания  представлены на повышенном уровне сложности. В    целом   </a:t>
            </a:r>
            <a:r>
              <a:rPr lang="ru-RU" sz="1600" dirty="0" smtClean="0">
                <a:latin typeface="Times New Roman"/>
                <a:ea typeface="Calibri"/>
              </a:rPr>
              <a:t>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</a:rPr>
              <a:t> </a:t>
            </a:r>
            <a:r>
              <a:rPr lang="ru-RU" sz="1600" dirty="0" smtClean="0">
                <a:latin typeface="Times New Roman"/>
                <a:ea typeface="Calibri"/>
              </a:rPr>
              <a:t>      принятые   </a:t>
            </a:r>
            <a:r>
              <a:rPr lang="ru-RU" sz="1600" dirty="0">
                <a:latin typeface="Times New Roman"/>
                <a:ea typeface="Calibri"/>
              </a:rPr>
              <a:t>изменения   в   экзаменационной   работе   2024 г.  ориентированы   на  </a:t>
            </a:r>
            <a:endParaRPr lang="ru-RU" sz="1600" dirty="0" smtClean="0">
              <a:latin typeface="Times New Roman"/>
              <a:ea typeface="Calibri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</a:rPr>
              <a:t> </a:t>
            </a:r>
            <a:r>
              <a:rPr lang="ru-RU" sz="1600" dirty="0" smtClean="0">
                <a:latin typeface="Times New Roman"/>
                <a:ea typeface="Calibri"/>
              </a:rPr>
              <a:t>      повышение  </a:t>
            </a:r>
            <a:r>
              <a:rPr lang="ru-RU" sz="1600" dirty="0">
                <a:latin typeface="Times New Roman"/>
                <a:ea typeface="Calibri"/>
              </a:rPr>
              <a:t>объективности  проверки  сформированности ряда  важных  </a:t>
            </a:r>
            <a:r>
              <a:rPr lang="ru-RU" sz="1600" dirty="0" err="1">
                <a:latin typeface="Times New Roman"/>
                <a:ea typeface="Calibri"/>
              </a:rPr>
              <a:t>метапредметных</a:t>
            </a:r>
            <a:r>
              <a:rPr lang="ru-RU" sz="1600" dirty="0">
                <a:latin typeface="Times New Roman"/>
                <a:ea typeface="Calibri"/>
              </a:rPr>
              <a:t>  </a:t>
            </a:r>
            <a:r>
              <a:rPr lang="ru-RU" sz="1600" dirty="0" smtClean="0">
                <a:latin typeface="Times New Roman"/>
                <a:ea typeface="Calibri"/>
              </a:rPr>
              <a:t>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</a:rPr>
              <a:t> </a:t>
            </a:r>
            <a:r>
              <a:rPr lang="ru-RU" sz="1600" dirty="0" smtClean="0">
                <a:latin typeface="Times New Roman"/>
                <a:ea typeface="Calibri"/>
              </a:rPr>
              <a:t>      умений</a:t>
            </a:r>
            <a:r>
              <a:rPr lang="ru-RU" sz="1600" dirty="0">
                <a:latin typeface="Times New Roman"/>
                <a:ea typeface="Calibri"/>
              </a:rPr>
              <a:t>,  в  первую  очередь  таких,  как  анализ текста   условия   задания,   преобразование   </a:t>
            </a:r>
            <a:r>
              <a:rPr lang="ru-RU" sz="1600" dirty="0" smtClean="0">
                <a:latin typeface="Times New Roman"/>
                <a:ea typeface="Calibri"/>
              </a:rPr>
              <a:t>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</a:rPr>
              <a:t> </a:t>
            </a:r>
            <a:r>
              <a:rPr lang="ru-RU" sz="1600" dirty="0" smtClean="0">
                <a:latin typeface="Times New Roman"/>
                <a:ea typeface="Calibri"/>
              </a:rPr>
              <a:t>      информации   </a:t>
            </a:r>
            <a:r>
              <a:rPr lang="ru-RU" sz="1600" dirty="0">
                <a:latin typeface="Times New Roman"/>
                <a:ea typeface="Calibri"/>
              </a:rPr>
              <a:t>из   одной   формы в другую, комбинирование аналитической и расчётной </a:t>
            </a:r>
            <a:endParaRPr lang="ru-RU" sz="1600" dirty="0" smtClean="0">
              <a:latin typeface="Times New Roman"/>
              <a:ea typeface="Calibri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</a:rPr>
              <a:t> </a:t>
            </a:r>
            <a:r>
              <a:rPr lang="ru-RU" sz="1600" dirty="0" smtClean="0">
                <a:latin typeface="Times New Roman"/>
                <a:ea typeface="Calibri"/>
              </a:rPr>
              <a:t>      деятельности</a:t>
            </a:r>
            <a:r>
              <a:rPr lang="ru-RU" sz="1600" dirty="0">
                <a:latin typeface="Times New Roman"/>
                <a:ea typeface="Calibri"/>
              </a:rPr>
              <a:t>, анализ состава  веществ  и  прогноз  возможности  протекания  реакций  между  </a:t>
            </a:r>
            <a:r>
              <a:rPr lang="ru-RU" sz="1600" dirty="0" smtClean="0">
                <a:latin typeface="Times New Roman"/>
                <a:ea typeface="Calibri"/>
              </a:rPr>
              <a:t>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</a:rPr>
              <a:t> </a:t>
            </a:r>
            <a:r>
              <a:rPr lang="ru-RU" sz="1600" dirty="0" smtClean="0">
                <a:latin typeface="Times New Roman"/>
                <a:ea typeface="Calibri"/>
              </a:rPr>
              <a:t>      ними</a:t>
            </a:r>
            <a:r>
              <a:rPr lang="ru-RU" sz="1600" dirty="0">
                <a:latin typeface="Times New Roman"/>
                <a:ea typeface="Calibri"/>
              </a:rPr>
              <a:t>, моделирование процессов и описание признаков их протекания. 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Максимальный первичный  балл за  выполнение работы в целом составил 56 баллов (в 2023 г. – 56 баллов). </a:t>
            </a:r>
            <a:endParaRPr lang="ru-RU" sz="1600" dirty="0"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ru-RU" sz="32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78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226902"/>
              </p:ext>
            </p:extLst>
          </p:nvPr>
        </p:nvGraphicFramePr>
        <p:xfrm>
          <a:off x="762000" y="1066801"/>
          <a:ext cx="8007624" cy="5059680"/>
        </p:xfrm>
        <a:graphic>
          <a:graphicData uri="http://schemas.openxmlformats.org/drawingml/2006/table">
            <a:tbl>
              <a:tblPr/>
              <a:tblGrid>
                <a:gridCol w="596469"/>
                <a:gridCol w="2485053"/>
                <a:gridCol w="794826"/>
                <a:gridCol w="994580"/>
                <a:gridCol w="994580"/>
                <a:gridCol w="895400"/>
                <a:gridCol w="649549"/>
                <a:gridCol w="597167"/>
              </a:tblGrid>
              <a:tr h="3041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в группе от минимального до 60 т.б.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в группе от 61 до 80 т.б.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в группе от 81 до 100 т.б.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5168" marR="351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731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Современная    модель    строения    атома.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Распределение электронов по энергетическим  уровням.  Классификация  химических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элементов.  Особенности  строения  энергетических  уровней  атомов  (s-,  p-,  d-элементов).   Основное   и   возбуждённое   состояния   атомов.   Электронная   конфигурация атома. Валентные электроны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78,6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018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Периодическая  система  химических  элементов    Д.И.    Менделеева.    Физический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смысл Периодического закона Д.И. Менделеева. Причины и закономерности изменения свойств элементов и их соединений по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периодам    и    группам.    Закономерности в изменении   свойств   простых   веществ,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водородных  соединений,  высших  оксидов и гидроксидов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64,3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33,3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5168" marR="35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8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822805"/>
              </p:ext>
            </p:extLst>
          </p:nvPr>
        </p:nvGraphicFramePr>
        <p:xfrm>
          <a:off x="533400" y="914400"/>
          <a:ext cx="8305800" cy="5549637"/>
        </p:xfrm>
        <a:graphic>
          <a:graphicData uri="http://schemas.openxmlformats.org/drawingml/2006/table">
            <a:tbl>
              <a:tblPr/>
              <a:tblGrid>
                <a:gridCol w="601651"/>
                <a:gridCol w="2979749"/>
                <a:gridCol w="762000"/>
                <a:gridCol w="685800"/>
                <a:gridCol w="1066800"/>
                <a:gridCol w="838200"/>
                <a:gridCol w="685800"/>
                <a:gridCol w="685800"/>
              </a:tblGrid>
              <a:tr h="39272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2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</a:p>
                  </a:txBody>
                  <a:tcPr marL="27941" marR="279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</a:p>
                  </a:txBody>
                  <a:tcPr marL="27941" marR="279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7941" marR="279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</a:p>
                  </a:txBody>
                  <a:tcPr marL="27941" marR="279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</a:p>
                  </a:txBody>
                  <a:tcPr marL="27941" marR="279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</a:p>
                  </a:txBody>
                  <a:tcPr marL="27941" marR="279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</a:p>
                  </a:txBody>
                  <a:tcPr marL="27941" marR="279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7247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Современная    модель    строения    атома.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Распределение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электронов по энергетическим  уровням.  Классификация  химических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элементов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.  Особенности  строения  энергетических  уровней  атомов  (s-,  p-,  d-элементов).   Основное   и   возбуждённое   состояния   атомов.   Электронная   конфигурация атома. Валентные электроны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78,6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5933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Периодическая  система  химических  элементов    Д.И.    Менделеева.    Физический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смысл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Периодического закона Д.И. Менделеева. Причины и закономерности изменения свойств элементов и их соединений по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 периодам   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и    группам.   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Закономерности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 изменении   свойств   простых   веществ,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водородных  соединений,  высших  оксидов и гидроксидов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64,3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33,3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29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Электроотрицательность.    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Валентность.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Степень окисления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27941" marR="2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87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05156"/>
              </p:ext>
            </p:extLst>
          </p:nvPr>
        </p:nvGraphicFramePr>
        <p:xfrm>
          <a:off x="990600" y="1989614"/>
          <a:ext cx="7696200" cy="1134586"/>
        </p:xfrm>
        <a:graphic>
          <a:graphicData uri="http://schemas.openxmlformats.org/drawingml/2006/table">
            <a:tbl>
              <a:tblPr/>
              <a:tblGrid>
                <a:gridCol w="685800"/>
                <a:gridCol w="2430633"/>
                <a:gridCol w="769767"/>
                <a:gridCol w="968008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9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662557"/>
              </p:ext>
            </p:extLst>
          </p:nvPr>
        </p:nvGraphicFramePr>
        <p:xfrm>
          <a:off x="990600" y="3124199"/>
          <a:ext cx="7696200" cy="3428999"/>
        </p:xfrm>
        <a:graphic>
          <a:graphicData uri="http://schemas.openxmlformats.org/drawingml/2006/table">
            <a:tbl>
              <a:tblPr/>
              <a:tblGrid>
                <a:gridCol w="685800"/>
                <a:gridCol w="2445310"/>
                <a:gridCol w="787962"/>
                <a:gridCol w="957728"/>
                <a:gridCol w="838200"/>
                <a:gridCol w="669048"/>
                <a:gridCol w="550152"/>
                <a:gridCol w="762000"/>
              </a:tblGrid>
              <a:tr h="2572966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Виды химической связи (ковалентная, ионная,  металлическая,  водородная)  и  механизмы  её  образования.  Межмолекулярные взаимодействия.  Вещества  молекулярного и     немолекулярного     строения.     Типы кристаллических    решёток.    Зависимость свойств  веществ  от  типа  кристаллической решётки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64,3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42,9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033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Классификация  неорганических  веществ. 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Номенклатура неорганических веществ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28,6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7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703083"/>
                <a:gridCol w="2413350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12139"/>
              </p:ext>
            </p:extLst>
          </p:nvPr>
        </p:nvGraphicFramePr>
        <p:xfrm>
          <a:off x="457199" y="2590800"/>
          <a:ext cx="7696200" cy="3962401"/>
        </p:xfrm>
        <a:graphic>
          <a:graphicData uri="http://schemas.openxmlformats.org/drawingml/2006/table">
            <a:tbl>
              <a:tblPr/>
              <a:tblGrid>
                <a:gridCol w="685801"/>
                <a:gridCol w="2430825"/>
                <a:gridCol w="769575"/>
                <a:gridCol w="990600"/>
                <a:gridCol w="838200"/>
                <a:gridCol w="609600"/>
                <a:gridCol w="609600"/>
                <a:gridCol w="761999"/>
              </a:tblGrid>
              <a:tr h="247650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Химические свойства важнейших металлов (натрий, калий, кальций, магний, алюминий, цинк, хром, железо, медь) и их соединений. Общие способы получения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металлов.</a:t>
                      </a:r>
                      <a:r>
                        <a:rPr lang="ru-RU" sz="90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Химические свойства важнейших неметаллов (галогенов, серы, азота, фосфора, угле-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рода и кремния) и их соединений (оксидов, кислородсодержащих кислот, водородных соединений).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Электролитическая  диссоциация.  Сильные и  слабые  электролиты.  Среда  водных  растворов  веществ:  кислая,  нейтральная,  щелочная.   Степень   диссоциации.   Реакции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ионного обмена. Идентификация  неорганических  соединений.  Качественные  реакции  на  неорганические вещества и ионы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83,3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89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Химические  свойства  важнейших  металлов (натрий, калий, кальций, магний, алюминий,  цинк,  хром,  железо,  медь)  и  их соединений.   Общие   способы   получения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металлов.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Химические свойства важнейших неметаллов (галогенов, серы, азота, фосфора, углерода и кремния) и их соединений (оксидов,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</a:rPr>
                        <a:t>кислородсодержащих кислот, водородных соединений)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28,6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7,1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29766" marR="29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4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703083"/>
                <a:gridCol w="2413350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254506"/>
              </p:ext>
            </p:extLst>
          </p:nvPr>
        </p:nvGraphicFramePr>
        <p:xfrm>
          <a:off x="457200" y="2590801"/>
          <a:ext cx="7696200" cy="2743200"/>
        </p:xfrm>
        <a:graphic>
          <a:graphicData uri="http://schemas.openxmlformats.org/drawingml/2006/table">
            <a:tbl>
              <a:tblPr/>
              <a:tblGrid>
                <a:gridCol w="685800"/>
                <a:gridCol w="2438400"/>
                <a:gridCol w="762000"/>
                <a:gridCol w="990600"/>
                <a:gridCol w="838200"/>
                <a:gridCol w="609600"/>
                <a:gridCol w="609600"/>
                <a:gridCol w="762000"/>
              </a:tblGrid>
              <a:tr h="208788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Химические  свойства  важнейших  металлов (натрий, калий, кальций, магний, алюминий,  цинк,  хром,  железо,  медь)  и  их соединений.   Общие   способы   получения </a:t>
                      </a: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металлов. </a:t>
                      </a: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Химические свойства важнейших неметаллов   (галогенов,   серы,   азота,   фосфора, углерода и кремния) и их соединений (оксидов,  кислородсодержащих  кислот,  водородных соединений)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53,6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42,9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Генетическая  связь неорганических   веществ,     принадлежащих     к     различным классам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17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689923"/>
              </p:ext>
            </p:extLst>
          </p:nvPr>
        </p:nvGraphicFramePr>
        <p:xfrm>
          <a:off x="533400" y="1719263"/>
          <a:ext cx="7620000" cy="990600"/>
        </p:xfrm>
        <a:graphic>
          <a:graphicData uri="http://schemas.openxmlformats.org/drawingml/2006/table">
            <a:tbl>
              <a:tblPr/>
              <a:tblGrid>
                <a:gridCol w="696122"/>
                <a:gridCol w="2351878"/>
                <a:gridCol w="838200"/>
                <a:gridCol w="919947"/>
                <a:gridCol w="860956"/>
                <a:gridCol w="624562"/>
                <a:gridCol w="574195"/>
                <a:gridCol w="754140"/>
              </a:tblGrid>
              <a:tr h="9354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511614"/>
              </p:ext>
            </p:extLst>
          </p:nvPr>
        </p:nvGraphicFramePr>
        <p:xfrm>
          <a:off x="533401" y="2743200"/>
          <a:ext cx="7619999" cy="3764282"/>
        </p:xfrm>
        <a:graphic>
          <a:graphicData uri="http://schemas.openxmlformats.org/drawingml/2006/table">
            <a:tbl>
              <a:tblPr/>
              <a:tblGrid>
                <a:gridCol w="685799"/>
                <a:gridCol w="2362200"/>
                <a:gridCol w="838200"/>
                <a:gridCol w="914400"/>
                <a:gridCol w="914400"/>
                <a:gridCol w="609600"/>
                <a:gridCol w="533400"/>
                <a:gridCol w="762000"/>
              </a:tblGrid>
              <a:tr h="108204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Представление  о  классификации  органических  веществ.  Систематическая  международная  номенклатура  и  принципы  образования   названий   органических   соединений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85,7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85,7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 Основные  положения  теории  химического строения        органических        соединений 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А.М. Бутлерова.  Углеродный  скелет  органической  молекулы.  Кратность  химической  связи.  σ-  и  π-связи.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sp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3 -,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sp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2 -,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sp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гибридизации  орбиталей  атомов  углерода. Зависимость       свойств       веществ       от химического строения молекул. Гомологи. 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Гомологический ряд. Изомерия и изомеры. Понятие     о     функциональной     группе.  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Ориентационные эффекты заместителей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28,6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4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92555"/>
              </p:ext>
            </p:extLst>
          </p:nvPr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685800"/>
                <a:gridCol w="2430633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375790"/>
              </p:ext>
            </p:extLst>
          </p:nvPr>
        </p:nvGraphicFramePr>
        <p:xfrm>
          <a:off x="457200" y="2590801"/>
          <a:ext cx="7696200" cy="1523999"/>
        </p:xfrm>
        <a:graphic>
          <a:graphicData uri="http://schemas.openxmlformats.org/drawingml/2006/table">
            <a:tbl>
              <a:tblPr/>
              <a:tblGrid>
                <a:gridCol w="685800"/>
                <a:gridCol w="2438400"/>
                <a:gridCol w="762000"/>
                <a:gridCol w="990600"/>
                <a:gridCol w="838200"/>
                <a:gridCol w="609600"/>
                <a:gridCol w="609600"/>
                <a:gridCol w="762000"/>
              </a:tblGrid>
              <a:tr h="152399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12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Химические  свойства  углеводородов:  алканов, циклоалканов, алкенов, алкадиенов, 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алкинов, аренов. Химические   свойства   кислородсодержащих  соединений:  спиртов,  фенола,  альдегидов,  кетонов,  карбоновых  кислот,  сложных эфиров, жиров, углеводов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28,6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45565"/>
              </p:ext>
            </p:extLst>
          </p:nvPr>
        </p:nvGraphicFramePr>
        <p:xfrm>
          <a:off x="457200" y="4114800"/>
          <a:ext cx="7696200" cy="2011680"/>
        </p:xfrm>
        <a:graphic>
          <a:graphicData uri="http://schemas.openxmlformats.org/drawingml/2006/table">
            <a:tbl>
              <a:tblPr/>
              <a:tblGrid>
                <a:gridCol w="685800"/>
                <a:gridCol w="2438400"/>
                <a:gridCol w="762000"/>
                <a:gridCol w="990600"/>
                <a:gridCol w="838200"/>
                <a:gridCol w="609600"/>
                <a:gridCol w="609600"/>
                <a:gridCol w="762000"/>
              </a:tblGrid>
              <a:tr h="89995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Характерные        химические        свойства аминов.  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Аминокислоты   и   белки.   Аминокислоты как амфотерные органические соединения. 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Основные     аминокислоты,     образующие белки.   Важнейшие   способы   получения 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аминов  и  аминокислот.  Химические  свойства  белков:  гидролиз,  денатурация,  качественные (цветные) реакции на белки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2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393220"/>
              </p:ext>
            </p:extLst>
          </p:nvPr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685800"/>
                <a:gridCol w="2430633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687761"/>
              </p:ext>
            </p:extLst>
          </p:nvPr>
        </p:nvGraphicFramePr>
        <p:xfrm>
          <a:off x="457201" y="2590799"/>
          <a:ext cx="7696199" cy="3657600"/>
        </p:xfrm>
        <a:graphic>
          <a:graphicData uri="http://schemas.openxmlformats.org/drawingml/2006/table">
            <a:tbl>
              <a:tblPr/>
              <a:tblGrid>
                <a:gridCol w="685799"/>
                <a:gridCol w="2438400"/>
                <a:gridCol w="762000"/>
                <a:gridCol w="990600"/>
                <a:gridCol w="838200"/>
                <a:gridCol w="685800"/>
                <a:gridCol w="533400"/>
                <a:gridCol w="762000"/>
              </a:tblGrid>
              <a:tr h="114379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Химические  свойства  углеводородов: 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алканов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циклоалканов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алкенов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алкадиенов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, </a:t>
                      </a: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алкинов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аренов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. </a:t>
                      </a: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Свободнорадикальный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 и ионный механизмы реакции. Понятие о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нуклеофиле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 и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электрофиле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. Правило Марковникова. Правило </a:t>
                      </a: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Зайцева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28,6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15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Характерные   химические   свойства   предельных   одноатомных   и   многоатомных </a:t>
                      </a: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спиртов,  фенола,  альдегидов,  карбоновых кислот, сложных эфиров. Важнейшие способы     получения     кислородсодержащих </a:t>
                      </a:r>
                    </a:p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органических соединений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60,7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43,9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83,3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Генетическая  связь  между  классами  органических соединений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64,3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2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82000" cy="868362"/>
          </a:xfrm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</a:t>
            </a:r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ЕГЭ  по химии </a:t>
            </a:r>
            <a:r>
              <a:rPr lang="ru-RU" altLang="ru-RU" sz="3200" dirty="0" smtClean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  2024 </a:t>
            </a:r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Динамика участников   ЕГЭ по химии  за последние 3 </a:t>
            </a: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года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(Юго-Восточное управление)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35578"/>
              </p:ext>
            </p:extLst>
          </p:nvPr>
        </p:nvGraphicFramePr>
        <p:xfrm>
          <a:off x="609601" y="2209800"/>
          <a:ext cx="7271066" cy="1600200"/>
        </p:xfrm>
        <a:graphic>
          <a:graphicData uri="http://schemas.openxmlformats.org/drawingml/2006/table">
            <a:tbl>
              <a:tblPr firstRow="1" firstCol="1" bandRow="1"/>
              <a:tblGrid>
                <a:gridCol w="1817592"/>
                <a:gridCol w="1817592"/>
                <a:gridCol w="1817592"/>
                <a:gridCol w="1818290"/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353898"/>
              </p:ext>
            </p:extLst>
          </p:nvPr>
        </p:nvGraphicFramePr>
        <p:xfrm>
          <a:off x="381001" y="4647605"/>
          <a:ext cx="8458200" cy="1845667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66799"/>
                <a:gridCol w="914400"/>
                <a:gridCol w="1676400"/>
                <a:gridCol w="710167"/>
                <a:gridCol w="1575833"/>
                <a:gridCol w="712366"/>
                <a:gridCol w="1802235"/>
              </a:tblGrid>
              <a:tr h="3053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</a:rPr>
                        <a:t>Пол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2022 г.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713" marR="44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2023 г.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713" marR="44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2024 г.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713" marR="44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чел.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% от общего числа участников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чел.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% от общего числа участников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чел.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% от общего числа участников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</a:rPr>
                        <a:t>Женский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18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81,8</a:t>
                      </a:r>
                    </a:p>
                  </a:txBody>
                  <a:tcPr marL="44713" marR="44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</a:rPr>
                        <a:t>11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</a:rPr>
                        <a:t>68,8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44713" marR="44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64,3</a:t>
                      </a:r>
                    </a:p>
                  </a:txBody>
                  <a:tcPr marL="44713" marR="44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</a:rPr>
                        <a:t>Мужской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18,2</a:t>
                      </a:r>
                    </a:p>
                  </a:txBody>
                  <a:tcPr marL="44713" marR="44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31,2</a:t>
                      </a: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44713" marR="44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</a:rPr>
                        <a:t>35,7</a:t>
                      </a:r>
                    </a:p>
                  </a:txBody>
                  <a:tcPr marL="44713" marR="44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09600" y="3954782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0"/>
              </a:spcBef>
              <a:spcAft>
                <a:spcPts val="0"/>
              </a:spcAft>
              <a:buSzPts val="1400"/>
              <a:tabLst>
                <a:tab pos="90170" algn="l"/>
              </a:tabLst>
            </a:pPr>
            <a:r>
              <a:rPr lang="x-none" b="1">
                <a:latin typeface="Times New Roman"/>
                <a:ea typeface="SimSun"/>
              </a:rPr>
              <a:t>Процентное соотношение юношей и девушек, участвующих в ЕГЭ </a:t>
            </a:r>
            <a:endParaRPr lang="ru-RU" b="1" dirty="0">
              <a:latin typeface="Cambria"/>
              <a:ea typeface="SimSun"/>
            </a:endParaRPr>
          </a:p>
          <a:p>
            <a:pPr marL="269875" algn="ctr">
              <a:spcBef>
                <a:spcPts val="0"/>
              </a:spcBef>
              <a:spcAft>
                <a:spcPts val="0"/>
              </a:spcAft>
              <a:tabLst>
                <a:tab pos="90170" algn="l"/>
              </a:tabLst>
            </a:pPr>
            <a:r>
              <a:rPr lang="ru-RU" b="1" dirty="0">
                <a:latin typeface="Times New Roman"/>
                <a:ea typeface="SimSun"/>
              </a:rPr>
              <a:t>(за 3 года)</a:t>
            </a:r>
            <a:endParaRPr lang="ru-RU" b="1" dirty="0">
              <a:effectLst/>
              <a:latin typeface="Cambria"/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508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703083"/>
                <a:gridCol w="2413350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226670"/>
              </p:ext>
            </p:extLst>
          </p:nvPr>
        </p:nvGraphicFramePr>
        <p:xfrm>
          <a:off x="457200" y="2590801"/>
          <a:ext cx="7696200" cy="2453640"/>
        </p:xfrm>
        <a:graphic>
          <a:graphicData uri="http://schemas.openxmlformats.org/drawingml/2006/table">
            <a:tbl>
              <a:tblPr/>
              <a:tblGrid>
                <a:gridCol w="685800"/>
                <a:gridCol w="2438400"/>
                <a:gridCol w="762000"/>
                <a:gridCol w="990600"/>
                <a:gridCol w="838200"/>
                <a:gridCol w="685800"/>
                <a:gridCol w="533400"/>
                <a:gridCol w="762000"/>
              </a:tblGrid>
              <a:tr h="99060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Химическая  реакция.  Классификация  химических  реакций  в  неорганической  и  органической    химии.    Закон    сохранения массы веществ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42,9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28,6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18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Скорость  реакции,  её  зависимость  от  различных факторов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28,6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Окислительно-восстановительные      реакции. Поведение веществ в средах с разным значением  pH.  Методы  электронного  баланса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78,6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57,1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88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Электролиз расплавов и растворов солей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42,9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32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527859"/>
              </p:ext>
            </p:extLst>
          </p:nvPr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685800"/>
                <a:gridCol w="2430633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846192"/>
              </p:ext>
            </p:extLst>
          </p:nvPr>
        </p:nvGraphicFramePr>
        <p:xfrm>
          <a:off x="457201" y="2590799"/>
          <a:ext cx="7696199" cy="4206240"/>
        </p:xfrm>
        <a:graphic>
          <a:graphicData uri="http://schemas.openxmlformats.org/drawingml/2006/table">
            <a:tbl>
              <a:tblPr/>
              <a:tblGrid>
                <a:gridCol w="685799"/>
                <a:gridCol w="2438400"/>
                <a:gridCol w="762000"/>
                <a:gridCol w="990600"/>
                <a:gridCol w="838200"/>
                <a:gridCol w="685800"/>
                <a:gridCol w="533400"/>
                <a:gridCol w="762000"/>
              </a:tblGrid>
              <a:tr h="24209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21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Гидролиз  солей.  Ионное  произведение  воды. Водородный показатель (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pH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) раствора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78,6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85,7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22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Обратимые  реакции.  Химическое  равновесие.  Факторы,  влияющие  на  состояние химического равновесия. Принцип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Ле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Шателье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46,4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37,7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83,3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Обратимые   и   необратимые   химические реакции. Химическое равновесие. Расчёты количества  вещества,  массы  вещества  или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объёма  газов  по  известному  количеству вещества,   массе   или   объёму   одного   из участвующих в реакции веществ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89,3</a:t>
                      </a:r>
                    </a:p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92,9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Идентификация  неорганических  соединений.  Качественные  реакции  на  неорганические вещества и ионы.  Идентификация органических соединений.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Решение экспериментальных задач на распознавание органических веществ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57,4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42,9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83,3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83,3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7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29687"/>
              </p:ext>
            </p:extLst>
          </p:nvPr>
        </p:nvGraphicFramePr>
        <p:xfrm>
          <a:off x="457200" y="1447800"/>
          <a:ext cx="7696200" cy="1124903"/>
        </p:xfrm>
        <a:graphic>
          <a:graphicData uri="http://schemas.openxmlformats.org/drawingml/2006/table">
            <a:tbl>
              <a:tblPr/>
              <a:tblGrid>
                <a:gridCol w="685800"/>
                <a:gridCol w="2430633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4017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1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948327"/>
              </p:ext>
            </p:extLst>
          </p:nvPr>
        </p:nvGraphicFramePr>
        <p:xfrm>
          <a:off x="457201" y="2590799"/>
          <a:ext cx="7696199" cy="3977640"/>
        </p:xfrm>
        <a:graphic>
          <a:graphicData uri="http://schemas.openxmlformats.org/drawingml/2006/table">
            <a:tbl>
              <a:tblPr/>
              <a:tblGrid>
                <a:gridCol w="685799"/>
                <a:gridCol w="2438400"/>
                <a:gridCol w="762000"/>
                <a:gridCol w="990600"/>
                <a:gridCol w="838200"/>
                <a:gridCol w="609600"/>
                <a:gridCol w="609600"/>
                <a:gridCol w="762000"/>
              </a:tblGrid>
              <a:tr h="354012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Химия  в  повседневной  жизни.  Правила безопасной  работы  с  едкими,  горючими и токсичными    веществами,    средствами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бытовой химии. Химия и здоровье. Химия в  медицине.  Химия  и  сельское  хозяйство. Химия в промышленности. Химия и энергетика:  природный  и  попутный  нефтяной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газы,  их  состав  и  использование.  Состав нефти и её переработка (природные источники углеводородов). Химия  и  экология.  Химическое  загрязнение окружающей среды и его последствия. Охрана   гидросферы,   почвы,   атмосферы, флоры  и  фауны  от  химического 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загрязнения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  Проблема   отходов   и   побочных продуктов.    Альтернативные    источники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энергии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Общие представления о промышленных  способах  получения  химических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веществ 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(на  примере  производства  аммиака,  серной  кислоты).  Чёрная  и  цветная металлургия.  Стекло  и  силикатная  промышленность.  Промышленная 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органическая   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химия.    Сырьё    для    органической промышленности.  Строение  и  структура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полимеров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 Зависимость  свойств  полимеров    от    строения    молекул.    Основные способы  получения  высокомолекулярных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соединений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: реакции полимеризации и поликонденсации. Классификация волокон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66,7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23813" marR="2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4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703083"/>
                <a:gridCol w="2413350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157652"/>
              </p:ext>
            </p:extLst>
          </p:nvPr>
        </p:nvGraphicFramePr>
        <p:xfrm>
          <a:off x="457201" y="2590801"/>
          <a:ext cx="7696199" cy="2393474"/>
        </p:xfrm>
        <a:graphic>
          <a:graphicData uri="http://schemas.openxmlformats.org/drawingml/2006/table">
            <a:tbl>
              <a:tblPr/>
              <a:tblGrid>
                <a:gridCol w="685799"/>
                <a:gridCol w="2438400"/>
                <a:gridCol w="762000"/>
                <a:gridCol w="990600"/>
                <a:gridCol w="914400"/>
                <a:gridCol w="609600"/>
                <a:gridCol w="533400"/>
                <a:gridCol w="762000"/>
              </a:tblGrid>
              <a:tr h="74755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26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Расчеты  массовой  доли  и  молярной  концентрации вещества в растворе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71,4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Расчёты   теплового   эффекта   (по   термохимическим уравнениям)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85,7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85,7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28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Расчёты   массы   (объёма,   количества   вещества)  продуктов  реакции,  если  одно  из веществ  дано  в  избытке  (имеет  примеси); расчёты   массовой   или   объёмной   доли выхода продукта реакции от теоретически  возможного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21,43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14,3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3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617119"/>
              </p:ext>
            </p:extLst>
          </p:nvPr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685800"/>
                <a:gridCol w="2430633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787011"/>
              </p:ext>
            </p:extLst>
          </p:nvPr>
        </p:nvGraphicFramePr>
        <p:xfrm>
          <a:off x="457200" y="2590799"/>
          <a:ext cx="7696200" cy="3108960"/>
        </p:xfrm>
        <a:graphic>
          <a:graphicData uri="http://schemas.openxmlformats.org/drawingml/2006/table">
            <a:tbl>
              <a:tblPr/>
              <a:tblGrid>
                <a:gridCol w="685800"/>
                <a:gridCol w="2438400"/>
                <a:gridCol w="762000"/>
                <a:gridCol w="990600"/>
                <a:gridCol w="838200"/>
                <a:gridCol w="609600"/>
                <a:gridCol w="609600"/>
                <a:gridCol w="762000"/>
              </a:tblGrid>
              <a:tr h="67897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29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Окислительно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-восстановительные      реакции. Поведение веществ в средах с разным значением   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</a:rPr>
                        <a:t>pH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.    Методы    электронного баланса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14,3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30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Электролитическая  диссоциация.  Сильные и  слабые  электролиты.  Среда  водных  растворов    веществ:    кислая,    нейтральная,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щелочная.  Степень  диссоциации.  Реакции ионного обмена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35,7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14,3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50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83,3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31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Генетическая  связь  неорганических   веществ,     принадлежащих     к     различным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классам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44,6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14,3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91,7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83,33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32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Генетическая  связь  между  классами  органических соединений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41,4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11,4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66,7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66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330066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3.2. Анализ выполнения заданий КИМ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129542"/>
              </p:ext>
            </p:extLst>
          </p:nvPr>
        </p:nvGraphicFramePr>
        <p:xfrm>
          <a:off x="457200" y="1719263"/>
          <a:ext cx="7696200" cy="853440"/>
        </p:xfrm>
        <a:graphic>
          <a:graphicData uri="http://schemas.openxmlformats.org/drawingml/2006/table">
            <a:tbl>
              <a:tblPr/>
              <a:tblGrid>
                <a:gridCol w="685800"/>
                <a:gridCol w="2430633"/>
                <a:gridCol w="771892"/>
                <a:gridCol w="965883"/>
                <a:gridCol w="869566"/>
                <a:gridCol w="630808"/>
                <a:gridCol w="579937"/>
                <a:gridCol w="761681"/>
              </a:tblGrid>
              <a:tr h="1555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  <a:t/>
                      </a:r>
                      <a:br>
                        <a:rPr lang="ru-RU" sz="1000" i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Номер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задания в КИМ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Проверяемые элементы содержания / умения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Уровень сложности задания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Процент выполнения задания </a:t>
                      </a:r>
                      <a:br>
                        <a:rPr lang="ru-RU" sz="100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в округе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средний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не преодолевших минимальный балл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минимального до 60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61 до 80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в группе от 81 до 100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</a:rPr>
                        <a:t>т.б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971174"/>
              </p:ext>
            </p:extLst>
          </p:nvPr>
        </p:nvGraphicFramePr>
        <p:xfrm>
          <a:off x="457200" y="2590799"/>
          <a:ext cx="7696200" cy="4191000"/>
        </p:xfrm>
        <a:graphic>
          <a:graphicData uri="http://schemas.openxmlformats.org/drawingml/2006/table">
            <a:tbl>
              <a:tblPr/>
              <a:tblGrid>
                <a:gridCol w="685800"/>
                <a:gridCol w="2438400"/>
                <a:gridCol w="762000"/>
                <a:gridCol w="990600"/>
                <a:gridCol w="838200"/>
                <a:gridCol w="685800"/>
                <a:gridCol w="533400"/>
                <a:gridCol w="762000"/>
              </a:tblGrid>
              <a:tr h="83137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Нахождение молекулярной формулы органического   вещества   по   его   плотности и массовым   долям   элементов,   входящих 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в его  состав,  или  по  продуктам  сгорания; установление   структурной   формулы   органического    вещества    на    основе    его химических  свойств  или  способов  получения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38,1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33,3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4,8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33,3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34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Способы   выражения концентрации   растворов:    массовая    доля    растворённого вещества,   молярная   концентрация.   Насыщенные   и   ненасыщенные   растворы,</a:t>
                      </a:r>
                      <a:r>
                        <a:rPr lang="ru-RU" sz="110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растворимость.  Кристаллогидраты.  Расчёты  массы  (объёма,  количества  вещества) 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продуктов  реакции,  если  одно  из  веществ дано в избытке (имеет примеси). Расчёты   массы   (объёма,   количества   вещества)  продукта  реакции,  если  одно  из 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веществ  дано  в  виде  раствора  с  определённой    массовой    долей    растворённого вещества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В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1,8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8,3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61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103486"/>
              </p:ext>
            </p:extLst>
          </p:nvPr>
        </p:nvGraphicFramePr>
        <p:xfrm>
          <a:off x="304800" y="1719262"/>
          <a:ext cx="8382000" cy="4757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38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22238"/>
            <a:ext cx="8686800" cy="1249362"/>
          </a:xfrm>
        </p:spPr>
        <p:txBody>
          <a:bodyPr/>
          <a:lstStyle/>
          <a:p>
            <a:pPr algn="ctr"/>
            <a:r>
              <a:rPr lang="ru-RU" sz="4000" dirty="0" smtClean="0">
                <a:latin typeface="Times New Roman"/>
                <a:ea typeface="Calibri"/>
              </a:rPr>
              <a:t> </a:t>
            </a:r>
            <a:r>
              <a:rPr lang="ru-RU" sz="3200" dirty="0" smtClean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</a:rPr>
              <a:t>Общие </a:t>
            </a:r>
            <a:r>
              <a:rPr lang="ru-RU" sz="32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</a:rPr>
              <a:t>рекомендации по подготовке обучающихся к ЕГЭ </a:t>
            </a:r>
            <a:r>
              <a:rPr lang="ru-RU" sz="3200" dirty="0" smtClean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</a:rPr>
              <a:t>2025 </a:t>
            </a:r>
            <a:r>
              <a:rPr lang="ru-RU" sz="32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</a:rPr>
              <a:t>года. </a:t>
            </a:r>
            <a:endParaRPr lang="ru-RU" sz="3200" dirty="0">
              <a:solidFill>
                <a:srgbClr val="7030A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9262"/>
            <a:ext cx="8382000" cy="4986337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Подготовку необходимо начать с изучения нормативной базы,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размещенной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на ФИПИ (а именно с демоверсией, кодификатором и спецификацией КИМ ЕГЭ для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2025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года).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На уроках химии необходимо обеспечить освоение обучающимися основного содержания курса химии и использования обучающимися разнообразных видов учебной деятельности, представленными в кодификаторе элементов содержания и требований к уровню подготовки участников ЕГЭ.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Необходимо в процессе подготовки обучающихся к ЕГЭ по химии  на уроках  больше внимания уделить  вопросам,  которые  вызывает затруднение у многих участников ЕГЭ: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Calibri"/>
              </a:rPr>
              <a:t> химические  </a:t>
            </a:r>
            <a:r>
              <a:rPr lang="ru-RU" sz="1800" dirty="0">
                <a:latin typeface="Times New Roman"/>
                <a:ea typeface="Calibri"/>
              </a:rPr>
              <a:t>свойства  </a:t>
            </a:r>
            <a:r>
              <a:rPr lang="ru-RU" sz="1800" dirty="0" smtClean="0">
                <a:latin typeface="Times New Roman"/>
                <a:ea typeface="Calibri"/>
              </a:rPr>
              <a:t>  металлов и неметаллов;  </a:t>
            </a:r>
            <a:endParaRPr lang="ru-RU" sz="2000" dirty="0">
              <a:latin typeface="Times New Roman"/>
              <a:ea typeface="Calibri"/>
            </a:endParaRPr>
          </a:p>
          <a:p>
            <a:r>
              <a:rPr lang="ru-RU" sz="1800" dirty="0">
                <a:latin typeface="Times New Roman"/>
                <a:ea typeface="Times New Roman"/>
                <a:cs typeface="Times New Roman"/>
              </a:rPr>
              <a:t>к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лассификация химических реакций;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r>
              <a:rPr lang="ru-RU" sz="1800" dirty="0" smtClean="0">
                <a:latin typeface="Times New Roman"/>
                <a:ea typeface="Calibri"/>
              </a:rPr>
              <a:t>обратимые  </a:t>
            </a:r>
            <a:r>
              <a:rPr lang="ru-RU" sz="1800" dirty="0">
                <a:latin typeface="Times New Roman"/>
                <a:ea typeface="Calibri"/>
              </a:rPr>
              <a:t>реакции.  Химическое  </a:t>
            </a:r>
            <a:r>
              <a:rPr lang="ru-RU" sz="1800" dirty="0" smtClean="0">
                <a:latin typeface="Times New Roman"/>
                <a:ea typeface="Calibri"/>
              </a:rPr>
              <a:t>равновесие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077200" cy="944562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</a:rPr>
              <a:t>Общие рекомендации по подготовке обучающихся к ЕГЭ </a:t>
            </a:r>
            <a:r>
              <a:rPr lang="ru-RU" sz="3200" dirty="0" smtClean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</a:rPr>
              <a:t>2025 </a:t>
            </a:r>
            <a:r>
              <a:rPr lang="ru-RU" sz="32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</a:rPr>
              <a:t>года.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064125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расчёты  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массы   (объёма,   количества   вещества)  продуктов  реакции,  если  одно  из веществ  дано  в  избытке  (имеет  примеси); расчёты   массовой   или   объёмной   доли выхода продукта реакции от теоретически 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возможного;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становление 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молекулярной и структурной формул вещества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  </a:t>
            </a:r>
            <a:endParaRPr lang="ru-RU" sz="1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пособы  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выражения концентрации   растворов:    массовая    доля    растворённого вещества,   молярная   концентрация.   Насыщенные   и   ненасыщенные   растворы, растворимость.  Кристаллогидраты.  Расчёты  массы  (объёма,  количества  вещества) продуктов  реакции,  если  одно  из  веществ дано в избытке (имеет примеси). Расчёты   массы   (объёма,   количества   вещества)  продукта  реакции,  если  одно  из веществ  дано  в  виде  раствора  с  определённой    массовой    долей    растворённого вещества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.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254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22238"/>
            <a:ext cx="8686800" cy="1706562"/>
          </a:xfrm>
        </p:spPr>
        <p:txBody>
          <a:bodyPr/>
          <a:lstStyle/>
          <a:p>
            <a:pPr marL="457200" lvl="1" algn="ctr">
              <a:lnSpc>
                <a:spcPct val="115000"/>
              </a:lnSpc>
              <a:spcAft>
                <a:spcPts val="0"/>
              </a:spcAft>
              <a:buSzPts val="1400"/>
            </a:pPr>
            <a:r>
              <a:rPr lang="x-none" sz="2400">
                <a:solidFill>
                  <a:srgbClr val="7030A0"/>
                </a:solidFill>
                <a:latin typeface="Monotype Corsiva" panose="03010101010201010101" pitchFamily="66" charset="0"/>
                <a:ea typeface="SimSun"/>
                <a:cs typeface="Times New Roman"/>
              </a:rPr>
              <a:t>Рекомендации по темам для обсуждения на методических объединениях учителей-предметников, возможные направления повышения квалификации</a:t>
            </a:r>
            <a:r>
              <a:rPr lang="ru-RU" sz="24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  <a:cs typeface="Times New Roman"/>
              </a:rPr>
            </a:br>
            <a:endParaRPr lang="ru-RU" sz="2400" dirty="0">
              <a:solidFill>
                <a:srgbClr val="7030A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Провести обучающие семинары  для учителей химии  по темам:  «Анализ результатов ЕГЭ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2024: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типичные ошибки, разбор наиболее сложных вопросы второй части», «Методическое сопровождение педагогов по повышению качества подготовки к ГИА по химии», «Методика дифференцированного обучения школьников  с разными уровнями предметной подготовки».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 Привлечь учителей для участия на КПК, семинарах, </a:t>
            </a:r>
            <a:r>
              <a:rPr lang="ru-RU" sz="1800" dirty="0" err="1">
                <a:latin typeface="Times New Roman"/>
                <a:ea typeface="Calibri"/>
                <a:cs typeface="Times New Roman"/>
              </a:rPr>
              <a:t>вебинарах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, круглых столах по  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химии для разбора проблемных вопросов ЕГЭ. Внести коррективы в содержании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методики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преподавания химии в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2024-2025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уч. году, опираясь на анализ сдачи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ЕГЭ-2024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и учесть перспективы изменений структуры КИМ в новом учебном году.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Calibri"/>
                <a:cs typeface="Times New Roman"/>
              </a:rPr>
              <a:t>          </a:t>
            </a:r>
            <a:r>
              <a:rPr lang="ru-RU" sz="1800" b="1" u="sng" dirty="0">
                <a:latin typeface="Times New Roman"/>
                <a:ea typeface="Calibri"/>
                <a:cs typeface="Times New Roman"/>
              </a:rPr>
              <a:t>Курсы  повышение квалификации учителей химии  по темам</a:t>
            </a:r>
            <a:r>
              <a:rPr lang="ru-RU" sz="1800" b="1" u="sng" dirty="0" smtClean="0">
                <a:latin typeface="Times New Roman"/>
                <a:ea typeface="Calibri"/>
                <a:cs typeface="Times New Roman"/>
              </a:rPr>
              <a:t>: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</a:rPr>
              <a:t>1. «Школа </a:t>
            </a:r>
            <a:r>
              <a:rPr lang="ru-RU" sz="1800" dirty="0">
                <a:latin typeface="Times New Roman"/>
              </a:rPr>
              <a:t>современного учителя</a:t>
            </a:r>
            <a:r>
              <a:rPr lang="ru-RU" sz="1800" dirty="0" smtClean="0">
                <a:latin typeface="Times New Roman"/>
              </a:rPr>
              <a:t>».</a:t>
            </a:r>
            <a:endParaRPr lang="ru-RU" sz="1800" dirty="0" smtClean="0"/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Calibri"/>
                <a:cs typeface="Times New Roman"/>
              </a:rPr>
              <a:t> 2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.«Подготовка        экспертов для  работы  в  региональной предметной     комиссии 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при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проведении  государственной итоговой  аттестации по  образовательным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программам 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среднего  общего образования».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6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001000" cy="944562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</a:t>
            </a:r>
            <a:r>
              <a:rPr lang="ru-RU" altLang="ru-RU" sz="3200" dirty="0" smtClean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  </a:t>
            </a:r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2024 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Динамика результатов ЕГЭ по предмету за последние 3 года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(Юго-Восточное управление)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493465"/>
              </p:ext>
            </p:extLst>
          </p:nvPr>
        </p:nvGraphicFramePr>
        <p:xfrm>
          <a:off x="381000" y="2819400"/>
          <a:ext cx="7848601" cy="21585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01899"/>
                <a:gridCol w="1912358"/>
                <a:gridCol w="1912358"/>
                <a:gridCol w="1321986"/>
              </a:tblGrid>
              <a:tr h="70201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предмета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58,8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7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772400" cy="1630362"/>
          </a:xfrm>
        </p:spPr>
        <p:txBody>
          <a:bodyPr/>
          <a:lstStyle/>
          <a:p>
            <a:pPr algn="ctr"/>
            <a:r>
              <a:rPr lang="x-none" sz="2400">
                <a:solidFill>
                  <a:srgbClr val="7030A0"/>
                </a:solidFill>
                <a:latin typeface="Monotype Corsiva" panose="03010101010201010101" pitchFamily="66" charset="0"/>
                <a:ea typeface="SimSun"/>
                <a:cs typeface="Times New Roman"/>
              </a:rPr>
              <a:t>Рекомендации по темам для обсуждения на методических объединениях учителей-предметников, возможные направления повышения квалификации</a:t>
            </a:r>
            <a:r>
              <a:rPr lang="ru-RU" sz="24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Monotype Corsiva" panose="03010101010201010101" pitchFamily="66" charset="0"/>
                <a:ea typeface="Calibri"/>
                <a:cs typeface="Times New Roman"/>
              </a:rPr>
            </a:b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i="1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Темы для обсуждения</a:t>
            </a:r>
            <a:r>
              <a:rPr lang="ru-RU" sz="2000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на методических объединений учителей химии: 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</a:rPr>
              <a:t> 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– </a:t>
            </a:r>
            <a:r>
              <a:rPr lang="ru-RU" sz="2000" dirty="0">
                <a:latin typeface="Times New Roman"/>
              </a:rPr>
              <a:t> особенности подготовки обучающихся к выполнению заданий базового и 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повышенного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уровней сложности на основе анализа типичных ошибок и 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затруднений, возникших у выпускников прошлых лет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специфика выполнения заданий повышенного и высокого уровней сложности и       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подготовка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 их выполнению обучающихся с разным уровнем знания предмета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методика выполнения заданий с развернутым ответом, относящихся к различным 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содержательным блокам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мастер-класс по подготовке к ГИА по химии учителя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ГБОУ СОШ № 2 «ОЦ» с. Борское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, 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подготовившего  выпускника, сдавшего ЕГЭ по химии на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88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баллов.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i="1" dirty="0"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3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066597"/>
              </p:ext>
            </p:extLst>
          </p:nvPr>
        </p:nvGraphicFramePr>
        <p:xfrm>
          <a:off x="609599" y="1524000"/>
          <a:ext cx="8001001" cy="1905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57601"/>
                <a:gridCol w="759744"/>
                <a:gridCol w="1005515"/>
                <a:gridCol w="1136670"/>
                <a:gridCol w="1441471"/>
              </a:tblGrid>
              <a:tr h="7473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участников, не преодолевших минимальную границу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(от количества сдававших химию)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понижение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7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7,1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7,1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483494"/>
              </p:ext>
            </p:extLst>
          </p:nvPr>
        </p:nvGraphicFramePr>
        <p:xfrm>
          <a:off x="457199" y="3733800"/>
          <a:ext cx="8458202" cy="2431733"/>
        </p:xfrm>
        <a:graphic>
          <a:graphicData uri="http://schemas.openxmlformats.org/drawingml/2006/table">
            <a:tbl>
              <a:tblPr firstRow="1" firstCol="1" bandRow="1"/>
              <a:tblGrid>
                <a:gridCol w="783168"/>
                <a:gridCol w="1253067"/>
                <a:gridCol w="1409700"/>
                <a:gridCol w="1202266"/>
                <a:gridCol w="1147235"/>
                <a:gridCol w="1331384"/>
                <a:gridCol w="1331382"/>
              </a:tblGrid>
              <a:tr h="960628"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участников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участников, получивших тестовый балл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ниже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min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min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 баллов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61 до 80 баллов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81 до 100 баллов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женский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2354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MS Mincho"/>
                          <a:cs typeface="Times New Roman"/>
                        </a:rPr>
                        <a:t>1/</a:t>
                      </a:r>
                      <a:r>
                        <a:rPr lang="ru-RU" sz="1200" dirty="0">
                          <a:effectLst/>
                          <a:latin typeface="Calibri"/>
                          <a:ea typeface="MS Mincho"/>
                          <a:cs typeface="Times New Roman"/>
                        </a:rPr>
                        <a:t>11,1%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33,3%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33,3%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22,2%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мужской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42354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4/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31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650807"/>
              </p:ext>
            </p:extLst>
          </p:nvPr>
        </p:nvGraphicFramePr>
        <p:xfrm>
          <a:off x="304802" y="1600201"/>
          <a:ext cx="8381997" cy="4876798"/>
        </p:xfrm>
        <a:graphic>
          <a:graphicData uri="http://schemas.openxmlformats.org/drawingml/2006/table">
            <a:tbl>
              <a:tblPr firstRow="1" firstCol="1" bandRow="1"/>
              <a:tblGrid>
                <a:gridCol w="609598"/>
                <a:gridCol w="1600200"/>
                <a:gridCol w="1219200"/>
                <a:gridCol w="1577989"/>
                <a:gridCol w="1097804"/>
                <a:gridCol w="1097804"/>
                <a:gridCol w="1179402"/>
              </a:tblGrid>
              <a:tr h="5955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АТЕ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участников, получивших тестовый балл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участников, получивших 100 баллов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ниже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минималь-ного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минималь-ного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 баллов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61 до 80 баллов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81 до 99 баллов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5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м.р. Алексеевский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r>
                        <a:rPr lang="ru-RU" sz="20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м.р. 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Борский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66,7%</a:t>
                      </a:r>
                      <a:endParaRPr lang="ru-RU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33,3%</a:t>
                      </a:r>
                      <a:endParaRPr lang="ru-RU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м.р. Нефтегорский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51,4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28,6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93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313544"/>
              </p:ext>
            </p:extLst>
          </p:nvPr>
        </p:nvGraphicFramePr>
        <p:xfrm>
          <a:off x="533400" y="1828799"/>
          <a:ext cx="7696199" cy="446732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067399"/>
                <a:gridCol w="1279554"/>
                <a:gridCol w="1279554"/>
                <a:gridCol w="1069692"/>
              </a:tblGrid>
              <a:tr h="48541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Юго-Восточный округ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2022 </a:t>
                      </a: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г.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2023 </a:t>
                      </a: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г.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2024 </a:t>
                      </a: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г.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Не преодолели минимального балла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2/9,09 %</a:t>
                      </a:r>
                      <a:endParaRPr lang="ru-RU" sz="2000" dirty="0" smtClean="0">
                        <a:effectLst/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1/7,14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Средний тестовый балл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58,8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60,1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59,1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Получили от 81 до 99 баллов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4/18,18%</a:t>
                      </a:r>
                      <a:endParaRPr lang="ru-RU" sz="2000" dirty="0" smtClean="0">
                        <a:effectLst/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0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3/21,4%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Получили 100 баллов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MS Mincho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4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555808"/>
              </p:ext>
            </p:extLst>
          </p:nvPr>
        </p:nvGraphicFramePr>
        <p:xfrm>
          <a:off x="457200" y="1828798"/>
          <a:ext cx="8001000" cy="3217960"/>
        </p:xfrm>
        <a:graphic>
          <a:graphicData uri="http://schemas.openxmlformats.org/drawingml/2006/table">
            <a:tbl>
              <a:tblPr firstRow="1" firstCol="1" bandRow="1"/>
              <a:tblGrid>
                <a:gridCol w="3483955"/>
                <a:gridCol w="1693483"/>
                <a:gridCol w="1318607"/>
                <a:gridCol w="1504955"/>
              </a:tblGrid>
              <a:tr h="643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2023г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2024г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динамика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минимального до 60 баллов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 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61 до 80 баллов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8/50%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3/21,4%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0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28,6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81 до 99 баллов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3/21,4%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 баллов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6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27919"/>
              </p:ext>
            </p:extLst>
          </p:nvPr>
        </p:nvGraphicFramePr>
        <p:xfrm>
          <a:off x="152399" y="729439"/>
          <a:ext cx="8839202" cy="5889517"/>
        </p:xfrm>
        <a:graphic>
          <a:graphicData uri="http://schemas.openxmlformats.org/drawingml/2006/table">
            <a:tbl>
              <a:tblPr firstRow="1" firstCol="1" bandRow="1"/>
              <a:tblGrid>
                <a:gridCol w="1815193"/>
                <a:gridCol w="947057"/>
                <a:gridCol w="868136"/>
                <a:gridCol w="1170215"/>
                <a:gridCol w="1143000"/>
                <a:gridCol w="1159328"/>
                <a:gridCol w="1075399"/>
                <a:gridCol w="660874"/>
              </a:tblGrid>
              <a:tr h="1099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ГБОУ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участников,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набравших мин. кол-во баллов ЕГЭ,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участников,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набравших </a:t>
                      </a:r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минимального </a:t>
                      </a:r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до </a:t>
                      </a:r>
                      <a:endParaRPr lang="ru-RU" sz="1200" dirty="0">
                        <a:effectLst/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 баллов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участников,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набравших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   6 1  до</a:t>
                      </a:r>
                      <a:r>
                        <a:rPr lang="ru-RU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80 баллов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участников, 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набравших от  81 до 100</a:t>
                      </a:r>
                      <a:r>
                        <a:rPr lang="ru-RU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баллов,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Максимальный балл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9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с. Алексеевка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р.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Алексеевский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№1 «ОЦ» с. Борское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СОШ №2 «ОЦ» с. Борское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М. р. Борский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№1 г. Нефтегорска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СОШ №2 г. Нефтегорска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СОШ №3 г. Нефтегорска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ГБОУ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СОШ с. Утевка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р.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Нефтегорский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28,6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ЮВУ</a:t>
                      </a:r>
                      <a:endParaRPr lang="ru-RU" sz="1400">
                        <a:solidFill>
                          <a:srgbClr val="3B29A7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solidFill>
                          <a:srgbClr val="3B29A7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59,1</a:t>
                      </a:r>
                      <a:endParaRPr lang="ru-RU" sz="1400" dirty="0">
                        <a:solidFill>
                          <a:srgbClr val="3B29A7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dirty="0" smtClean="0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(7,14)</a:t>
                      </a:r>
                      <a:endParaRPr lang="ru-RU" sz="1400" dirty="0">
                        <a:solidFill>
                          <a:srgbClr val="3B29A7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dirty="0">
                        <a:solidFill>
                          <a:srgbClr val="3B29A7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21,43</a:t>
                      </a:r>
                      <a:endParaRPr lang="ru-RU" sz="1400" dirty="0">
                        <a:solidFill>
                          <a:srgbClr val="3B29A7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B29A7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21,43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B29A7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3B29A7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88</a:t>
                      </a:r>
                      <a:endParaRPr lang="ru-RU" sz="1400" dirty="0">
                        <a:solidFill>
                          <a:srgbClr val="3B29A7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4118" marR="24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0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Результаты  ЕГЭ  по химии  в  2024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Наиболее высокие результаты  демонстрируют выпускники </a:t>
            </a:r>
            <a:r>
              <a:rPr lang="ru-RU" sz="2000" dirty="0">
                <a:latin typeface="Times New Roman"/>
                <a:ea typeface="Times New Roman"/>
              </a:rPr>
              <a:t>ГБОУ СОШ № 2 «ОЦ» с. </a:t>
            </a:r>
            <a:r>
              <a:rPr lang="ru-RU" sz="2000" dirty="0" smtClean="0">
                <a:latin typeface="Times New Roman"/>
                <a:ea typeface="Times New Roman"/>
              </a:rPr>
              <a:t>Борское  (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1 выпускник набрал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88 баллов)</a:t>
            </a:r>
            <a:r>
              <a:rPr lang="ru-RU" sz="2000" dirty="0" smtClean="0">
                <a:latin typeface="Times New Roman"/>
                <a:ea typeface="Times New Roman"/>
              </a:rPr>
              <a:t>,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ГБОУ СОШ с. Алексеевка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 выпускник набрал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86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баллов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); </a:t>
            </a:r>
            <a:r>
              <a:rPr lang="ru-RU" sz="2000" dirty="0" smtClean="0">
                <a:latin typeface="Times New Roman"/>
                <a:ea typeface="Times New Roman"/>
              </a:rPr>
              <a:t>ГБОУ </a:t>
            </a:r>
            <a:r>
              <a:rPr lang="ru-RU" sz="2000" dirty="0">
                <a:latin typeface="Times New Roman"/>
                <a:ea typeface="Times New Roman"/>
              </a:rPr>
              <a:t>СОШ с. </a:t>
            </a:r>
            <a:r>
              <a:rPr lang="ru-RU" sz="2000" dirty="0" smtClean="0">
                <a:latin typeface="Times New Roman"/>
                <a:ea typeface="Times New Roman"/>
              </a:rPr>
              <a:t>Утевка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 выпускник набрал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84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балла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).</a:t>
            </a:r>
            <a:r>
              <a:rPr lang="ru-RU" sz="2000" dirty="0" smtClean="0">
                <a:latin typeface="Times New Roman"/>
                <a:ea typeface="Times New Roman"/>
              </a:rPr>
              <a:t>, </a:t>
            </a:r>
            <a:endParaRPr lang="ru-RU" sz="20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Наиболее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низкие результаты демонстрируют выпускники школ 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ГБОУ СОШ № 1 «ОЦ» с. Борское, ГБОУ СОШ № 1 г. Нефтегорска.</a:t>
            </a:r>
            <a:endParaRPr lang="ru-RU" sz="1800" dirty="0">
              <a:latin typeface="Times New Roman"/>
              <a:ea typeface="Calibri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330066"/>
              </a:buClr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Наилучший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результат получили выпускники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ГБОУ СОШ № 2 «ОЦ» с.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Борское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ГБОУ СОШ с.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Утевка.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1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3566</TotalTime>
  <Words>3490</Words>
  <Application>Microsoft Office PowerPoint</Application>
  <PresentationFormat>Экран (4:3)</PresentationFormat>
  <Paragraphs>887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Сеть</vt:lpstr>
      <vt:lpstr>Окружная  августовская   педагогическая конференция  </vt:lpstr>
      <vt:lpstr>Результаты  ЕГЭ  по химии в  2024 году</vt:lpstr>
      <vt:lpstr>Результаты  ЕГЭ  по химии  в  2024 году</vt:lpstr>
      <vt:lpstr>Результаты  ЕГЭ  по химии  в  2024 году</vt:lpstr>
      <vt:lpstr>Результаты  ЕГЭ  по химии  в  2024 году</vt:lpstr>
      <vt:lpstr>Результаты  ЕГЭ  по химии  в  2024 году</vt:lpstr>
      <vt:lpstr>Результаты  ЕГЭ  по химии  в  2024 году</vt:lpstr>
      <vt:lpstr>Результаты  ЕГЭ  по химии  в  2024 году</vt:lpstr>
      <vt:lpstr>Результаты  ЕГЭ  по химии  в  2024 году</vt:lpstr>
      <vt:lpstr>Диаграмма распределения тестовых баллов участников ЕГЭ по химии в 2024 г.  (количество участников, получивших тот или иной тестовый балл) </vt:lpstr>
      <vt:lpstr>Результаты  ЕГЭ  по химии  в  2024 году</vt:lpstr>
      <vt:lpstr>3.2. Анализ выполнения заданий КИМ </vt:lpstr>
      <vt:lpstr>3.2. Анализ выполнения заданий КИМ 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3.2. Анализ выполнения заданий КИМ</vt:lpstr>
      <vt:lpstr>Результаты  ЕГЭ  по химии  в  2024 году</vt:lpstr>
      <vt:lpstr> Общие рекомендации по подготовке обучающихся к ЕГЭ 2025 года. </vt:lpstr>
      <vt:lpstr>Общие рекомендации по подготовке обучающихся к ЕГЭ 2025 года. </vt:lpstr>
      <vt:lpstr>Рекомендации по темам для обсуждения на методических объединениях учителей-предметников, возможные направления повышения квалификации </vt:lpstr>
      <vt:lpstr>Рекомендации по темам для обсуждения на методических объединениях учителей-предметников, возможные направления повышения квалификации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дом</dc:creator>
  <cp:lastModifiedBy>школа</cp:lastModifiedBy>
  <cp:revision>256</cp:revision>
  <cp:lastPrinted>2024-08-25T10:40:48Z</cp:lastPrinted>
  <dcterms:created xsi:type="dcterms:W3CDTF">1601-01-01T00:00:00Z</dcterms:created>
  <dcterms:modified xsi:type="dcterms:W3CDTF">2024-08-25T10:56:58Z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