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175351" cy="1793167"/>
          </a:xfrm>
        </p:spPr>
        <p:txBody>
          <a:bodyPr>
            <a:noAutofit/>
          </a:bodyPr>
          <a:lstStyle/>
          <a:p>
            <a:r>
              <a:rPr lang="ru-RU" sz="4800" dirty="0" smtClean="0"/>
              <a:t>Анализ </a:t>
            </a:r>
            <a:r>
              <a:rPr lang="ru-RU" sz="4800" dirty="0"/>
              <a:t>в</a:t>
            </a:r>
            <a:r>
              <a:rPr lang="ru-RU" sz="4800" dirty="0" smtClean="0"/>
              <a:t>сероссийских проверочных работ по химии</a:t>
            </a:r>
            <a:br>
              <a:rPr lang="ru-RU" sz="4800" dirty="0" smtClean="0"/>
            </a:br>
            <a:r>
              <a:rPr lang="ru-RU" sz="4800" dirty="0"/>
              <a:t>(</a:t>
            </a:r>
            <a:r>
              <a:rPr lang="ru-RU" sz="4800" dirty="0" smtClean="0"/>
              <a:t>8 класс)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953000"/>
            <a:ext cx="8352928" cy="12192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проведенных в 2024 году в образовательных организациях, расположенных на территории Юго-Восточного округа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746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6002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53187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/>
              <a:t>Общая характеристика участников ВПР по химии в 8 </a:t>
            </a:r>
            <a:r>
              <a:rPr lang="ru-RU" sz="3600" b="1" i="1" dirty="0" smtClean="0"/>
              <a:t>классе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148117"/>
              </p:ext>
            </p:extLst>
          </p:nvPr>
        </p:nvGraphicFramePr>
        <p:xfrm>
          <a:off x="467544" y="3068960"/>
          <a:ext cx="8229600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6050402"/>
                <a:gridCol w="1089599"/>
                <a:gridCol w="1089599"/>
              </a:tblGrid>
              <a:tr h="283210">
                <a:tc>
                  <a:txBody>
                    <a:bodyPr/>
                    <a:lstStyle/>
                    <a:p>
                      <a:pPr algn="l"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Показатель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2023</a:t>
                      </a:r>
                      <a:endParaRPr lang="ru-RU" sz="3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2024</a:t>
                      </a:r>
                      <a:endParaRPr lang="ru-RU" sz="3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l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Кол-во ОО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11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13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1790">
                <a:tc>
                  <a:txBody>
                    <a:bodyPr/>
                    <a:lstStyle/>
                    <a:p>
                      <a:pPr algn="l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Количество участников, чел.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186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218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90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Общая характеристика результатов выполнения </a:t>
            </a:r>
            <a:r>
              <a:rPr lang="ru-RU" sz="3600" b="1" dirty="0" smtClean="0"/>
              <a:t>работы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Средняя отметка </a:t>
            </a:r>
            <a:r>
              <a:rPr lang="ru-RU" b="1" dirty="0" smtClean="0">
                <a:solidFill>
                  <a:schemeClr val="tx1"/>
                </a:solidFill>
              </a:rPr>
              <a:t>составила 3,6</a:t>
            </a:r>
          </a:p>
          <a:p>
            <a:r>
              <a:rPr lang="ru-RU" b="1" dirty="0">
                <a:solidFill>
                  <a:schemeClr val="tx1"/>
                </a:solidFill>
              </a:rPr>
              <a:t>Не преодолел минимальный порог по </a:t>
            </a:r>
            <a:r>
              <a:rPr lang="ru-RU" b="1" dirty="0" smtClean="0">
                <a:solidFill>
                  <a:schemeClr val="tx1"/>
                </a:solidFill>
              </a:rPr>
              <a:t>химии всего </a:t>
            </a:r>
            <a:r>
              <a:rPr lang="ru-RU" b="1" dirty="0">
                <a:solidFill>
                  <a:schemeClr val="tx1"/>
                </a:solidFill>
              </a:rPr>
              <a:t>1 участник </a:t>
            </a:r>
            <a:r>
              <a:rPr lang="ru-RU" b="1" dirty="0" smtClean="0">
                <a:solidFill>
                  <a:schemeClr val="tx1"/>
                </a:solidFill>
              </a:rPr>
              <a:t>ВПР, </a:t>
            </a:r>
            <a:r>
              <a:rPr lang="ru-RU" b="1" dirty="0">
                <a:solidFill>
                  <a:schemeClr val="tx1"/>
                </a:solidFill>
              </a:rPr>
              <a:t>что меньше, чем в среднем по Самарской области.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102 </a:t>
            </a:r>
            <a:r>
              <a:rPr lang="ru-RU" b="1" dirty="0">
                <a:solidFill>
                  <a:schemeClr val="tx1"/>
                </a:solidFill>
              </a:rPr>
              <a:t>обучающихся Юго-Восточного округа (49,73%) получили отметку «3», что почти на 10% больше, чем в среднем по Самарской области.</a:t>
            </a:r>
          </a:p>
          <a:p>
            <a:r>
              <a:rPr lang="ru-RU" b="1" dirty="0">
                <a:solidFill>
                  <a:schemeClr val="tx1"/>
                </a:solidFill>
              </a:rPr>
              <a:t>Отметку «4» получили так же 85 восьмиклассников (34,5%), что на 4,33% меньше, чем по Самарской области.</a:t>
            </a:r>
          </a:p>
          <a:p>
            <a:r>
              <a:rPr lang="ru-RU" b="1" dirty="0">
                <a:solidFill>
                  <a:schemeClr val="tx1"/>
                </a:solidFill>
              </a:rPr>
              <a:t>Отметку «5» получили 30 участников ВПР (14,3%), что на 4,67% меньше, чем по Самарской области.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/>
              <a:t>Распределение участников по полученным баллам (статистика по отметкам)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67544" y="4437112"/>
            <a:ext cx="8229600" cy="1440160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Доля участников, получивших отметки «3», «4» и «5» по химии в ОО Юго-Восточного округа (98,53%) не значительно выше, чем областной показатель: разница составила 0,91%.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298583"/>
              </p:ext>
            </p:extLst>
          </p:nvPr>
        </p:nvGraphicFramePr>
        <p:xfrm>
          <a:off x="323528" y="1484784"/>
          <a:ext cx="8507288" cy="27510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1325436"/>
                <a:gridCol w="1303317"/>
                <a:gridCol w="733329"/>
                <a:gridCol w="842221"/>
                <a:gridCol w="842221"/>
                <a:gridCol w="840520"/>
                <a:gridCol w="840520"/>
                <a:gridCol w="789476"/>
                <a:gridCol w="486192"/>
                <a:gridCol w="504056"/>
              </a:tblGrid>
              <a:tr h="174625">
                <a:tc rowSpan="3">
                  <a:txBody>
                    <a:bodyPr/>
                    <a:lstStyle/>
                    <a:p>
                      <a:pPr indent="124460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Группы участников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-6985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Факт. численность участников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Распределение участников по баллам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«2»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«3»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«4»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«5»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Чел.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Чел.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Чел.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Чел.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74625">
                <a:tc gridSpan="10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2023 год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88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Самарская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область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426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2,2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36,2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40,8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20,8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988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Юго-Восточный округ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40,9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40,9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16,6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74625">
                <a:tc gridSpan="10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2024 год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624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Самарская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область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9590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2,39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3775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39,72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3690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38,83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1812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19,07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988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Юго-Восточный округ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49,73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34,5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14,3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/>
              <a:t>Распределение групп баллов ОО Юго-Восточного </a:t>
            </a:r>
            <a:r>
              <a:rPr lang="ru-RU" sz="4000" b="1" i="1" dirty="0" smtClean="0"/>
              <a:t>округа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4068"/>
              </p:ext>
            </p:extLst>
          </p:nvPr>
        </p:nvGraphicFramePr>
        <p:xfrm>
          <a:off x="467546" y="1628799"/>
          <a:ext cx="8280919" cy="4896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2980386"/>
                <a:gridCol w="1210438"/>
                <a:gridCol w="964965"/>
                <a:gridCol w="1078390"/>
                <a:gridCol w="1078390"/>
                <a:gridCol w="968350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ОО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14478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Кол-во участников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Распределение участников (%)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«2»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«3»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«4»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«5»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Самарская область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9590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2,39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39,72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38,83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19,07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Юго-Восточное ТУ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49,73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34,5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14,3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с.Алексеевка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5,88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52,94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23,53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17,65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с.С-Ивановка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66,67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СОШ №1 </a:t>
                      </a:r>
                      <a:r>
                        <a:rPr lang="ru-RU" sz="1400" b="1" dirty="0" err="1">
                          <a:effectLst/>
                        </a:rPr>
                        <a:t>с.Борское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58,33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29,17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12,5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№2 с.Борское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31,82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18,18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с.Петровка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55,00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25,00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№ 1 .Нефтегорска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35,00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55,00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№2 г.Нефтегорска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65,22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26,09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№3 г.Нефтегорска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27,27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22,73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с.Богдановка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45,45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45,45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9,09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с.Дмитриевка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50,00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16,67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с.Зуевка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45,45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54,55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СОШ с.Утевка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38,1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47,62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14,27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ООШ с.Покровка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55,56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44,44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/>
              <a:t>Уровень </a:t>
            </a:r>
            <a:r>
              <a:rPr lang="ru-RU" sz="2800" b="1" i="1" dirty="0" err="1"/>
              <a:t>обученности</a:t>
            </a:r>
            <a:r>
              <a:rPr lang="ru-RU" sz="2800" b="1" i="1" dirty="0"/>
              <a:t> и качество обучения по химии обучающихся 8 </a:t>
            </a:r>
            <a:r>
              <a:rPr lang="ru-RU" sz="2800" b="1" i="1" dirty="0" smtClean="0"/>
              <a:t>классов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92746"/>
              </p:ext>
            </p:extLst>
          </p:nvPr>
        </p:nvGraphicFramePr>
        <p:xfrm>
          <a:off x="467545" y="1844825"/>
          <a:ext cx="8208912" cy="4752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2869704"/>
                <a:gridCol w="2730466"/>
                <a:gridCol w="2608742"/>
              </a:tblGrid>
              <a:tr h="917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4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участников, получивших</a:t>
                      </a:r>
                      <a:r>
                        <a:rPr lang="ru-RU" sz="1400" spc="-55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отметки»3»,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 и «5»,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4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участников, получивших отметки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 и «5»,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Самарская область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97,62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57,9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Юго-Восточное ТУ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98,53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48,8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с.Алексеевка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41,18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с.С-Ивановка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33,33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№1 с.Борское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41,67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№2 с.Борское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68,18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с.Петровка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45,00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 1 .Нефтегорска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65,00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№2 г.Нефтегорска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34,79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№3 г.Нефтегорска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72,73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с.Богдановка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54,54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с.Дмитриевка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50,00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с.Зуевка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54,55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с.Утевка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61,91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ООШ с.Покровка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100</a:t>
                      </a:r>
                      <a:endParaRPr lang="ru-RU" sz="11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44,44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Наибольшие затруднения из заданий базового уровня вызвало задание 8 (49%), в котором проверялось знание областей применения химических веществ и предполагалось установление попарного соответствия между элементами двух множеств – «Вещество» и «Применение».</a:t>
            </a:r>
          </a:p>
          <a:p>
            <a:r>
              <a:rPr lang="ru-RU" b="1" dirty="0">
                <a:solidFill>
                  <a:schemeClr val="tx1"/>
                </a:solidFill>
              </a:rPr>
              <a:t>Из заданий повышенного уровня минимальное число участников справились с заданиями 4.4 (50</a:t>
            </a:r>
            <a:r>
              <a:rPr lang="ru-RU" b="1" dirty="0" smtClean="0">
                <a:solidFill>
                  <a:schemeClr val="tx1"/>
                </a:solidFill>
              </a:rPr>
              <a:t>%); </a:t>
            </a:r>
            <a:r>
              <a:rPr lang="ru-RU" b="1" dirty="0">
                <a:solidFill>
                  <a:schemeClr val="tx1"/>
                </a:solidFill>
              </a:rPr>
              <a:t>6.1. (42</a:t>
            </a:r>
            <a:r>
              <a:rPr lang="ru-RU" b="1" dirty="0" smtClean="0">
                <a:solidFill>
                  <a:schemeClr val="tx1"/>
                </a:solidFill>
              </a:rPr>
              <a:t>%); </a:t>
            </a:r>
            <a:r>
              <a:rPr lang="ru-RU" b="1" dirty="0">
                <a:solidFill>
                  <a:schemeClr val="tx1"/>
                </a:solidFill>
              </a:rPr>
              <a:t>6.3 (42</a:t>
            </a:r>
            <a:r>
              <a:rPr lang="ru-RU" b="1" dirty="0" smtClean="0">
                <a:solidFill>
                  <a:schemeClr val="tx1"/>
                </a:solidFill>
              </a:rPr>
              <a:t>%); </a:t>
            </a:r>
            <a:r>
              <a:rPr lang="ru-RU" b="1" dirty="0">
                <a:solidFill>
                  <a:schemeClr val="tx1"/>
                </a:solidFill>
              </a:rPr>
              <a:t>6.5 (42</a:t>
            </a:r>
            <a:r>
              <a:rPr lang="ru-RU" b="1" dirty="0" smtClean="0">
                <a:solidFill>
                  <a:schemeClr val="tx1"/>
                </a:solidFill>
              </a:rPr>
              <a:t>%); </a:t>
            </a:r>
            <a:r>
              <a:rPr lang="ru-RU" b="1" dirty="0">
                <a:solidFill>
                  <a:schemeClr val="tx1"/>
                </a:solidFill>
              </a:rPr>
              <a:t>7.2. (41</a:t>
            </a:r>
            <a:r>
              <a:rPr lang="ru-RU" b="1" dirty="0" smtClean="0">
                <a:solidFill>
                  <a:schemeClr val="tx1"/>
                </a:solidFill>
              </a:rPr>
              <a:t>%); </a:t>
            </a:r>
            <a:r>
              <a:rPr lang="ru-RU" b="1" dirty="0">
                <a:solidFill>
                  <a:schemeClr val="tx1"/>
                </a:solidFill>
              </a:rPr>
              <a:t>6.4. (40</a:t>
            </a:r>
            <a:r>
              <a:rPr lang="ru-RU" b="1" dirty="0" smtClean="0">
                <a:solidFill>
                  <a:schemeClr val="tx1"/>
                </a:solidFill>
              </a:rPr>
              <a:t>%).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Только </a:t>
            </a:r>
            <a:r>
              <a:rPr lang="ru-RU" b="1" dirty="0">
                <a:solidFill>
                  <a:schemeClr val="tx1"/>
                </a:solidFill>
              </a:rPr>
              <a:t>33% участников справились с заданием 7.1. повышенного уровня, направленным на проверку умений учащихся расставлять коэффициенты в уравнениях химических реакций, причем этот показатель ниже, чем по Самарской области. Невыполнение данного задания свидетельствует о недостаточном усвоении закона сохранения массы химического вещества, а также способов расстановки коэффициентов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i="1" dirty="0"/>
              <a:t>Соответствие отметок за выполненную работу и отметок по </a:t>
            </a:r>
            <a:r>
              <a:rPr lang="ru-RU" sz="2800" b="1" i="1" dirty="0" smtClean="0"/>
              <a:t>журналу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933129"/>
              </p:ext>
            </p:extLst>
          </p:nvPr>
        </p:nvGraphicFramePr>
        <p:xfrm>
          <a:off x="251520" y="2708920"/>
          <a:ext cx="8424933" cy="40324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3306087"/>
                <a:gridCol w="1707162"/>
                <a:gridCol w="1584845"/>
                <a:gridCol w="1826839"/>
              </a:tblGrid>
              <a:tr h="474406">
                <a:tc>
                  <a:txBody>
                    <a:bodyPr/>
                    <a:lstStyle/>
                    <a:p>
                      <a:pPr algn="ctr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12700" algn="ctr"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Понизили результат,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Подтвердили,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Повысили результат,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Самарская область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5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6,3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77,88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15,82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Юго-Восточное ТУ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2,3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88,53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с.Алексеевка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88,24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11,76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с.С-Ивановка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83,33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16,67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№1 с.Борское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79,17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№2 с.Борское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95,45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4,55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с.Петровка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СОШ № 1 .Нефтегорска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№2 г.Нефтегорска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82,61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17,39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№3 г.Нефтегорска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4,55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81,82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13,64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с.Богдановка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27,27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72,73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с.Дмитриевка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83,33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8,33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с.Зуевка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СОШ с.Утевка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85,71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14,29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7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ООШ с.Покровка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24207"/>
              </p:ext>
            </p:extLst>
          </p:nvPr>
        </p:nvGraphicFramePr>
        <p:xfrm>
          <a:off x="395536" y="1268760"/>
          <a:ext cx="8229599" cy="12744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5610941"/>
                <a:gridCol w="1247607"/>
                <a:gridCol w="1371051"/>
              </a:tblGrid>
              <a:tr h="259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 уч.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3850">
                <a:tc>
                  <a:txBody>
                    <a:bodyPr/>
                    <a:lstStyle/>
                    <a:p>
                      <a:pPr algn="ctr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Понизили результат (Отметка ВПР &lt;Отметка по журналу)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4170">
                <a:tc>
                  <a:txBody>
                    <a:bodyPr/>
                    <a:lstStyle/>
                    <a:p>
                      <a:pPr algn="ctr">
                        <a:spcBef>
                          <a:spcPts val="6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Подтвердили результат (Отметка ВПР=Отметка по журналу)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88,5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6710">
                <a:tc>
                  <a:txBody>
                    <a:bodyPr/>
                    <a:lstStyle/>
                    <a:p>
                      <a:pPr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Повысили результат (Отметка ВПР&gt; Отметка по журналу)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Результативность ВПР по химии по программе 8 классов (2024 год</a:t>
            </a:r>
            <a:r>
              <a:rPr lang="ru-RU" b="1" i="1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702140"/>
              </p:ext>
            </p:extLst>
          </p:nvPr>
        </p:nvGraphicFramePr>
        <p:xfrm>
          <a:off x="467544" y="2924944"/>
          <a:ext cx="8229600" cy="30538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5370637"/>
                <a:gridCol w="2858963"/>
              </a:tblGrid>
              <a:tr h="7308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6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Результаты оценки освоения программы 8 класса по химии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71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Общая численность участников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Средний балл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Средняя отметка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участников, получивших отметки «3», «4» и «5»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98,53%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5895">
                <a:tc>
                  <a:txBody>
                    <a:bodyPr/>
                    <a:lstStyle/>
                    <a:p>
                      <a:pPr indent="-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участников, получивших отметки «4» и «5»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48,8%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учащихся, не преодолевших минимальную границу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1,45%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98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выпускников, получивших отметку «5» от общего числа участников ВПР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14,3%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048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</TotalTime>
  <Words>876</Words>
  <Application>Microsoft Office PowerPoint</Application>
  <PresentationFormat>Экран (4:3)</PresentationFormat>
  <Paragraphs>327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Анализ всероссийских проверочных работ по химии (8 класс)</vt:lpstr>
      <vt:lpstr>Общая характеристика участников ВПР по химии в 8 классе</vt:lpstr>
      <vt:lpstr>Общая характеристика результатов выполнения работы</vt:lpstr>
      <vt:lpstr>Распределение участников по полученным баллам (статистика по отметкам) </vt:lpstr>
      <vt:lpstr>Распределение групп баллов ОО Юго-Восточного округа</vt:lpstr>
      <vt:lpstr>Уровень обученности и качество обучения по химии обучающихся 8 классов</vt:lpstr>
      <vt:lpstr>Презентация PowerPoint</vt:lpstr>
      <vt:lpstr>Соответствие отметок за выполненную работу и отметок по журналу</vt:lpstr>
      <vt:lpstr>Результативность ВПР по химии по программе 8 классов (2024 год)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всероссийских проверочных работ по химии (8 класс)</dc:title>
  <dc:creator>Елена</dc:creator>
  <cp:lastModifiedBy>Елена</cp:lastModifiedBy>
  <cp:revision>5</cp:revision>
  <dcterms:created xsi:type="dcterms:W3CDTF">2024-08-22T08:15:01Z</dcterms:created>
  <dcterms:modified xsi:type="dcterms:W3CDTF">2024-08-22T09:09:28Z</dcterms:modified>
</cp:coreProperties>
</file>