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6" r:id="rId2"/>
    <p:sldId id="317" r:id="rId3"/>
    <p:sldId id="318" r:id="rId4"/>
    <p:sldId id="319" r:id="rId5"/>
    <p:sldId id="320" r:id="rId6"/>
    <p:sldId id="336" r:id="rId7"/>
    <p:sldId id="321" r:id="rId8"/>
    <p:sldId id="323" r:id="rId9"/>
    <p:sldId id="324" r:id="rId10"/>
    <p:sldId id="325" r:id="rId11"/>
    <p:sldId id="326" r:id="rId12"/>
    <p:sldId id="327" r:id="rId13"/>
    <p:sldId id="32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3CA"/>
    <a:srgbClr val="993300"/>
    <a:srgbClr val="996633"/>
    <a:srgbClr val="CC9900"/>
    <a:srgbClr val="5A084A"/>
    <a:srgbClr val="FFCC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2741613" y="1370013"/>
            <a:ext cx="5484812" cy="2133600"/>
          </a:xfrm>
        </p:spPr>
        <p:txBody>
          <a:bodyPr anchor="b"/>
          <a:lstStyle>
            <a:lvl1pPr>
              <a:defRPr sz="46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3581400"/>
            <a:ext cx="5486400" cy="1058863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4625BE4-4992-429C-A430-72160E6527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0D1EB945-82DE-43E8-B443-96E4E2AAD3F8}" type="datetimeFigureOut">
              <a:rPr lang="ru-RU" smtClean="0"/>
              <a:pPr/>
              <a:t>23.01.2024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625BE4-4992-429C-A430-72160E6527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EB945-82DE-43E8-B443-96E4E2AAD3F8}" type="datetimeFigureOut">
              <a:rPr lang="ru-RU" smtClean="0"/>
              <a:pPr/>
              <a:t>23.01.2024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07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838200"/>
            <a:ext cx="1581150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838200"/>
            <a:ext cx="4591050" cy="5105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625BE4-4992-429C-A430-72160E6527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EB945-82DE-43E8-B443-96E4E2AAD3F8}" type="datetimeFigureOut">
              <a:rPr lang="ru-RU" smtClean="0"/>
              <a:pPr/>
              <a:t>23.01.2024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51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625BE4-4992-429C-A430-72160E6527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EB945-82DE-43E8-B443-96E4E2AAD3F8}" type="datetimeFigureOut">
              <a:rPr lang="ru-RU" smtClean="0"/>
              <a:pPr/>
              <a:t>23.01.2024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00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625BE4-4992-429C-A430-72160E6527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EB945-82DE-43E8-B443-96E4E2AAD3F8}" type="datetimeFigureOut">
              <a:rPr lang="ru-RU" smtClean="0"/>
              <a:pPr/>
              <a:t>23.01.2024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43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752600"/>
            <a:ext cx="266541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752600"/>
            <a:ext cx="2667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625BE4-4992-429C-A430-72160E6527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EB945-82DE-43E8-B443-96E4E2AAD3F8}" type="datetimeFigureOut">
              <a:rPr lang="ru-RU" smtClean="0"/>
              <a:pPr/>
              <a:t>23.01.2024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76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625BE4-4992-429C-A430-72160E6527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EB945-82DE-43E8-B443-96E4E2AAD3F8}" type="datetimeFigureOut">
              <a:rPr lang="ru-RU" smtClean="0"/>
              <a:pPr/>
              <a:t>23.01.2024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46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625BE4-4992-429C-A430-72160E6527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EB945-82DE-43E8-B443-96E4E2AAD3F8}" type="datetimeFigureOut">
              <a:rPr lang="ru-RU" smtClean="0"/>
              <a:pPr/>
              <a:t>23.01.2024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13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625BE4-4992-429C-A430-72160E6527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EB945-82DE-43E8-B443-96E4E2AAD3F8}" type="datetimeFigureOut">
              <a:rPr lang="ru-RU" smtClean="0"/>
              <a:pPr/>
              <a:t>23.01.2024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2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625BE4-4992-429C-A430-72160E6527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EB945-82DE-43E8-B443-96E4E2AAD3F8}" type="datetimeFigureOut">
              <a:rPr lang="ru-RU" smtClean="0"/>
              <a:pPr/>
              <a:t>23.01.2024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625BE4-4992-429C-A430-72160E6527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EB945-82DE-43E8-B443-96E4E2AAD3F8}" type="datetimeFigureOut">
              <a:rPr lang="ru-RU" smtClean="0"/>
              <a:pPr/>
              <a:t>23.01.2024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88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838200"/>
            <a:ext cx="632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752600"/>
            <a:ext cx="548481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15088"/>
            <a:ext cx="7397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</a:defRPr>
            </a:lvl1pPr>
          </a:lstStyle>
          <a:p>
            <a:fld id="{D4625BE4-4992-429C-A430-72160E6527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15088"/>
            <a:ext cx="44196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905000" y="6415088"/>
            <a:ext cx="15938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</a:defRPr>
            </a:lvl1pPr>
          </a:lstStyle>
          <a:p>
            <a:fld id="{0D1EB945-82DE-43E8-B443-96E4E2AAD3F8}" type="datetimeFigureOut">
              <a:rPr lang="ru-RU" smtClean="0"/>
              <a:pPr/>
              <a:t>23.01.2024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200">
          <a:solidFill>
            <a:srgbClr val="5C230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000">
          <a:solidFill>
            <a:srgbClr val="5C2305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>
          <a:solidFill>
            <a:srgbClr val="5C2305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600">
          <a:solidFill>
            <a:srgbClr val="5C2305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187624" y="836712"/>
            <a:ext cx="6336704" cy="3888432"/>
          </a:xfrm>
        </p:spPr>
        <p:txBody>
          <a:bodyPr/>
          <a:lstStyle/>
          <a:p>
            <a:r>
              <a:rPr lang="ru-RU" sz="4000" dirty="0" smtClean="0"/>
              <a:t>Классификация химических реакций в неорганической и органической химии</a:t>
            </a:r>
            <a:br>
              <a:rPr lang="ru-RU" sz="4000" dirty="0" smtClean="0"/>
            </a:br>
            <a:r>
              <a:rPr lang="ru-RU" sz="1800" dirty="0" smtClean="0"/>
              <a:t>задание </a:t>
            </a:r>
            <a:r>
              <a:rPr lang="en-US" sz="1800" dirty="0" smtClean="0"/>
              <a:t>N</a:t>
            </a:r>
            <a:r>
              <a:rPr lang="ru-RU" sz="1800" dirty="0" smtClean="0"/>
              <a:t> 17 ЕГЭ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4499991" y="5373216"/>
            <a:ext cx="3728021" cy="576064"/>
          </a:xfrm>
        </p:spPr>
        <p:txBody>
          <a:bodyPr/>
          <a:lstStyle/>
          <a:p>
            <a:r>
              <a:rPr lang="ru-RU" dirty="0" err="1" smtClean="0"/>
              <a:t>Унгарова</a:t>
            </a:r>
            <a:r>
              <a:rPr lang="ru-RU" dirty="0" smtClean="0"/>
              <a:t> И.Г.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23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8200"/>
            <a:ext cx="7618040" cy="6858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Классификация по всем признакам:</a:t>
            </a:r>
            <a:br>
              <a:rPr lang="ru-RU" dirty="0" smtClean="0"/>
            </a:br>
            <a:r>
              <a:rPr lang="ru-RU" dirty="0" smtClean="0"/>
              <a:t>СН</a:t>
            </a:r>
            <a:r>
              <a:rPr lang="ru-RU" baseline="-25000" dirty="0" smtClean="0"/>
              <a:t>4</a:t>
            </a:r>
            <a:r>
              <a:rPr lang="ru-RU" dirty="0" smtClean="0"/>
              <a:t> </a:t>
            </a:r>
            <a:r>
              <a:rPr lang="ru-RU" dirty="0"/>
              <a:t>+ </a:t>
            </a:r>
            <a:r>
              <a:rPr lang="en-US" dirty="0"/>
              <a:t>Br</a:t>
            </a:r>
            <a:r>
              <a:rPr lang="ru-RU" baseline="-25000" dirty="0"/>
              <a:t>2</a:t>
            </a:r>
            <a:r>
              <a:rPr lang="ru-RU" b="1" dirty="0"/>
              <a:t> </a:t>
            </a:r>
            <a:r>
              <a:rPr lang="en-US" b="1" baseline="30000" dirty="0">
                <a:solidFill>
                  <a:srgbClr val="ED33CA"/>
                </a:solidFill>
              </a:rPr>
              <a:t>h</a:t>
            </a:r>
            <a:r>
              <a:rPr lang="ru-RU" b="1" baseline="30000" dirty="0">
                <a:solidFill>
                  <a:srgbClr val="ED33CA"/>
                </a:solidFill>
              </a:rPr>
              <a:t>ѵ</a:t>
            </a:r>
            <a:r>
              <a:rPr lang="ru-RU" b="1" dirty="0">
                <a:solidFill>
                  <a:srgbClr val="ED33CA"/>
                </a:solidFill>
              </a:rPr>
              <a:t> </a:t>
            </a:r>
            <a:r>
              <a:rPr lang="ru-RU" dirty="0"/>
              <a:t>= </a:t>
            </a:r>
            <a:r>
              <a:rPr lang="en-US" dirty="0"/>
              <a:t>CH</a:t>
            </a:r>
            <a:r>
              <a:rPr lang="ru-RU" baseline="-25000" dirty="0"/>
              <a:t>3</a:t>
            </a:r>
            <a:r>
              <a:rPr lang="en-US" dirty="0"/>
              <a:t>Br</a:t>
            </a:r>
            <a:r>
              <a:rPr lang="ru-RU" dirty="0"/>
              <a:t> + </a:t>
            </a:r>
            <a:r>
              <a:rPr lang="en-US" dirty="0"/>
              <a:t>HBr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621" y="2132856"/>
            <a:ext cx="7614865" cy="3810744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ru-RU" dirty="0"/>
              <a:t>Замещения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/>
              <a:t>Окислительно-восстановительная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/>
              <a:t>Некаталитическая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/>
              <a:t>Необратимая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/>
              <a:t>Экзотермическая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 smtClean="0"/>
              <a:t>Гомогенная</a:t>
            </a:r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 err="1" smtClean="0"/>
              <a:t>Бромирование</a:t>
            </a:r>
            <a:r>
              <a:rPr lang="ru-RU" dirty="0" smtClean="0"/>
              <a:t> </a:t>
            </a:r>
            <a:r>
              <a:rPr lang="ru-RU" dirty="0"/>
              <a:t>декана при нагревании:</a:t>
            </a:r>
          </a:p>
          <a:p>
            <a:r>
              <a:rPr lang="ru-RU" dirty="0" smtClean="0"/>
              <a:t>Жидкости -гомогенная</a:t>
            </a:r>
            <a:endParaRPr lang="ru-RU" dirty="0"/>
          </a:p>
          <a:p>
            <a:r>
              <a:rPr lang="ru-RU" dirty="0" smtClean="0"/>
              <a:t>Экзотермическая)</a:t>
            </a:r>
            <a:endParaRPr lang="ru-RU" dirty="0"/>
          </a:p>
          <a:p>
            <a:pPr marL="457200" indent="-457200">
              <a:buFont typeface="+mj-lt"/>
              <a:buAutoNum type="arabicParenR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80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38200"/>
            <a:ext cx="7992888" cy="33943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8200"/>
            <a:ext cx="7762056" cy="685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933056"/>
            <a:ext cx="7614865" cy="201054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000" b="1" dirty="0" smtClean="0"/>
              <a:t>Ответ</a:t>
            </a:r>
            <a:r>
              <a:rPr lang="ru-RU" sz="2000" b="1" dirty="0"/>
              <a:t>__________4, 5__________ </a:t>
            </a:r>
          </a:p>
          <a:p>
            <a:pPr marL="0" indent="0">
              <a:buNone/>
            </a:pPr>
            <a:r>
              <a:rPr lang="ru-RU" sz="2000" b="1" dirty="0"/>
              <a:t> 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Оксид </a:t>
            </a:r>
            <a:r>
              <a:rPr lang="ru-RU" sz="2000" b="1" dirty="0"/>
              <a:t>серы (</a:t>
            </a:r>
            <a:r>
              <a:rPr lang="en-US" sz="2000" b="1" dirty="0"/>
              <a:t>IV</a:t>
            </a:r>
            <a:r>
              <a:rPr lang="ru-RU" sz="2000" b="1" dirty="0"/>
              <a:t>) –оксид, а не кислота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9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52409"/>
            <a:ext cx="7704856" cy="28068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673442"/>
            <a:ext cx="7704856" cy="2275838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ru-RU" sz="18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Н</a:t>
            </a:r>
            <a:r>
              <a:rPr lang="ru-RU" sz="1800" baseline="-250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2</a:t>
            </a:r>
            <a:r>
              <a:rPr lang="ru-RU" sz="18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О</a:t>
            </a:r>
            <a:r>
              <a:rPr lang="ru-RU" sz="1800" baseline="-250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2</a:t>
            </a:r>
            <a:r>
              <a:rPr lang="ru-RU" sz="18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– всегда только ОВР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NH</a:t>
            </a:r>
            <a:r>
              <a:rPr lang="en-US" sz="1800" baseline="-250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4</a:t>
            </a: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CI – </a:t>
            </a:r>
            <a:r>
              <a:rPr lang="en-US" sz="1800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обратимая</a:t>
            </a:r>
            <a:r>
              <a:rPr lang="ru-RU" sz="18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, не ОВР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18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Гидроксиды металлов разлагаются на оксид металла и воду без изменения </a:t>
            </a:r>
            <a:r>
              <a:rPr lang="ru-RU" sz="1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степеней </a:t>
            </a:r>
            <a:r>
              <a:rPr lang="ru-RU" sz="18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окисления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1800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Са</a:t>
            </a:r>
            <a:r>
              <a:rPr lang="ru-RU" sz="18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(</a:t>
            </a:r>
            <a:r>
              <a:rPr lang="en-US" sz="18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NO</a:t>
            </a:r>
            <a:r>
              <a:rPr lang="ru-RU" sz="1800" baseline="-250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3</a:t>
            </a:r>
            <a:r>
              <a:rPr lang="ru-RU" sz="18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)</a:t>
            </a:r>
            <a:r>
              <a:rPr lang="ru-RU" sz="1800" baseline="-250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2 </a:t>
            </a:r>
            <a:r>
              <a:rPr lang="ru-RU" sz="18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– ОВР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18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Азотная к-та тоже </a:t>
            </a:r>
            <a:r>
              <a:rPr lang="ru-RU" sz="1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нитрат, при разложении - ОВР</a:t>
            </a:r>
            <a:r>
              <a:rPr lang="ru-RU" baseline="-250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 </a:t>
            </a:r>
            <a:endParaRPr lang="ru-RU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 smtClean="0"/>
              <a:t>Ответ: ____</a:t>
            </a:r>
            <a:r>
              <a:rPr lang="ru-RU" sz="2000" b="1" dirty="0"/>
              <a:t>1, 4, 5__________ </a:t>
            </a:r>
          </a:p>
        </p:txBody>
      </p:sp>
    </p:spTree>
    <p:extLst>
      <p:ext uri="{BB962C8B-B14F-4D97-AF65-F5344CB8AC3E}">
        <p14:creationId xmlns:p14="http://schemas.microsoft.com/office/powerpoint/2010/main" val="326248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46689"/>
            <a:ext cx="7776864" cy="27983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645024"/>
            <a:ext cx="7704856" cy="229857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Ответ</a:t>
            </a:r>
            <a:r>
              <a:rPr lang="ru-RU" dirty="0"/>
              <a:t>:__________</a:t>
            </a:r>
            <a:r>
              <a:rPr lang="ru-RU" dirty="0" smtClean="0"/>
              <a:t>2,3,4,5</a:t>
            </a:r>
            <a:r>
              <a:rPr lang="ru-RU" dirty="0"/>
              <a:t>__________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51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838200"/>
            <a:ext cx="6825952" cy="718592"/>
          </a:xfrm>
        </p:spPr>
        <p:txBody>
          <a:bodyPr/>
          <a:lstStyle/>
          <a:p>
            <a:r>
              <a:rPr lang="ru-RU" sz="3200" b="1" dirty="0" smtClean="0"/>
              <a:t>Требования спецификации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847859"/>
              </p:ext>
            </p:extLst>
          </p:nvPr>
        </p:nvGraphicFramePr>
        <p:xfrm>
          <a:off x="755578" y="1556792"/>
          <a:ext cx="7470847" cy="42869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2"/>
                <a:gridCol w="2412278"/>
                <a:gridCol w="1494169"/>
                <a:gridCol w="1494169"/>
                <a:gridCol w="1494169"/>
              </a:tblGrid>
              <a:tr h="1213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88" marR="63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Проверяемые элементы содержания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88" marR="63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Уровень сложности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88" marR="63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Максимальный балл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88" marR="63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Примерное время выполнения (мин)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88" marR="63388" marT="0" marB="0" anchor="ctr"/>
                </a:tc>
              </a:tr>
              <a:tr h="3073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88" marR="63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Химическая реакция. Классификация химических реакций в неорганической и органической химии. Закон сохранения массы веществ.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88" marR="63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Б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88" marR="63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88" marR="63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2-3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88" marR="6338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07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417" y="836712"/>
            <a:ext cx="7330008" cy="685800"/>
          </a:xfrm>
        </p:spPr>
        <p:txBody>
          <a:bodyPr/>
          <a:lstStyle/>
          <a:p>
            <a:r>
              <a:rPr lang="ru-RU" sz="2400" b="1" dirty="0" smtClean="0"/>
              <a:t>Классификация химических реакций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295763"/>
              </p:ext>
            </p:extLst>
          </p:nvPr>
        </p:nvGraphicFramePr>
        <p:xfrm>
          <a:off x="755574" y="1700808"/>
          <a:ext cx="7632849" cy="4350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5373"/>
                <a:gridCol w="1271460"/>
                <a:gridCol w="1272278"/>
                <a:gridCol w="1271460"/>
                <a:gridCol w="1272278"/>
              </a:tblGrid>
              <a:tr h="354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Признаки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6" marR="63456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Типы реакций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6" marR="634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21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1. Число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и состав реагирующих и образующихся веществ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6" marR="634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Соедине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6" marR="634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Разложе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6" marR="634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Замеще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6" marR="634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обмена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6" marR="63456" marT="0" marB="0" anchor="ctr"/>
                </a:tc>
              </a:tr>
              <a:tr h="3540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2. Тепловой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эффект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6" marR="6345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Эндотермические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6" marR="634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экзотермические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6" marR="634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80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3. По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степени окисления элементов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6" marR="6345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ОВР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6" marR="634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Не являющиеся ОВР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6" marR="634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0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4. Направление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реакции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6" marR="6345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Обратимые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6" marR="634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необратимые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6" marR="634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80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5. Наличие/отсутствие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катализатора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6" marR="6345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Каталитические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6" marR="634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Некаталитические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6" marR="634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80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6. По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наличию поверхности раздела фаз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6" marR="6345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гомогенные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6" marR="634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гетерогенные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6" marR="634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3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268760"/>
            <a:ext cx="6324600" cy="255240"/>
          </a:xfrm>
        </p:spPr>
        <p:txBody>
          <a:bodyPr/>
          <a:lstStyle/>
          <a:p>
            <a:r>
              <a:rPr lang="ru-RU" b="1" dirty="0"/>
              <a:t>Типы заданий </a:t>
            </a:r>
            <a:r>
              <a:rPr lang="en-US" b="1" dirty="0" smtClean="0"/>
              <a:t>N </a:t>
            </a:r>
            <a:r>
              <a:rPr lang="ru-RU" b="1" dirty="0" smtClean="0"/>
              <a:t>17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52600"/>
            <a:ext cx="7542857" cy="4191000"/>
          </a:xfrm>
        </p:spPr>
        <p:txBody>
          <a:bodyPr/>
          <a:lstStyle/>
          <a:p>
            <a:pPr lvl="0"/>
            <a:r>
              <a:rPr lang="ru-RU" b="1" dirty="0"/>
              <a:t>Классификация одной реакции по каким-либо классификационным </a:t>
            </a:r>
            <a:r>
              <a:rPr lang="ru-RU" b="1" dirty="0" smtClean="0"/>
              <a:t>признакам</a:t>
            </a:r>
          </a:p>
          <a:p>
            <a:pPr marL="0" lvl="0" indent="0">
              <a:buNone/>
            </a:pPr>
            <a:endParaRPr lang="ru-RU" b="1" dirty="0"/>
          </a:p>
          <a:p>
            <a:pPr lvl="0"/>
            <a:r>
              <a:rPr lang="ru-RU" b="1" dirty="0"/>
              <a:t>Классификация реакций, которые даны по условию </a:t>
            </a:r>
            <a:r>
              <a:rPr lang="ru-RU" b="1" dirty="0" smtClean="0"/>
              <a:t>заданий</a:t>
            </a:r>
          </a:p>
          <a:p>
            <a:pPr marL="0" lvl="0" indent="0">
              <a:buNone/>
            </a:pPr>
            <a:r>
              <a:rPr lang="ru-RU" b="1" dirty="0" smtClean="0"/>
              <a:t> </a:t>
            </a:r>
            <a:endParaRPr lang="ru-RU" b="1" dirty="0"/>
          </a:p>
          <a:p>
            <a:pPr lvl="0"/>
            <a:r>
              <a:rPr lang="ru-RU" b="1" dirty="0"/>
              <a:t>Классификация реакций, которые надо написать самостоятельно по условию </a:t>
            </a:r>
            <a:r>
              <a:rPr lang="ru-RU" b="1" dirty="0" smtClean="0"/>
              <a:t>заданий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1360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8200"/>
            <a:ext cx="7402016" cy="685800"/>
          </a:xfrm>
        </p:spPr>
        <p:txBody>
          <a:bodyPr/>
          <a:lstStyle/>
          <a:p>
            <a:pPr algn="ctr"/>
            <a:r>
              <a:rPr lang="ru-RU" b="1" dirty="0"/>
              <a:t>Классификация</a:t>
            </a:r>
            <a:r>
              <a:rPr lang="ru-RU" b="1" dirty="0">
                <a:solidFill>
                  <a:srgbClr val="ED33CA"/>
                </a:solidFill>
              </a:rPr>
              <a:t> одной </a:t>
            </a:r>
            <a:r>
              <a:rPr lang="ru-RU" b="1" dirty="0" smtClean="0"/>
              <a:t>реакции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776" y="1189139"/>
            <a:ext cx="7330008" cy="45510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1.17 </a:t>
            </a:r>
            <a:r>
              <a:rPr lang="ru-RU" dirty="0"/>
              <a:t>Из предложенного перечня выберите </a:t>
            </a:r>
            <a:r>
              <a:rPr lang="ru-RU" dirty="0">
                <a:solidFill>
                  <a:srgbClr val="ED33CA"/>
                </a:solidFill>
              </a:rPr>
              <a:t>все</a:t>
            </a:r>
            <a:r>
              <a:rPr lang="ru-RU" dirty="0"/>
              <a:t> типы реакций, к которым можно отнести взаимодействие водорода со </a:t>
            </a:r>
            <a:r>
              <a:rPr lang="ru-RU" dirty="0" smtClean="0"/>
              <a:t>фтором</a:t>
            </a:r>
          </a:p>
          <a:p>
            <a:pPr marL="0" indent="0">
              <a:buNone/>
            </a:pPr>
            <a:endParaRPr lang="ru-RU" dirty="0" smtClean="0"/>
          </a:p>
          <a:p>
            <a:pPr marL="457200" lvl="0" indent="-457200">
              <a:buFont typeface="+mj-lt"/>
              <a:buAutoNum type="arabicParenR"/>
            </a:pPr>
            <a:r>
              <a:rPr lang="ru-RU" dirty="0" smtClean="0"/>
              <a:t>Окислительно-восстановительная</a:t>
            </a:r>
            <a:endParaRPr lang="ru-RU" dirty="0"/>
          </a:p>
          <a:p>
            <a:pPr marL="457200" lvl="0" indent="-457200">
              <a:buFont typeface="+mj-lt"/>
              <a:buAutoNum type="arabicParenR"/>
            </a:pPr>
            <a:r>
              <a:rPr lang="ru-RU" dirty="0"/>
              <a:t>Соединения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dirty="0" smtClean="0"/>
              <a:t>Обмена                      </a:t>
            </a:r>
            <a:r>
              <a:rPr lang="en-US" dirty="0">
                <a:solidFill>
                  <a:srgbClr val="040C2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baseline="-25000" dirty="0">
                <a:solidFill>
                  <a:srgbClr val="040C2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40C2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dirty="0">
                <a:solidFill>
                  <a:srgbClr val="040C2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ru-RU" baseline="-25000" dirty="0">
                <a:solidFill>
                  <a:srgbClr val="040C2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40C2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2</a:t>
            </a:r>
            <a:r>
              <a:rPr lang="en-US" dirty="0">
                <a:solidFill>
                  <a:srgbClr val="040C2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HF </a:t>
            </a:r>
            <a:endParaRPr lang="ru-RU" dirty="0"/>
          </a:p>
          <a:p>
            <a:pPr marL="457200" lvl="0" indent="-457200">
              <a:buFont typeface="+mj-lt"/>
              <a:buAutoNum type="arabicParenR"/>
            </a:pPr>
            <a:r>
              <a:rPr lang="ru-RU" dirty="0"/>
              <a:t>Обратимая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dirty="0" smtClean="0"/>
              <a:t>Гетерогенная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Запишите </a:t>
            </a:r>
            <a:r>
              <a:rPr lang="ru-RU" sz="1800" dirty="0"/>
              <a:t>номера правильных ответов (от 2 до 4 правильных ответов)</a:t>
            </a:r>
          </a:p>
          <a:p>
            <a:pPr marL="0" indent="0">
              <a:buNone/>
            </a:pPr>
            <a:r>
              <a:rPr lang="ru-RU" sz="1800" dirty="0" smtClean="0"/>
              <a:t>Ответ:</a:t>
            </a:r>
            <a:r>
              <a:rPr lang="en-US" sz="1800" dirty="0" smtClean="0"/>
              <a:t>__1,2</a:t>
            </a:r>
            <a:r>
              <a:rPr lang="en-US" sz="1800" dirty="0"/>
              <a:t>__________ 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60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2600" b="1" baseline="-25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ru-RU" sz="2600" b="1" baseline="-25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2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HF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необратимая</a:t>
            </a:r>
            <a:endParaRPr lang="ru-RU" sz="26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2600" b="1" baseline="-25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</a:t>
            </a:r>
            <a:r>
              <a:rPr lang="ru-RU" sz="2600" b="1" baseline="-25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2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HCl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необратимая</a:t>
            </a:r>
            <a:endParaRPr lang="ru-RU" sz="26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600" b="1" baseline="-25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Br</a:t>
            </a:r>
            <a:r>
              <a:rPr lang="en-US" sz="2600" b="1" baseline="-25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⇄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2HBr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обратимая</a:t>
            </a:r>
            <a:endParaRPr lang="ru-RU" sz="26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2600" b="1" baseline="-25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2600" b="1" baseline="-25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⇄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 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равновесие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сильно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сдвинуто                                 влево</a:t>
            </a:r>
            <a:endParaRPr lang="ru-RU" sz="26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60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7690048" cy="1008112"/>
          </a:xfrm>
        </p:spPr>
        <p:txBody>
          <a:bodyPr/>
          <a:lstStyle/>
          <a:p>
            <a:r>
              <a:rPr lang="ru-RU" sz="2400" dirty="0"/>
              <a:t>2.17 Из предложенного перечня выберите все типы реакций, к которым можно отнести взаимодействие пропанола-1 и уксусной кислоты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348880"/>
            <a:ext cx="5484812" cy="4191000"/>
          </a:xfrm>
        </p:spPr>
        <p:txBody>
          <a:bodyPr/>
          <a:lstStyle/>
          <a:p>
            <a:pPr marL="457200" lvl="0" indent="-457200">
              <a:buFont typeface="+mj-lt"/>
              <a:buAutoNum type="arabicParenR"/>
            </a:pPr>
            <a:r>
              <a:rPr lang="ru-RU" dirty="0" smtClean="0"/>
              <a:t>Гидролиз</a:t>
            </a:r>
            <a:endParaRPr lang="ru-RU" dirty="0"/>
          </a:p>
          <a:p>
            <a:pPr marL="457200" lvl="0" indent="-457200">
              <a:buFont typeface="+mj-lt"/>
              <a:buAutoNum type="arabicParenR"/>
            </a:pPr>
            <a:r>
              <a:rPr lang="ru-RU" dirty="0"/>
              <a:t>Этерификация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dirty="0"/>
              <a:t>Каталитическая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dirty="0"/>
              <a:t>Нейтрализации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dirty="0" smtClean="0"/>
              <a:t>Обратимая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509120"/>
            <a:ext cx="740201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8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8200"/>
            <a:ext cx="7690048" cy="1294656"/>
          </a:xfrm>
        </p:spPr>
        <p:txBody>
          <a:bodyPr/>
          <a:lstStyle/>
          <a:p>
            <a:r>
              <a:rPr lang="ru-RU" sz="2200" dirty="0" smtClean="0"/>
              <a:t>3.17.</a:t>
            </a:r>
            <a:r>
              <a:rPr lang="ru-RU" sz="2400" dirty="0" smtClean="0"/>
              <a:t> </a:t>
            </a:r>
            <a:r>
              <a:rPr lang="ru-RU" sz="2200" b="1" dirty="0" smtClean="0"/>
              <a:t>Из </a:t>
            </a:r>
            <a:r>
              <a:rPr lang="ru-RU" sz="2200" b="1" dirty="0"/>
              <a:t>предложенного перечня выберите все типы реакций, к которым можно отнести взаимодействие азотной кислоты и гидроксида меди (</a:t>
            </a:r>
            <a:r>
              <a:rPr lang="en-US" sz="2200" b="1" dirty="0"/>
              <a:t>II</a:t>
            </a:r>
            <a:r>
              <a:rPr lang="ru-RU" sz="2200" b="1" dirty="0"/>
              <a:t>)</a:t>
            </a:r>
            <a:br>
              <a:rPr lang="ru-RU" sz="2200" b="1" dirty="0"/>
            </a:br>
            <a:endParaRPr lang="ru-RU" sz="2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146" y="2204864"/>
            <a:ext cx="7815278" cy="3830960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endParaRPr lang="ru-RU" sz="2400" dirty="0" smtClean="0"/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/>
              <a:t>Обмен      </a:t>
            </a:r>
            <a:r>
              <a:rPr lang="en-US" dirty="0"/>
              <a:t>Cu(OH)</a:t>
            </a:r>
            <a:r>
              <a:rPr lang="en-US" baseline="-25000" dirty="0"/>
              <a:t>2</a:t>
            </a:r>
            <a:r>
              <a:rPr lang="en-US" dirty="0"/>
              <a:t> +2HNO</a:t>
            </a:r>
            <a:r>
              <a:rPr lang="en-US" baseline="-25000" dirty="0"/>
              <a:t>3</a:t>
            </a:r>
            <a:r>
              <a:rPr lang="en-US" dirty="0"/>
              <a:t> = Cu(NO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 + 2H</a:t>
            </a:r>
            <a:r>
              <a:rPr lang="en-US" baseline="-25000" dirty="0"/>
              <a:t>2</a:t>
            </a:r>
            <a:r>
              <a:rPr lang="en-US" dirty="0"/>
              <a:t>O </a:t>
            </a:r>
            <a:endParaRPr lang="ru-RU" dirty="0"/>
          </a:p>
          <a:p>
            <a:pPr marL="457200" lvl="0" indent="-457200">
              <a:buFont typeface="+mj-lt"/>
              <a:buAutoNum type="arabicParenR"/>
            </a:pPr>
            <a:r>
              <a:rPr lang="ru-RU" dirty="0"/>
              <a:t>замещение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dirty="0" err="1"/>
              <a:t>окислительно</a:t>
            </a:r>
            <a:r>
              <a:rPr lang="ru-RU" dirty="0"/>
              <a:t>-восстановительная 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dirty="0"/>
              <a:t>гетерогенная </a:t>
            </a:r>
            <a:r>
              <a:rPr lang="ru-RU" dirty="0">
                <a:solidFill>
                  <a:srgbClr val="0070C0"/>
                </a:solidFill>
              </a:rPr>
              <a:t>(нерастворимые основания – твердые </a:t>
            </a:r>
            <a:r>
              <a:rPr lang="ru-RU" dirty="0" smtClean="0">
                <a:solidFill>
                  <a:srgbClr val="0070C0"/>
                </a:solidFill>
              </a:rPr>
              <a:t>вещества)</a:t>
            </a:r>
            <a:endParaRPr lang="ru-RU" dirty="0">
              <a:solidFill>
                <a:srgbClr val="0070C0"/>
              </a:solidFill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ru-RU" dirty="0"/>
              <a:t>нейтрализации </a:t>
            </a:r>
            <a:r>
              <a:rPr lang="ru-RU" dirty="0">
                <a:solidFill>
                  <a:srgbClr val="0070C0"/>
                </a:solidFill>
              </a:rPr>
              <a:t>(не обязательно </a:t>
            </a:r>
            <a:r>
              <a:rPr lang="ru-RU" dirty="0" smtClean="0">
                <a:solidFill>
                  <a:srgbClr val="0070C0"/>
                </a:solidFill>
              </a:rPr>
              <a:t>щелочь)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/>
              <a:t>Ответ</a:t>
            </a:r>
            <a:r>
              <a:rPr lang="en-US" dirty="0"/>
              <a:t>__________1,4,5__________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24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838200"/>
            <a:ext cx="7848872" cy="3238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8200"/>
            <a:ext cx="7690048" cy="685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293096"/>
            <a:ext cx="7686873" cy="165050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СН</a:t>
            </a:r>
            <a:r>
              <a:rPr lang="ru-RU" baseline="-25000" dirty="0"/>
              <a:t>4</a:t>
            </a:r>
            <a:r>
              <a:rPr lang="ru-RU" dirty="0"/>
              <a:t> + </a:t>
            </a:r>
            <a:r>
              <a:rPr lang="en-US" dirty="0"/>
              <a:t>Br</a:t>
            </a:r>
            <a:r>
              <a:rPr lang="ru-RU" baseline="-25000" dirty="0"/>
              <a:t>2</a:t>
            </a:r>
            <a:r>
              <a:rPr lang="ru-RU" dirty="0"/>
              <a:t> </a:t>
            </a:r>
            <a:r>
              <a:rPr lang="en-US" b="1" baseline="30000" dirty="0">
                <a:solidFill>
                  <a:srgbClr val="ED33CA"/>
                </a:solidFill>
              </a:rPr>
              <a:t>h</a:t>
            </a:r>
            <a:r>
              <a:rPr lang="ru-RU" b="1" baseline="30000" dirty="0">
                <a:solidFill>
                  <a:srgbClr val="ED33CA"/>
                </a:solidFill>
              </a:rPr>
              <a:t>ѵ</a:t>
            </a:r>
            <a:r>
              <a:rPr lang="ru-RU" b="1" dirty="0">
                <a:solidFill>
                  <a:srgbClr val="ED33CA"/>
                </a:solidFill>
              </a:rPr>
              <a:t> </a:t>
            </a:r>
            <a:r>
              <a:rPr lang="ru-RU" dirty="0"/>
              <a:t>= </a:t>
            </a:r>
            <a:r>
              <a:rPr lang="en-US" dirty="0"/>
              <a:t>CH</a:t>
            </a:r>
            <a:r>
              <a:rPr lang="ru-RU" baseline="-25000" dirty="0"/>
              <a:t>3</a:t>
            </a:r>
            <a:r>
              <a:rPr lang="en-US" dirty="0"/>
              <a:t>Br</a:t>
            </a:r>
            <a:r>
              <a:rPr lang="ru-RU" dirty="0"/>
              <a:t> + </a:t>
            </a:r>
            <a:r>
              <a:rPr lang="en-US" dirty="0" smtClean="0"/>
              <a:t>HBr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Отве:_____2,5</a:t>
            </a:r>
            <a:r>
              <a:rPr lang="ru-RU" dirty="0"/>
              <a:t>__________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02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edb2schl_tp01018387">
  <a:themeElements>
    <a:clrScheme name="ms_edb2schl_tp01018387 1">
      <a:dk1>
        <a:srgbClr val="000000"/>
      </a:dk1>
      <a:lt1>
        <a:srgbClr val="0099CC"/>
      </a:lt1>
      <a:dk2>
        <a:srgbClr val="000000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ms_edb2schl_tp0101838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edb2schl_tp01018387 1">
        <a:dk1>
          <a:srgbClr val="000000"/>
        </a:dk1>
        <a:lt1>
          <a:srgbClr val="0099CC"/>
        </a:lt1>
        <a:dk2>
          <a:srgbClr val="000000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b2schl_tp01018387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b2schl_tp01018387 3">
        <a:dk1>
          <a:srgbClr val="5F5F5F"/>
        </a:dk1>
        <a:lt1>
          <a:srgbClr val="FFFFFF"/>
        </a:lt1>
        <a:dk2>
          <a:srgbClr val="5F5F5F"/>
        </a:dk2>
        <a:lt2>
          <a:srgbClr val="00000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01018387</Template>
  <TotalTime>7689</TotalTime>
  <Words>373</Words>
  <Application>Microsoft Office PowerPoint</Application>
  <PresentationFormat>Экран (4:3)</PresentationFormat>
  <Paragraphs>100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Times New Roman</vt:lpstr>
      <vt:lpstr>Verdana</vt:lpstr>
      <vt:lpstr>ms_edb2schl_tp01018387</vt:lpstr>
      <vt:lpstr>Классификация химических реакций в неорганической и органической химии задание N 17 ЕГЭ</vt:lpstr>
      <vt:lpstr>Требования спецификации</vt:lpstr>
      <vt:lpstr>Классификация химических реакций</vt:lpstr>
      <vt:lpstr>Типы заданий N 17 </vt:lpstr>
      <vt:lpstr>Классификация одной реакции  </vt:lpstr>
      <vt:lpstr>Презентация PowerPoint</vt:lpstr>
      <vt:lpstr>2.17 Из предложенного перечня выберите все типы реакций, к которым можно отнести взаимодействие пропанола-1 и уксусной кислоты </vt:lpstr>
      <vt:lpstr>3.17. Из предложенного перечня выберите все типы реакций, к которым можно отнести взаимодействие азотной кислоты и гидроксида меди (II) </vt:lpstr>
      <vt:lpstr>Презентация PowerPoint</vt:lpstr>
      <vt:lpstr> Классификация по всем признакам: СН4 + Br2 hѵ = CH3Br + HBr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ПОНЯТИЯ ХИМИИ</dc:title>
  <dc:creator>Юрий</dc:creator>
  <cp:lastModifiedBy>Учетная запись Майкрософт</cp:lastModifiedBy>
  <cp:revision>33</cp:revision>
  <dcterms:created xsi:type="dcterms:W3CDTF">2011-12-05T05:40:56Z</dcterms:created>
  <dcterms:modified xsi:type="dcterms:W3CDTF">2024-01-23T10:21:16Z</dcterms:modified>
</cp:coreProperties>
</file>