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58" r:id="rId5"/>
    <p:sldId id="259" r:id="rId6"/>
    <p:sldId id="260" r:id="rId7"/>
    <p:sldId id="265" r:id="rId8"/>
    <p:sldId id="264" r:id="rId9"/>
    <p:sldId id="263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9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7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7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3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6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9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3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4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8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3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25721-7842-47E4-B804-65905036FE07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5DC7-EE76-47CE-AD2F-8C9D47DF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8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bali.ru/wp-content/uploads/2016/09/gerb_samarskoj_oblasti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-oge.sdamgia.ru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fip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fipi.ru/oge/demoversii-specifikacii-kodifikatory" TargetMode="External"/><Relationship Id="rId4" Type="http://schemas.openxmlformats.org/officeDocument/2006/relationships/hyperlink" Target="https://100ballnik.com/26-&#1086;&#1082;&#1090;&#1103;&#1073;&#1088;&#1103;-2022-&#1075;&#1077;&#1086;&#1075;&#1088;&#1072;&#1092;&#1080;&#1103;-9-&#1082;&#1083;&#1072;&#1089;&#1089;-&#1086;&#1075;&#1101;-2023-&#1089;&#1090;&#1072;&#1090;&#1075;&#1088;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08/19_frp_geografiya-5-9-klassy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edsoo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3778637"/>
            <a:ext cx="5194242" cy="145707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393524" y="6142467"/>
            <a:ext cx="4081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kern="0" dirty="0" smtClean="0">
                <a:solidFill>
                  <a:srgbClr val="000E56"/>
                </a:solidFill>
                <a:latin typeface="Arial"/>
                <a:cs typeface="Arial"/>
              </a:rPr>
              <a:t>Нефтегорск </a:t>
            </a:r>
            <a:r>
              <a:rPr b="1" kern="0" dirty="0" smtClean="0">
                <a:solidFill>
                  <a:srgbClr val="000E56"/>
                </a:solidFill>
                <a:latin typeface="Arial"/>
                <a:cs typeface="Arial"/>
              </a:rPr>
              <a:t>,</a:t>
            </a:r>
            <a:r>
              <a:rPr b="1" kern="0" spc="365" dirty="0" smtClean="0">
                <a:solidFill>
                  <a:srgbClr val="000E56"/>
                </a:solidFill>
                <a:latin typeface="Arial"/>
                <a:cs typeface="Arial"/>
              </a:rPr>
              <a:t> </a:t>
            </a:r>
            <a:r>
              <a:rPr lang="ru-RU" b="1" kern="0" dirty="0" smtClean="0">
                <a:solidFill>
                  <a:srgbClr val="000E56"/>
                </a:solidFill>
                <a:latin typeface="Arial"/>
                <a:cs typeface="Arial"/>
              </a:rPr>
              <a:t>26 августа, </a:t>
            </a:r>
            <a:r>
              <a:rPr b="1" kern="0" spc="-40" dirty="0" smtClean="0">
                <a:solidFill>
                  <a:srgbClr val="000E56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rgbClr val="000E56"/>
                </a:solidFill>
                <a:latin typeface="Arial"/>
                <a:cs typeface="Arial"/>
              </a:rPr>
              <a:t>2025</a:t>
            </a:r>
            <a:r>
              <a:rPr b="1" kern="0" spc="-80" dirty="0">
                <a:solidFill>
                  <a:srgbClr val="000E56"/>
                </a:solidFill>
                <a:latin typeface="Arial"/>
                <a:cs typeface="Arial"/>
              </a:rPr>
              <a:t> </a:t>
            </a:r>
            <a:r>
              <a:rPr b="1" kern="0" spc="-20" dirty="0">
                <a:solidFill>
                  <a:srgbClr val="000E56"/>
                </a:solidFill>
                <a:latin typeface="Arial"/>
                <a:cs typeface="Arial"/>
              </a:rPr>
              <a:t>года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361063"/>
            <a:ext cx="10890912" cy="138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2855" marR="5080" indent="-2510790" algn="ctr">
              <a:lnSpc>
                <a:spcPct val="148500"/>
              </a:lnSpc>
              <a:spcBef>
                <a:spcPts val="100"/>
              </a:spcBef>
            </a:pPr>
            <a:r>
              <a:rPr lang="ru-RU" sz="32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зоны внимания учителя  и методиста в системе школьного географического образования».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260" y="1596593"/>
            <a:ext cx="2719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Методическое</a:t>
            </a:r>
            <a:r>
              <a:rPr kern="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объединение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7186" y="1596593"/>
            <a:ext cx="2041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учителей</a:t>
            </a:r>
            <a:r>
              <a:rPr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географии.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7028" y="4903470"/>
            <a:ext cx="5522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Пономаренко</a:t>
            </a:r>
            <a:r>
              <a:rPr b="1" kern="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001F5F"/>
                </a:solidFill>
                <a:latin typeface="Times New Roman"/>
                <a:cs typeface="Times New Roman"/>
              </a:rPr>
              <a:t>Ольга</a:t>
            </a:r>
            <a:r>
              <a:rPr b="1" kern="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Леонидовна,</a:t>
            </a:r>
            <a:r>
              <a:rPr b="1" kern="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001F5F"/>
                </a:solidFill>
                <a:latin typeface="Times New Roman"/>
                <a:cs typeface="Times New Roman"/>
              </a:rPr>
              <a:t>учитель</a:t>
            </a:r>
            <a:r>
              <a:rPr b="1" kern="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географии </a:t>
            </a:r>
            <a:r>
              <a:rPr b="1" kern="0" spc="-20" dirty="0">
                <a:solidFill>
                  <a:srgbClr val="001F5F"/>
                </a:solidFill>
                <a:latin typeface="Times New Roman"/>
                <a:cs typeface="Times New Roman"/>
              </a:rPr>
              <a:t>ГБОУ</a:t>
            </a:r>
            <a:r>
              <a:rPr b="1" kern="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001F5F"/>
                </a:solidFill>
                <a:latin typeface="Times New Roman"/>
                <a:cs typeface="Times New Roman"/>
              </a:rPr>
              <a:t>СОШ</a:t>
            </a:r>
            <a:r>
              <a:rPr b="1" kern="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001F5F"/>
                </a:solidFill>
                <a:latin typeface="Times New Roman"/>
                <a:cs typeface="Times New Roman"/>
              </a:rPr>
              <a:t>№3</a:t>
            </a:r>
            <a:r>
              <a:rPr b="1" kern="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105" dirty="0">
                <a:solidFill>
                  <a:srgbClr val="001F5F"/>
                </a:solidFill>
                <a:latin typeface="Times New Roman"/>
                <a:cs typeface="Times New Roman"/>
              </a:rPr>
              <a:t>г.</a:t>
            </a:r>
            <a:r>
              <a:rPr b="1" kern="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Нефтегорска,</a:t>
            </a:r>
            <a:r>
              <a:rPr b="1" kern="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методист</a:t>
            </a:r>
            <a:r>
              <a:rPr b="1" kern="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kern="0" spc="-25" dirty="0">
                <a:solidFill>
                  <a:srgbClr val="001F5F"/>
                </a:solidFill>
                <a:latin typeface="Times New Roman"/>
                <a:cs typeface="Times New Roman"/>
              </a:rPr>
              <a:t>РЦ.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object 7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436" y="355091"/>
            <a:ext cx="858012" cy="9464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2304" y="193547"/>
            <a:ext cx="1905000" cy="14295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72536" y="220827"/>
            <a:ext cx="6337300" cy="9398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spcBef>
                <a:spcPts val="219"/>
              </a:spcBef>
            </a:pP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Юго-</a:t>
            </a:r>
            <a:r>
              <a:rPr sz="1400" kern="0" dirty="0">
                <a:solidFill>
                  <a:srgbClr val="000009"/>
                </a:solidFill>
                <a:latin typeface="Times New Roman"/>
                <a:cs typeface="Times New Roman"/>
              </a:rPr>
              <a:t>Восточное</a:t>
            </a:r>
            <a:r>
              <a:rPr sz="1400" kern="0" spc="-4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управление</a:t>
            </a:r>
            <a:r>
              <a:rPr sz="1400" kern="0" spc="-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министерства</a:t>
            </a:r>
            <a:r>
              <a:rPr sz="1400" kern="0" spc="-2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образования</a:t>
            </a:r>
            <a:r>
              <a:rPr sz="1400" kern="0" spc="-3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rgbClr val="000009"/>
                </a:solidFill>
                <a:latin typeface="Times New Roman"/>
                <a:cs typeface="Times New Roman"/>
              </a:rPr>
              <a:t>и</a:t>
            </a:r>
            <a:r>
              <a:rPr sz="1400" kern="0" spc="-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науки</a:t>
            </a:r>
            <a:r>
              <a:rPr sz="1400" kern="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Самарской</a:t>
            </a:r>
            <a:r>
              <a:rPr sz="1400" kern="0" spc="-3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области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20040" marR="309245" indent="1228725">
              <a:lnSpc>
                <a:spcPct val="107100"/>
              </a:lnSpc>
            </a:pPr>
            <a:r>
              <a:rPr sz="1400" b="1" kern="0" spc="-25" dirty="0">
                <a:solidFill>
                  <a:srgbClr val="000009"/>
                </a:solidFill>
                <a:latin typeface="Times New Roman"/>
                <a:cs typeface="Times New Roman"/>
              </a:rPr>
              <a:t>Государственное</a:t>
            </a:r>
            <a:r>
              <a:rPr sz="1400" b="1" kern="0" spc="-3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бюджетное</a:t>
            </a:r>
            <a:r>
              <a:rPr sz="1400" b="1" kern="0" spc="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учреждение дополнительного профессионального</a:t>
            </a:r>
            <a:r>
              <a:rPr sz="1400" b="1" kern="0" spc="10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образования</a:t>
            </a:r>
            <a:r>
              <a:rPr sz="1400" b="1" kern="0" spc="-1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dirty="0">
                <a:solidFill>
                  <a:srgbClr val="000009"/>
                </a:solidFill>
                <a:latin typeface="Times New Roman"/>
                <a:cs typeface="Times New Roman"/>
              </a:rPr>
              <a:t>Самарской</a:t>
            </a:r>
            <a:r>
              <a:rPr sz="1400" b="1" kern="0" spc="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области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782445">
              <a:spcBef>
                <a:spcPts val="120"/>
              </a:spcBef>
            </a:pP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«Нефтегорский</a:t>
            </a:r>
            <a:r>
              <a:rPr sz="1400" b="1" kern="0" spc="-2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dirty="0">
                <a:solidFill>
                  <a:srgbClr val="000009"/>
                </a:solidFill>
                <a:latin typeface="Times New Roman"/>
                <a:cs typeface="Times New Roman"/>
              </a:rPr>
              <a:t>Ресурсный</a:t>
            </a:r>
            <a:r>
              <a:rPr sz="1400" b="1" kern="0" spc="-25" dirty="0">
                <a:solidFill>
                  <a:srgbClr val="000009"/>
                </a:solidFill>
                <a:latin typeface="Times New Roman"/>
                <a:cs typeface="Times New Roman"/>
              </a:rPr>
              <a:t> </a:t>
            </a:r>
            <a:r>
              <a:rPr sz="1400" b="1" kern="0" spc="-10" dirty="0">
                <a:solidFill>
                  <a:srgbClr val="000009"/>
                </a:solidFill>
                <a:latin typeface="Times New Roman"/>
                <a:cs typeface="Times New Roman"/>
              </a:rPr>
              <a:t>центр»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56595" y="5336275"/>
            <a:ext cx="170597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4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диагностической работы по географии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3370" y="223767"/>
            <a:ext cx="1664352" cy="12497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9" y="527217"/>
            <a:ext cx="865707" cy="9449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78759" y="990432"/>
            <a:ext cx="933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234 девятиклассника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2721" y="1364188"/>
            <a:ext cx="972630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Государственную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итоговую аттестацию по географии в форме ОГЭ сдавали 234 обучающихся, что на 77 чел. меньше чем в 2024г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Отмечается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отрицательная динамика как по уровню подготовки, так и по качеству обучения.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2025г. численность участников, получивших удовлетворительный результат, составил 82,1%, что на 12,8% хуже, чем 2024г.,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минимальную границу с запасом в 1-2 балла преодолели 13 (4,2%), что свидетельствует о том, что участников с низким уровнем подготовки по предмету значительно больше. Снизилась численность участников, получивших отметки «4» и «5» (2024г. – 71,1%; 2025г. – 47,8%). По сравнению с предыдущими годами значительно выросла доля выпускников, получивших отметку «3» в 2024г. -23,8%, в 2025г. -34,1%. Доля выпускников, получивших отметку «4» снизилась с 48,9% до 36,7%.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Доля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участников экзамена с высоким уровнем подготовки (получивших отметку «5») по географии составляет 11,1%, что хуже показателя прошлого года на 11,1% (2024г. -  22,2%).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Максимального балла нет. 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33" y="324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об итогах анализа выполнения заданий,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Перечень элементов содержания, освоение которых всеми школьниками округа в целом можно считать достаточным. 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9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3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Географические модели: глобус, географическая карта, план местности, их основные параметры и элементы (задания № 1, 10, 11, 12). 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90"/>
              </a:spcAft>
            </a:pPr>
            <a:r>
              <a:rPr lang="ru-RU" sz="3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Особенности географического положения России (задания № 2,). 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90"/>
              </a:spcAft>
            </a:pPr>
            <a:r>
              <a:rPr lang="ru-RU" sz="3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Население России (задания № 22, 24). 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90"/>
              </a:spcAft>
            </a:pPr>
            <a:r>
              <a:rPr lang="ru-RU" sz="3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Земная кора и литосфера. Состав, строение и развитие (задание № 8). 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90"/>
              </a:spcAft>
            </a:pPr>
            <a:r>
              <a:rPr lang="ru-RU" sz="3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Атмосфера. Состав, строение, циркуляция (задания № 5, 6). 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90"/>
              </a:spcAft>
            </a:pPr>
            <a:r>
              <a:rPr lang="ru-RU" sz="3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Стихийные явления в литосфере, гидросфере, атмосфере (задание № 14). 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Географическая оболочка Земли (задание № 21). 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3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8" y="527218"/>
            <a:ext cx="865707" cy="944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553" y="115497"/>
            <a:ext cx="166435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98899"/>
            <a:ext cx="10515600" cy="1325563"/>
          </a:xfrm>
        </p:spPr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об итогах анализа выполнения заданий,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84" y="1129589"/>
            <a:ext cx="10515600" cy="5530517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элементов содержания, освоение которых всеми школьниками округа в целом, а также школьниками с разным уровнем подготовки нельзя считать достаточным.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 России (задание № 3 повышенного уровня сложности). Достойные знания по данной теме показали выпускники, получившие оценку «5» (52%). Только 20,9 % представителей группы, получивших оценку «2», справились с данным заданием. </a:t>
            </a:r>
            <a:endParaRPr lang="ru-RU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Земли и человек. Материки, океаны, народы и страны. Природопользование и геоэкология (задания №№ 27, 28 (базовый уровень), 29 (высокий уровень)). Школьники с разным уровнем подготовки показали и разные результаты. Лучшие знания по данной теме показали участники ОГЭ, получившие оценку «5» (успешность выполнения задания № 27 (96 %), задания № 28 (базовый – 76 %, задания № 29 высокого уровня сложности – 68 %). Уровень подготовки школьников, получивших оценки «2» и «3» нельзя считать достаточным (успешность выполнения задания № 28 от 2,3 % до 6,2% и задания № 29 от 0 % до 12,5 %).</a:t>
            </a:r>
          </a:p>
          <a:p>
            <a:endParaRPr lang="ru-RU" sz="3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8" y="254262"/>
            <a:ext cx="865707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200" y="292918"/>
            <a:ext cx="166435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6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454" y="0"/>
            <a:ext cx="10515600" cy="1325563"/>
          </a:xfrm>
        </p:spPr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об итогах анализа выполнения заданий,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75" y="1511726"/>
            <a:ext cx="10515600" cy="534627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 вероятных причинах затруднений и типичных ошибок обучающихся Юго-Восточного округа можно сделать следующие: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целом, географическую подготовку выпускников 9-ых классов можно считать удовлетворительной. Особенность контингента обучающихся безусловно накладывает отпечаток на результативность ГИА. Как уже говорилось ранее, образовательный уровень выпускников выбирающих сдавать ОГЭ по географии, невысок, а значит и показываемые результаты.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3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Причиной </a:t>
            </a:r>
            <a:r>
              <a:rPr lang="ru-RU" sz="3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выбора географии как экзамена чаще всего является необходимость сдачи 4 экзаменов, но не мотивацией дальнейшего выбора географии как профильного предмета изучения. </a:t>
            </a:r>
            <a:endParaRPr lang="ru-RU" sz="3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3" y="418036"/>
            <a:ext cx="865707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848" y="129144"/>
            <a:ext cx="166435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8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677" y="1170532"/>
            <a:ext cx="10515600" cy="544863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анализ итогов ОГЭ в 2025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Скорректировать учебный план и календарно-тематическое планирование ОО с учетом результатов ГИА 2025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учителей в соответствии с выявленными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методических мероприятий по повышению качества преподавания предмета, распространению успешных педагогических практик, в том числе с участием ведущих преподавателей профильных ВУЗов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процессе использовать задания в формате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процессе при объяснении материала или на этапе проверки знаний и умений педагогам рекомендуется эффективный прием использования различных источников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проведении текущего и итогового контроля использовать задания, ориентируясь на структуру заданий КИМ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ОГЭ.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успешного выполнения экзаменационной работы выпускники должны уметь внимательно читать инструкции к заданиям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метапредметное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умение).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7" y="213319"/>
            <a:ext cx="865707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791" y="211031"/>
            <a:ext cx="166435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191" y="3105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выпускников к аттестации методическую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и учащимся окажут: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 algn="just" defTabSz="685800">
              <a:lnSpc>
                <a:spcPct val="150000"/>
              </a:lnSpc>
              <a:spcBef>
                <a:spcPts val="750"/>
              </a:spcBef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материалы сайтов ФИПИ (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www.fipi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 defTabSz="685800">
              <a:lnSpc>
                <a:spcPct val="150000"/>
              </a:lnSpc>
              <a:spcBef>
                <a:spcPts val="750"/>
              </a:spcBef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ресурсы Интернет для подготовки выпускников к экзамену (материалы ОГЭ, ЕГЭ по географии за прошлые годы);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https://geo-oge.sdamgia.ru/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 algn="just" defTabSz="685800">
              <a:lnSpc>
                <a:spcPct val="150000"/>
              </a:lnSpc>
              <a:spcBef>
                <a:spcPts val="750"/>
              </a:spcBef>
              <a:spcAft>
                <a:spcPts val="1000"/>
              </a:spcAft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Статград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https://100ballnik.com/26-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октября-2022-география-9-класс-огэ-2023-статгр/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 algn="just" defTabSz="685800">
              <a:lnSpc>
                <a:spcPct val="150000"/>
              </a:lnSpc>
              <a:spcBef>
                <a:spcPts val="750"/>
              </a:spcBef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документы, регламентирующие разработку КИМ для ГИА по географии (кодификаторы элементов содержания, спецификации и демонстрационные варианты экзаменационных работ);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https://fipi.ru/oge/demoversii-specifikacii-kodifikatory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94" y="377092"/>
            <a:ext cx="865707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2552" y="238327"/>
            <a:ext cx="166435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2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4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0" u="none" strike="noStrike" baseline="0" dirty="0" smtClean="0">
                <a:latin typeface="Times New Roman" panose="02020603050405020304" pitchFamily="18" charset="0"/>
              </a:rPr>
              <a:t>Цели учебного предмета «География»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Содержание учебного предмета «География» сосредотачивается на формировании у обучающихся целостного представления о роли России в современном мире, а также на изучении наиболее значимых характеристик современного многополярного мира. Оно основывается на принципах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интегративности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междисциплинарности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практико-ориентированности, а также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экологизации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гуманизации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что позволяет четко представлять географические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особенности происходящих геополитических, межнациональных и межгосударственных, социокультурных, социально-экономических, геоэкологических событий и процессов.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01" y="581809"/>
            <a:ext cx="859611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791" y="368291"/>
            <a:ext cx="190821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9428" y="340084"/>
            <a:ext cx="1908213" cy="1426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047" y="2275567"/>
            <a:ext cx="11041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География в 5–11 классах также является одним из учебных предметов, способных успешно выполнить задачу интеграции содержания образования в области естественных и общественных наук. 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Установление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межпредметных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связей в школьном курсе способствует более полному усвоению знаний, </a:t>
            </a:r>
            <a:r>
              <a:rPr lang="ru-RU" sz="2400" b="0" i="0" u="none" strike="noStrike" baseline="0" dirty="0" smtClean="0">
                <a:latin typeface="Times New Roman" panose="02020603050405020304" pitchFamily="18" charset="0"/>
              </a:rPr>
              <a:t>формированию научных понятий и законов, формированию универсальных учебных действий, совершенствованию учебно-воспитательного процесса, формированию мировоззрения, основанного на традиционных духовно-нравственных ценностях, пониманию взаимосвязи явлений в природе и обществе.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92" y="377093"/>
            <a:ext cx="859611" cy="9449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27133" y="591445"/>
            <a:ext cx="5537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Цели учебного предмета «География»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0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230" y="300250"/>
            <a:ext cx="1908213" cy="1426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5872" y="203034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0" i="0" u="none" strike="noStrike" baseline="0" dirty="0" smtClean="0">
                <a:latin typeface="TimesNewRomanPSMT"/>
              </a:rPr>
              <a:t>Обучающиеся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5</a:t>
            </a:r>
            <a:r>
              <a:rPr lang="ru-RU" b="0" i="0" u="none" strike="noStrike" baseline="0" dirty="0" smtClean="0">
                <a:latin typeface="TimesNewRomanPSMT"/>
              </a:rPr>
              <a:t>–9 классов осваивают географию на базовом уровне по рабочим программам, разработанными в соответствии с Федеральной рабочей программой по географии.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  <a:hlinkClick r:id="rId3"/>
              </a:rPr>
              <a:t>https://edsoo.ru/wp-content/uploads/2023/08/19_frp_geografiya-5-9-klassy.pdf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 </a:t>
            </a:r>
            <a:endParaRPr lang="en-US" b="0" i="0" u="none" strike="noStrike" baseline="0" dirty="0" smtClean="0">
              <a:latin typeface="Times New Roman" panose="02020603050405020304" pitchFamily="18" charset="0"/>
            </a:endParaRPr>
          </a:p>
          <a:p>
            <a:r>
              <a:rPr lang="ru-RU" b="0" i="0" u="none" strike="noStrike" baseline="0" dirty="0" smtClean="0">
                <a:latin typeface="TimesNewRomanPSMT"/>
              </a:rPr>
              <a:t>В соответствии с ФГОС ООО география изучается на базовом уровне во всех вариантах</a:t>
            </a:r>
            <a:r>
              <a:rPr lang="ru-RU" b="0" i="0" u="none" strike="noStrike" dirty="0" smtClean="0">
                <a:latin typeface="TimesNewRomanPSMT"/>
              </a:rPr>
              <a:t> </a:t>
            </a:r>
            <a:r>
              <a:rPr lang="ru-RU" b="0" i="0" u="none" strike="noStrike" baseline="0" dirty="0" smtClean="0">
                <a:latin typeface="TimesNewRomanPSMT"/>
              </a:rPr>
              <a:t>учебного плана с 5 по 9 классы. Рекомендовано использовать в работе официальный сайт</a:t>
            </a:r>
          </a:p>
          <a:p>
            <a:r>
              <a:rPr lang="ru-RU" b="0" i="1" u="none" strike="noStrike" baseline="0" dirty="0" smtClean="0">
                <a:latin typeface="TimesNewRomanPS-ItalicMT"/>
              </a:rPr>
              <a:t>«Единое содержание общего образования» 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  <a:hlinkClick r:id="rId4"/>
              </a:rPr>
              <a:t>https://edsoo.ru/</a:t>
            </a:r>
            <a:r>
              <a:rPr lang="ru-RU" b="0" i="0" u="none" strike="noStrike" dirty="0" smtClean="0">
                <a:latin typeface="Times New Roman" panose="02020603050405020304" pitchFamily="18" charset="0"/>
              </a:rPr>
              <a:t> </a:t>
            </a:r>
            <a:r>
              <a:rPr lang="ru-RU" b="0" i="0" u="none" strike="noStrike" baseline="0" dirty="0" smtClean="0">
                <a:latin typeface="TimesNewRomanPSMT"/>
              </a:rPr>
              <a:t>и следующие разделы</a:t>
            </a:r>
            <a:r>
              <a:rPr lang="ru-RU" b="0" i="0" u="none" strike="noStrike" baseline="0" dirty="0" smtClean="0">
                <a:latin typeface="Times New Roman" panose="02020603050405020304" pitchFamily="18" charset="0"/>
              </a:rPr>
              <a:t>:</a:t>
            </a:r>
          </a:p>
          <a:p>
            <a:r>
              <a:rPr lang="ru-RU" b="0" i="0" u="none" strike="noStrike" baseline="0" dirty="0" smtClean="0">
                <a:solidFill>
                  <a:srgbClr val="363636"/>
                </a:solidFill>
                <a:latin typeface="TimesNewRomanPSMT"/>
              </a:rPr>
              <a:t>Рабочие программы </a:t>
            </a:r>
            <a:r>
              <a:rPr lang="en-US" b="0" i="0" u="none" strike="noStrike" baseline="0" dirty="0" smtClean="0">
                <a:solidFill>
                  <a:srgbClr val="0563C2"/>
                </a:solidFill>
                <a:latin typeface="Times New Roman" panose="02020603050405020304" pitchFamily="18" charset="0"/>
              </a:rPr>
              <a:t>https://edsoo.ru/rabochie-programmy/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40" y="499922"/>
            <a:ext cx="85961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559558"/>
            <a:ext cx="859611" cy="944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860" y="2344240"/>
            <a:ext cx="10515600" cy="4351338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Calibri Light" panose="020F0302020204030204"/>
              </a:rPr>
              <a:t>ГИА по географии </a:t>
            </a:r>
            <a:r>
              <a:rPr lang="ru-RU" sz="3200" b="1" dirty="0" smtClean="0">
                <a:solidFill>
                  <a:prstClr val="black"/>
                </a:solidFill>
                <a:latin typeface="Calibri Light" panose="020F0302020204030204"/>
              </a:rPr>
              <a:t>выпускников  </a:t>
            </a:r>
            <a:r>
              <a:rPr lang="ru-RU" sz="3200" b="1" dirty="0">
                <a:solidFill>
                  <a:prstClr val="black"/>
                </a:solidFill>
                <a:latin typeface="Calibri Light" panose="020F0302020204030204"/>
              </a:rPr>
              <a:t>9-х классов общеобразовательных учреждений проводиться с целью определения уровня достижений и потенциальных возможностей, учащихся по результатам изучения курса в основной </a:t>
            </a:r>
            <a:r>
              <a:rPr lang="ru-RU" sz="3200" b="1" dirty="0" smtClean="0">
                <a:solidFill>
                  <a:prstClr val="black"/>
                </a:solidFill>
                <a:latin typeface="Calibri Light" panose="020F0302020204030204"/>
              </a:rPr>
              <a:t>школе.</a:t>
            </a:r>
          </a:p>
          <a:p>
            <a:endParaRPr lang="ru-RU" sz="32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365760" lvl="0" indent="-256032" algn="just" defTabSz="685800">
              <a:spcBef>
                <a:spcPts val="750"/>
              </a:spcBef>
              <a:buClr>
                <a:srgbClr val="A5A5A5"/>
              </a:buClr>
              <a:buFont typeface="Georgia"/>
              <a:buChar char="•"/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экзамене большее внимание уделяется степени достижения </a:t>
            </a:r>
          </a:p>
          <a:p>
            <a:pPr marL="365760" lvl="0" indent="-256032" algn="just" defTabSz="685800">
              <a:spcBef>
                <a:spcPts val="750"/>
              </a:spcBef>
              <a:buClr>
                <a:srgbClr val="A5A5A5"/>
              </a:buClr>
              <a:buFont typeface="Georgia"/>
              <a:buChar char="•"/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требований, направленных </a:t>
            </a:r>
            <a:r>
              <a:rPr lang="ru-RU" sz="21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практическое применение географических знаний и умений</a:t>
            </a: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836" y="272757"/>
            <a:ext cx="1908213" cy="1426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9994" y="331296"/>
            <a:ext cx="7970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ОГЭ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ГЕОГРАФИИ ВЫПУСКНИКОВ 9-х КЛАССОВ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УЧРЕЖДЕНИЙ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ЮГО-ВОСТОЧНОГО ОБРАЗОВАТЕЛЬНОГО ОКРУГА  2025 ГОДА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152" y="4328429"/>
            <a:ext cx="112785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1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469" y="0"/>
            <a:ext cx="9635320" cy="132556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диагностической  работы соответствует Федеральному компоненту государственного образовательного стандарта основного общего образования по  учебному предмету «География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4" y="1429838"/>
            <a:ext cx="10515600" cy="5428162"/>
          </a:xfrm>
        </p:spPr>
        <p:txBody>
          <a:bodyPr>
            <a:normAutofit fontScale="55000" lnSpcReduction="20000"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ключает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проверяющие уровень знаний содержания следующих разделов курса географии за основную школу в формате ОГЭ: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источники географической информации;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природа Земли и человек;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материки, океаны, народы и страны;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природопользование и геоэкология;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география России (особенности географического положения России, природа России, население России, хозяйство России,  природно-хозяйственное районирование России,  Россия в современном мире).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Контрольно-измерительными материалами предусматривалась проверка: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географической номенклатуры;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размещения географических объектов и их особенностей;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следствий движения Земли;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антропогенных факторов;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геоэкологических проблем;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особенностей природы России и Земли; 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  географического положения, населения и хозяйства России.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4" y="322500"/>
            <a:ext cx="859611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712" y="149926"/>
            <a:ext cx="1789288" cy="13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5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4" y="365125"/>
            <a:ext cx="9184943" cy="1325563"/>
          </a:xfrm>
        </p:spPr>
        <p:txBody>
          <a:bodyPr/>
          <a:lstStyle/>
          <a:p>
            <a:r>
              <a:rPr lang="ru-RU" sz="2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участников ОГЭ по учебному предмету (за последние  годы проведения ОГЭ по предмету) по категориям</a:t>
            </a:r>
            <a:r>
              <a:rPr lang="ru-RU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898673"/>
              </p:ext>
            </p:extLst>
          </p:nvPr>
        </p:nvGraphicFramePr>
        <p:xfrm>
          <a:off x="1364774" y="1200568"/>
          <a:ext cx="9387145" cy="24688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10755"/>
                <a:gridCol w="1608242"/>
                <a:gridCol w="1111358"/>
                <a:gridCol w="1111358"/>
                <a:gridCol w="1111358"/>
                <a:gridCol w="1111358"/>
                <a:gridCol w="1111358"/>
                <a:gridCol w="1111358"/>
              </a:tblGrid>
              <a:tr h="2168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Участники ОГЭ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2023 г.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2024 г.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2025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37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Обучающиеся СОШ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37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55320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Обучающиеся лицеев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37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55320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Выпускники ООШ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6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53" y="226966"/>
            <a:ext cx="865707" cy="94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452" y="187338"/>
            <a:ext cx="1365622" cy="10242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45249" y="4025739"/>
            <a:ext cx="5424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>
              <a:spcBef>
                <a:spcPts val="1000"/>
              </a:spcBef>
              <a:spcAft>
                <a:spcPts val="0"/>
              </a:spcAft>
              <a:buSzPts val="1400"/>
              <a:tabLst>
                <a:tab pos="9017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Динамика результатов ОГЭ по предмету </a:t>
            </a:r>
            <a:endParaRPr lang="ru-RU" sz="20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07023"/>
              </p:ext>
            </p:extLst>
          </p:nvPr>
        </p:nvGraphicFramePr>
        <p:xfrm>
          <a:off x="795290" y="4490114"/>
          <a:ext cx="10355760" cy="18288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40402"/>
                <a:gridCol w="1335893"/>
                <a:gridCol w="1335893"/>
                <a:gridCol w="1335893"/>
                <a:gridCol w="1335893"/>
                <a:gridCol w="1335893"/>
                <a:gridCol w="1335893"/>
              </a:tblGrid>
              <a:tr h="24741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Получили отметку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17,9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24,2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34,1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53,4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48,9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10,6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4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6934" y="586854"/>
            <a:ext cx="5944738" cy="54427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ОГЭ по АТЕ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409676"/>
              </p:ext>
            </p:extLst>
          </p:nvPr>
        </p:nvGraphicFramePr>
        <p:xfrm>
          <a:off x="1191834" y="1292440"/>
          <a:ext cx="9808263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797066"/>
                <a:gridCol w="1689483"/>
                <a:gridCol w="937778"/>
                <a:gridCol w="797992"/>
                <a:gridCol w="797992"/>
                <a:gridCol w="797992"/>
                <a:gridCol w="797992"/>
                <a:gridCol w="797992"/>
                <a:gridCol w="797992"/>
                <a:gridCol w="797992"/>
                <a:gridCol w="797992"/>
              </a:tblGrid>
              <a:tr h="1593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участников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«2»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«3»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«4»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«5»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Алексеевский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м.р. Борский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м.р. Нефтегорский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088" y="173691"/>
            <a:ext cx="1660901" cy="1245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1" y="458979"/>
            <a:ext cx="865707" cy="9449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83849" y="3534420"/>
            <a:ext cx="4251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ОО,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продемонстрировавшие наиболее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высокие результаты ОГЭ по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предмету</a:t>
            </a:r>
            <a:endParaRPr lang="ru-RU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0543"/>
              </p:ext>
            </p:extLst>
          </p:nvPr>
        </p:nvGraphicFramePr>
        <p:xfrm>
          <a:off x="723329" y="4346691"/>
          <a:ext cx="10358651" cy="2312924"/>
        </p:xfrm>
        <a:graphic>
          <a:graphicData uri="http://schemas.openxmlformats.org/drawingml/2006/table">
            <a:tbl>
              <a:tblPr firstRow="1" firstCol="1" bandRow="1"/>
              <a:tblGrid>
                <a:gridCol w="258840"/>
                <a:gridCol w="2745119"/>
                <a:gridCol w="2373260"/>
                <a:gridCol w="2529531"/>
                <a:gridCol w="2451901"/>
              </a:tblGrid>
              <a:tr h="48831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ОО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отметку «2»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</a:t>
                      </a:r>
                      <a:b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отметки «4» и «5»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(качество обучения)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отметки «3», «4» и «5» </a:t>
                      </a:r>
                      <a:b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обученности)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ООШ с. Покровка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ГБОУСОШ №1 с. Борское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4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275" y="392421"/>
            <a:ext cx="5999328" cy="121801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ОО, продемонстрировавшие самые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низкие результаты ОГЭ по предмету</a:t>
            </a:r>
            <a:r>
              <a:rPr lang="ru-RU" sz="1800" b="1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Calibri" panose="020F0502020204030204"/>
              </a:rPr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8087" y="0"/>
            <a:ext cx="1664352" cy="12497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2" y="145081"/>
            <a:ext cx="865707" cy="9449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66095"/>
              </p:ext>
            </p:extLst>
          </p:nvPr>
        </p:nvGraphicFramePr>
        <p:xfrm>
          <a:off x="559559" y="1346935"/>
          <a:ext cx="10781731" cy="4927476"/>
        </p:xfrm>
        <a:graphic>
          <a:graphicData uri="http://schemas.openxmlformats.org/drawingml/2006/table">
            <a:tbl>
              <a:tblPr firstRow="1" firstCol="1" bandRow="1"/>
              <a:tblGrid>
                <a:gridCol w="1064525"/>
                <a:gridCol w="2278360"/>
                <a:gridCol w="2371178"/>
                <a:gridCol w="2479967"/>
                <a:gridCol w="2587701"/>
              </a:tblGrid>
              <a:tr h="13225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отметку «2»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отметки</a:t>
                      </a:r>
                      <a:b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«4» и «5»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(качество обучения)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отметки «3», «4» и «5» </a:t>
                      </a:r>
                      <a:b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обученности)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с. Петровка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ООШ Коноваловка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№3 г.Нефтегорска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№2 «ОЦ» с. Борское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ГБОУ СОШ с. Утёвка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1632</Words>
  <Application>Microsoft Office PowerPoint</Application>
  <PresentationFormat>Широкоэкранный</PresentationFormat>
  <Paragraphs>266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MS Mincho</vt:lpstr>
      <vt:lpstr>Arial</vt:lpstr>
      <vt:lpstr>Calibri</vt:lpstr>
      <vt:lpstr>Calibri Light</vt:lpstr>
      <vt:lpstr>Cambria</vt:lpstr>
      <vt:lpstr>Georgia</vt:lpstr>
      <vt:lpstr>Times New Roman</vt:lpstr>
      <vt:lpstr>TimesNewRomanPS-ItalicMT</vt:lpstr>
      <vt:lpstr>TimesNewRomanPSMT</vt:lpstr>
      <vt:lpstr>Тема Office</vt:lpstr>
      <vt:lpstr>Презентация PowerPoint</vt:lpstr>
      <vt:lpstr>Цели учебного предмета «География» </vt:lpstr>
      <vt:lpstr> </vt:lpstr>
      <vt:lpstr> </vt:lpstr>
      <vt:lpstr> </vt:lpstr>
      <vt:lpstr> Содержание диагностической  работы соответствует Федеральному компоненту государственного образовательного стандарта основного общего образования по  учебному предмету «География».</vt:lpstr>
      <vt:lpstr>Количество участников ОГЭ по учебному предмету (за последние  годы проведения ОГЭ по предмету) по категориям </vt:lpstr>
      <vt:lpstr>Результаты ОГЭ по АТЕ  </vt:lpstr>
      <vt:lpstr>ОО, продемонстрировавшие самые  низкие результаты ОГЭ по предмету </vt:lpstr>
      <vt:lpstr>Результаты диагностической работы по географии.  </vt:lpstr>
      <vt:lpstr> Выводы об итогах анализа выполнения заданий,  групп заданий </vt:lpstr>
      <vt:lpstr>Выводы об итогах анализа выполнения заданий,  групп заданий</vt:lpstr>
      <vt:lpstr>Выводы об итогах анализа выполнения заданий,  групп заданий</vt:lpstr>
      <vt:lpstr>Рекомендации</vt:lpstr>
      <vt:lpstr>При подготовке выпускников к аттестации методическую  помощь учителю и учащимся окажут: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2025-08-25T10:12:02Z</dcterms:created>
  <dcterms:modified xsi:type="dcterms:W3CDTF">2025-08-25T11:53:21Z</dcterms:modified>
</cp:coreProperties>
</file>