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28.03.2024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navigator-podgotovki" TargetMode="External"/><Relationship Id="rId2" Type="http://schemas.openxmlformats.org/officeDocument/2006/relationships/hyperlink" Target="https://fipi.ru/metodicheskaya-kopilka/univers-kodifikatory-oko#!/tab/243050673-6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136904" cy="511256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«Методический  анализ  результатов экспертизы уровня подготовки </a:t>
            </a:r>
            <a:r>
              <a:rPr lang="ru-RU" sz="3600" b="1" dirty="0" smtClean="0"/>
              <a:t>    </a:t>
            </a:r>
            <a:br>
              <a:rPr lang="ru-RU" sz="3600" b="1" dirty="0" smtClean="0"/>
            </a:br>
            <a:r>
              <a:rPr lang="ru-RU" sz="3600" b="1" dirty="0" smtClean="0"/>
              <a:t>учащихся </a:t>
            </a:r>
            <a:r>
              <a:rPr lang="ru-RU" sz="3600" b="1" dirty="0"/>
              <a:t>11-х классов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200" dirty="0" smtClean="0"/>
              <a:t>общеобразовательных </a:t>
            </a:r>
            <a:r>
              <a:rPr lang="ru-RU" sz="3200" dirty="0"/>
              <a:t>учреждений к прохождению государственной  итоговой аттестации в 2024 году</a:t>
            </a:r>
            <a:r>
              <a:rPr lang="ru-RU" sz="3600" dirty="0"/>
              <a:t> </a:t>
            </a:r>
            <a:r>
              <a:rPr lang="ru-RU" sz="3600" dirty="0" smtClean="0"/>
              <a:t>   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b="1" dirty="0" smtClean="0"/>
              <a:t>по </a:t>
            </a:r>
            <a:r>
              <a:rPr lang="ru-RU" sz="3600" b="1" dirty="0"/>
              <a:t>биологии </a:t>
            </a:r>
            <a:r>
              <a:rPr lang="ru-RU" sz="3600" b="1" dirty="0" smtClean="0"/>
              <a:t>                                                                      </a:t>
            </a:r>
            <a:r>
              <a:rPr lang="ru-RU" sz="3200" dirty="0" smtClean="0"/>
              <a:t>в </a:t>
            </a:r>
            <a:r>
              <a:rPr lang="ru-RU" sz="3200" dirty="0"/>
              <a:t>Юго-Восточном образовательном округе</a:t>
            </a:r>
            <a:r>
              <a:rPr lang="ru-RU" sz="3600" b="1" dirty="0"/>
              <a:t>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517232"/>
            <a:ext cx="7632848" cy="1152128"/>
          </a:xfrm>
        </p:spPr>
        <p:txBody>
          <a:bodyPr>
            <a:noAutofit/>
          </a:bodyPr>
          <a:lstStyle/>
          <a:p>
            <a:pPr algn="r"/>
            <a:r>
              <a:rPr lang="ru-RU" sz="2800" i="1" dirty="0">
                <a:solidFill>
                  <a:schemeClr val="tx1"/>
                </a:solidFill>
              </a:rPr>
              <a:t>Кувшинова Ольга Витальевна</a:t>
            </a:r>
            <a:r>
              <a:rPr lang="ru-RU" sz="2800" i="1" dirty="0" smtClean="0">
                <a:solidFill>
                  <a:schemeClr val="tx1"/>
                </a:solidFill>
              </a:rPr>
              <a:t>,</a:t>
            </a:r>
          </a:p>
          <a:p>
            <a:pPr algn="r"/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>
                <a:solidFill>
                  <a:schemeClr val="tx1"/>
                </a:solidFill>
              </a:rPr>
              <a:t>учитель биологии ГБОУ СОШ с. Утевка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91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pPr algn="ctr"/>
            <a:r>
              <a:rPr lang="ru-RU" sz="2400" b="1" dirty="0"/>
              <a:t>Решаемость заданий базового уровня сложности (часть 1 КИМ)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975" y="1052736"/>
            <a:ext cx="8182441" cy="5009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6780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064896" cy="504055"/>
          </a:xfrm>
        </p:spPr>
        <p:txBody>
          <a:bodyPr/>
          <a:lstStyle/>
          <a:p>
            <a:pPr algn="ctr"/>
            <a:r>
              <a:rPr lang="ru-RU" sz="2400" b="1" i="1" dirty="0" smtClean="0">
                <a:solidFill>
                  <a:srgbClr val="00B050"/>
                </a:solidFill>
              </a:rPr>
              <a:t>Обучающиеся  хорошо  </a:t>
            </a:r>
            <a:r>
              <a:rPr lang="ru-RU" sz="2400" b="1" i="1" dirty="0">
                <a:solidFill>
                  <a:srgbClr val="00B050"/>
                </a:solidFill>
              </a:rPr>
              <a:t>справились </a:t>
            </a:r>
            <a:r>
              <a:rPr lang="ru-RU" sz="2400" b="1" i="1" dirty="0" smtClean="0">
                <a:solidFill>
                  <a:srgbClr val="00B050"/>
                </a:solidFill>
              </a:rPr>
              <a:t> с  заданиями</a:t>
            </a:r>
            <a:r>
              <a:rPr lang="ru-RU" sz="2400" b="1" i="1" dirty="0">
                <a:solidFill>
                  <a:srgbClr val="00B050"/>
                </a:solidFill>
              </a:rPr>
              <a:t>:</a:t>
            </a:r>
            <a:r>
              <a:rPr lang="ru-RU" sz="2400" dirty="0">
                <a:solidFill>
                  <a:srgbClr val="00B050"/>
                </a:solidFill>
              </a:rPr>
              <a:t/>
            </a:r>
            <a:br>
              <a:rPr lang="ru-RU" sz="2400" dirty="0">
                <a:solidFill>
                  <a:srgbClr val="00B050"/>
                </a:solidFill>
              </a:rPr>
            </a:b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dirty="0" smtClean="0"/>
              <a:t>№ </a:t>
            </a:r>
            <a:r>
              <a:rPr lang="ru-RU" b="1" dirty="0"/>
              <a:t>1</a:t>
            </a:r>
            <a:r>
              <a:rPr lang="ru-RU" dirty="0"/>
              <a:t> - </a:t>
            </a:r>
            <a:r>
              <a:rPr lang="ru-RU" sz="2000" dirty="0"/>
              <a:t>Современная биология – комплексная наука. Биологические науки и изучаемые ими проблемы. </a:t>
            </a:r>
            <a:r>
              <a:rPr lang="ru-RU" sz="2000" i="1" dirty="0" smtClean="0"/>
              <a:t>Работа с </a:t>
            </a:r>
            <a:r>
              <a:rPr lang="ru-RU" sz="2000" i="1" dirty="0"/>
              <a:t>таблицей (с рисунком и без рисунка)</a:t>
            </a:r>
            <a:endParaRPr lang="ru-RU" sz="2000" dirty="0"/>
          </a:p>
          <a:p>
            <a:pPr marL="114300" indent="0">
              <a:buNone/>
            </a:pPr>
            <a:r>
              <a:rPr lang="ru-RU" b="1" dirty="0"/>
              <a:t>№ 9</a:t>
            </a:r>
            <a:r>
              <a:rPr lang="ru-RU" dirty="0"/>
              <a:t> - </a:t>
            </a:r>
            <a:r>
              <a:rPr lang="ru-RU" sz="2000" dirty="0"/>
              <a:t>Многообразие организмов. Грибы, Растения. Животные. </a:t>
            </a:r>
            <a:r>
              <a:rPr lang="ru-RU" sz="2000" i="1" dirty="0"/>
              <a:t>Задание с рисунком</a:t>
            </a:r>
            <a:endParaRPr lang="ru-RU" sz="2000" dirty="0"/>
          </a:p>
          <a:p>
            <a:pPr marL="114300" indent="0">
              <a:buNone/>
            </a:pPr>
            <a:r>
              <a:rPr lang="ru-RU" b="1" dirty="0"/>
              <a:t>№ 17 </a:t>
            </a:r>
            <a:r>
              <a:rPr lang="ru-RU" dirty="0"/>
              <a:t>- </a:t>
            </a:r>
            <a:r>
              <a:rPr lang="ru-RU" sz="2000" dirty="0"/>
              <a:t>Эволюция живой природы. </a:t>
            </a:r>
            <a:r>
              <a:rPr lang="ru-RU" sz="2000" i="1" dirty="0"/>
              <a:t>Множественный выбор (работа с текстом)</a:t>
            </a:r>
            <a:endParaRPr lang="ru-RU" sz="2000" dirty="0"/>
          </a:p>
          <a:p>
            <a:pPr marL="114300" indent="0">
              <a:buNone/>
            </a:pPr>
            <a:r>
              <a:rPr lang="ru-RU" b="1" dirty="0"/>
              <a:t>№ 21 </a:t>
            </a:r>
            <a:r>
              <a:rPr lang="ru-RU" dirty="0"/>
              <a:t>- </a:t>
            </a:r>
            <a:r>
              <a:rPr lang="ru-RU" sz="2000" dirty="0"/>
              <a:t>Анализ экспертных данных, в табличной или графической форме</a:t>
            </a:r>
          </a:p>
          <a:p>
            <a:pPr marL="114300" indent="0">
              <a:buNone/>
            </a:pPr>
            <a:r>
              <a:rPr lang="ru-RU" b="1" dirty="0"/>
              <a:t>№ 2</a:t>
            </a:r>
            <a:r>
              <a:rPr lang="ru-RU" dirty="0"/>
              <a:t> - </a:t>
            </a:r>
            <a:r>
              <a:rPr lang="ru-RU" sz="2000" dirty="0"/>
              <a:t>Методы биологической науки. Наблюдение, измерение, эксперимент, систематизация, анализ.         </a:t>
            </a:r>
            <a:r>
              <a:rPr lang="ru-RU" sz="2000" i="1" dirty="0"/>
              <a:t>Множественный выбор</a:t>
            </a:r>
            <a:endParaRPr lang="ru-RU" sz="2000" dirty="0"/>
          </a:p>
          <a:p>
            <a:pPr marL="114300" indent="0">
              <a:buNone/>
            </a:pPr>
            <a:r>
              <a:rPr lang="ru-RU" b="1" dirty="0"/>
              <a:t>№ 4</a:t>
            </a:r>
            <a:r>
              <a:rPr lang="ru-RU" dirty="0"/>
              <a:t> - </a:t>
            </a:r>
            <a:r>
              <a:rPr lang="ru-RU" sz="2000" dirty="0"/>
              <a:t>Моно- и </a:t>
            </a:r>
            <a:r>
              <a:rPr lang="ru-RU" sz="2000" dirty="0" err="1"/>
              <a:t>дигибридное</a:t>
            </a:r>
            <a:r>
              <a:rPr lang="ru-RU" sz="2000" dirty="0"/>
              <a:t> анализирующее скрещивание. </a:t>
            </a:r>
            <a:r>
              <a:rPr lang="ru-RU" sz="2000" i="1" dirty="0"/>
              <a:t>Решение биологической </a:t>
            </a:r>
            <a:r>
              <a:rPr lang="ru-RU" sz="2000" i="1" dirty="0" smtClean="0"/>
              <a:t>задачи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r>
              <a:rPr lang="ru-RU" b="1" dirty="0" smtClean="0"/>
              <a:t>№ </a:t>
            </a:r>
            <a:r>
              <a:rPr lang="ru-RU" b="1" dirty="0"/>
              <a:t>12 </a:t>
            </a:r>
            <a:r>
              <a:rPr lang="ru-RU" dirty="0"/>
              <a:t>- </a:t>
            </a:r>
            <a:r>
              <a:rPr lang="ru-RU" sz="2000" dirty="0"/>
              <a:t>Многообразие организмов. Основные систематические категории, </a:t>
            </a:r>
            <a:r>
              <a:rPr lang="ru-RU" sz="2000" dirty="0" smtClean="0"/>
              <a:t>их соподчинённость.  </a:t>
            </a:r>
            <a:r>
              <a:rPr lang="ru-RU" sz="2000" i="1" dirty="0" smtClean="0"/>
              <a:t>Установление </a:t>
            </a:r>
            <a:r>
              <a:rPr lang="ru-RU" sz="2000" i="1" dirty="0"/>
              <a:t>последовательности</a:t>
            </a:r>
            <a:endParaRPr lang="ru-RU" sz="2000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03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18058"/>
          </a:xfrm>
        </p:spPr>
        <p:txBody>
          <a:bodyPr/>
          <a:lstStyle/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Затруднения </a:t>
            </a:r>
            <a:r>
              <a:rPr lang="ru-RU" sz="2400" b="1" i="1" dirty="0" smtClean="0">
                <a:solidFill>
                  <a:srgbClr val="C00000"/>
                </a:solidFill>
              </a:rPr>
              <a:t> возникли  </a:t>
            </a:r>
            <a:r>
              <a:rPr lang="ru-RU" sz="2400" b="1" i="1" dirty="0">
                <a:solidFill>
                  <a:srgbClr val="C00000"/>
                </a:solidFill>
              </a:rPr>
              <a:t>при </a:t>
            </a:r>
            <a:r>
              <a:rPr lang="ru-RU" sz="2400" b="1" i="1" dirty="0" smtClean="0">
                <a:solidFill>
                  <a:srgbClr val="C00000"/>
                </a:solidFill>
              </a:rPr>
              <a:t> выполнении  заданий</a:t>
            </a:r>
            <a:r>
              <a:rPr lang="ru-RU" sz="2400" b="1" i="1" dirty="0">
                <a:solidFill>
                  <a:srgbClr val="C00000"/>
                </a:solidFill>
              </a:rPr>
              <a:t>: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b="1" dirty="0"/>
              <a:t>№ 3</a:t>
            </a:r>
            <a:r>
              <a:rPr lang="ru-RU" dirty="0"/>
              <a:t> – Генетическая информация в клетке. Хромосомный набор. </a:t>
            </a:r>
            <a:r>
              <a:rPr lang="ru-RU" i="1" dirty="0"/>
              <a:t>Решение биологических расчётных задач</a:t>
            </a:r>
            <a:endParaRPr lang="ru-RU" dirty="0"/>
          </a:p>
          <a:p>
            <a:pPr marL="114300" indent="0">
              <a:buNone/>
            </a:pPr>
            <a:r>
              <a:rPr lang="ru-RU" b="1" i="1" dirty="0"/>
              <a:t>№ 18 </a:t>
            </a:r>
            <a:r>
              <a:rPr lang="ru-RU" i="1" dirty="0"/>
              <a:t>– </a:t>
            </a:r>
            <a:r>
              <a:rPr lang="ru-RU" dirty="0"/>
              <a:t>Экосистемы и присущие им закономерности. Биосфера. </a:t>
            </a:r>
            <a:r>
              <a:rPr lang="ru-RU" i="1" dirty="0"/>
              <a:t>Множественный выбор (без рисунка)</a:t>
            </a:r>
            <a:endParaRPr lang="ru-RU" dirty="0"/>
          </a:p>
          <a:p>
            <a:pPr marL="114300" indent="0">
              <a:buNone/>
            </a:pPr>
            <a:r>
              <a:rPr lang="ru-RU" b="1" i="1" dirty="0"/>
              <a:t>№ 5</a:t>
            </a:r>
            <a:r>
              <a:rPr lang="ru-RU" i="1" dirty="0"/>
              <a:t> – </a:t>
            </a:r>
            <a:r>
              <a:rPr lang="ru-RU" dirty="0"/>
              <a:t>Клетка как биологическая система. Организм как биологическая система. </a:t>
            </a:r>
            <a:r>
              <a:rPr lang="ru-RU" i="1" dirty="0"/>
              <a:t>Задание с рисунком</a:t>
            </a:r>
            <a:endParaRPr lang="ru-RU" dirty="0"/>
          </a:p>
          <a:p>
            <a:pPr marL="114300" indent="0">
              <a:buNone/>
            </a:pPr>
            <a:r>
              <a:rPr lang="ru-RU" b="1" i="1" dirty="0"/>
              <a:t>№ 7</a:t>
            </a:r>
            <a:r>
              <a:rPr lang="ru-RU" i="1" dirty="0"/>
              <a:t> – </a:t>
            </a:r>
            <a:r>
              <a:rPr lang="ru-RU" dirty="0"/>
              <a:t>Клетка как биологическая система. Организм как биологическая система. Селекция. Биотехнология. </a:t>
            </a:r>
            <a:r>
              <a:rPr lang="ru-RU" i="1" dirty="0"/>
              <a:t>Множественный выбор(с рисунком и без рисунка)</a:t>
            </a:r>
            <a:endParaRPr lang="ru-RU" dirty="0"/>
          </a:p>
          <a:p>
            <a:pPr marL="114300" indent="0">
              <a:buNone/>
            </a:pPr>
            <a:r>
              <a:rPr lang="ru-RU" b="1" i="1" dirty="0"/>
              <a:t>№ 11 </a:t>
            </a:r>
            <a:r>
              <a:rPr lang="ru-RU" i="1" dirty="0"/>
              <a:t>– </a:t>
            </a:r>
            <a:r>
              <a:rPr lang="ru-RU" dirty="0"/>
              <a:t>Многообразие организмов. Грибы. Растения. Животные. </a:t>
            </a:r>
            <a:r>
              <a:rPr lang="ru-RU" i="1" dirty="0"/>
              <a:t>Множественный </a:t>
            </a:r>
            <a:r>
              <a:rPr lang="ru-RU" i="1" dirty="0" smtClean="0"/>
              <a:t>выбор(с </a:t>
            </a:r>
            <a:r>
              <a:rPr lang="ru-RU" i="1" dirty="0"/>
              <a:t>рисунком и без рисунка)</a:t>
            </a:r>
            <a:endParaRPr lang="ru-RU" dirty="0"/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Показатель решаемости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задания </a:t>
            </a:r>
            <a:r>
              <a:rPr lang="ru-RU" b="1" dirty="0">
                <a:solidFill>
                  <a:srgbClr val="FF0000"/>
                </a:solidFill>
              </a:rPr>
              <a:t>№ 13 </a:t>
            </a:r>
            <a:r>
              <a:rPr lang="ru-RU" dirty="0">
                <a:solidFill>
                  <a:srgbClr val="FF0000"/>
                </a:solidFill>
              </a:rPr>
              <a:t>блока </a:t>
            </a:r>
            <a:r>
              <a:rPr lang="ru-RU" dirty="0" smtClean="0">
                <a:solidFill>
                  <a:srgbClr val="FF0000"/>
                </a:solidFill>
              </a:rPr>
              <a:t>заданий </a:t>
            </a:r>
            <a:r>
              <a:rPr lang="ru-RU" b="1" i="1" dirty="0" smtClean="0">
                <a:solidFill>
                  <a:srgbClr val="FF0000"/>
                </a:solidFill>
              </a:rPr>
              <a:t>«Организм человека. Задание </a:t>
            </a:r>
            <a:r>
              <a:rPr lang="ru-RU" b="1" i="1" dirty="0">
                <a:solidFill>
                  <a:srgbClr val="FF0000"/>
                </a:solidFill>
              </a:rPr>
              <a:t>с рисунком» </a:t>
            </a:r>
            <a:r>
              <a:rPr lang="ru-RU" b="1" i="1" dirty="0" smtClean="0">
                <a:solidFill>
                  <a:srgbClr val="FF0000"/>
                </a:solidFill>
              </a:rPr>
              <a:t>                                        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 </a:t>
            </a:r>
            <a:r>
              <a:rPr lang="ru-RU" b="1" dirty="0">
                <a:solidFill>
                  <a:srgbClr val="FF0000"/>
                </a:solidFill>
              </a:rPr>
              <a:t>№ 15 </a:t>
            </a:r>
            <a:r>
              <a:rPr lang="ru-RU" dirty="0">
                <a:solidFill>
                  <a:srgbClr val="FF0000"/>
                </a:solidFill>
              </a:rPr>
              <a:t>блока заданий </a:t>
            </a:r>
            <a:r>
              <a:rPr lang="ru-RU" b="1" dirty="0">
                <a:solidFill>
                  <a:srgbClr val="FF0000"/>
                </a:solidFill>
              </a:rPr>
              <a:t>«Организм человека. </a:t>
            </a:r>
            <a:r>
              <a:rPr lang="ru-RU" b="1" i="1" dirty="0">
                <a:solidFill>
                  <a:srgbClr val="FF0000"/>
                </a:solidFill>
              </a:rPr>
              <a:t>Множественный выбор(с рисунком и без рисунка)</a:t>
            </a:r>
            <a:r>
              <a:rPr lang="ru-RU" b="1" dirty="0">
                <a:solidFill>
                  <a:srgbClr val="FF0000"/>
                </a:solidFill>
              </a:rPr>
              <a:t>»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 самый </a:t>
            </a:r>
            <a:r>
              <a:rPr lang="ru-RU" b="1" u="sng" dirty="0">
                <a:solidFill>
                  <a:srgbClr val="FF0000"/>
                </a:solidFill>
              </a:rPr>
              <a:t>низкий среди заданий базового уровня сложности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endParaRPr lang="ru-RU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20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ru-RU" sz="2400" b="1" dirty="0"/>
              <a:t>Решаемость заданий повышенного уровня сложности (часть 1 КИМ)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02830" y="1772816"/>
            <a:ext cx="9487511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7995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064896" cy="634082"/>
          </a:xfrm>
        </p:spPr>
        <p:txBody>
          <a:bodyPr/>
          <a:lstStyle/>
          <a:p>
            <a:pPr algn="ctr"/>
            <a:r>
              <a:rPr lang="ru-RU" sz="2400" b="1" i="1" dirty="0">
                <a:solidFill>
                  <a:srgbClr val="00B050"/>
                </a:solidFill>
              </a:rPr>
              <a:t>Обучающиеся </a:t>
            </a:r>
            <a:r>
              <a:rPr lang="ru-RU" sz="2400" b="1" i="1" dirty="0" smtClean="0">
                <a:solidFill>
                  <a:srgbClr val="00B050"/>
                </a:solidFill>
              </a:rPr>
              <a:t> округа  </a:t>
            </a:r>
            <a:r>
              <a:rPr lang="ru-RU" sz="2400" b="1" i="1" dirty="0">
                <a:solidFill>
                  <a:srgbClr val="00B050"/>
                </a:solidFill>
              </a:rPr>
              <a:t>хорошо </a:t>
            </a:r>
            <a:r>
              <a:rPr lang="ru-RU" sz="2400" b="1" i="1" dirty="0" smtClean="0">
                <a:solidFill>
                  <a:srgbClr val="00B050"/>
                </a:solidFill>
              </a:rPr>
              <a:t> справились  с  заданиями</a:t>
            </a:r>
            <a:r>
              <a:rPr lang="ru-RU" sz="2400" b="1" i="1" dirty="0">
                <a:solidFill>
                  <a:srgbClr val="00B050"/>
                </a:solidFill>
              </a:rPr>
              <a:t>:</a:t>
            </a:r>
            <a:r>
              <a:rPr lang="ru-RU" sz="2400" dirty="0">
                <a:solidFill>
                  <a:srgbClr val="00B050"/>
                </a:solidFill>
              </a:rPr>
              <a:t/>
            </a:r>
            <a:br>
              <a:rPr lang="ru-RU" sz="2400" dirty="0">
                <a:solidFill>
                  <a:srgbClr val="00B050"/>
                </a:solidFill>
              </a:rPr>
            </a:b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/>
              <a:t>№ 8</a:t>
            </a:r>
            <a:r>
              <a:rPr lang="ru-RU" dirty="0"/>
              <a:t> - Клетка как биологическая система. Организм как биологическая система. Селекция. Биотехнология. </a:t>
            </a:r>
            <a:r>
              <a:rPr lang="ru-RU" i="1" dirty="0"/>
              <a:t>Установление последовательности (без рисунка</a:t>
            </a:r>
            <a:r>
              <a:rPr lang="ru-RU" i="1" dirty="0" smtClean="0"/>
              <a:t>)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b="1" dirty="0"/>
              <a:t>№ 20 </a:t>
            </a:r>
            <a:r>
              <a:rPr lang="ru-RU" dirty="0"/>
              <a:t>- Общебиологические закономерности. Человек и его здоровье. </a:t>
            </a:r>
            <a:r>
              <a:rPr lang="ru-RU" i="1" dirty="0"/>
              <a:t>Работа с таблицей (с рисунком и без рисунка</a:t>
            </a:r>
            <a:r>
              <a:rPr lang="ru-RU" i="1" dirty="0" smtClean="0"/>
              <a:t>)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b="1" dirty="0"/>
              <a:t>№ 6 </a:t>
            </a:r>
            <a:r>
              <a:rPr lang="ru-RU" dirty="0"/>
              <a:t>- Клетка как биологическая система. Организм как биологическая система. </a:t>
            </a:r>
            <a:r>
              <a:rPr lang="ru-RU" i="1" dirty="0"/>
              <a:t>Установление соответствия (с рисунком)</a:t>
            </a: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90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Низкий процент выполнения в заданиях: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b="1" dirty="0"/>
              <a:t>№ 10 </a:t>
            </a:r>
            <a:r>
              <a:rPr lang="ru-RU" dirty="0"/>
              <a:t>- Многообразие организмов. Грибы, Растения. </a:t>
            </a:r>
            <a:r>
              <a:rPr lang="ru-RU" dirty="0" err="1"/>
              <a:t>Животные.Установление</a:t>
            </a:r>
            <a:r>
              <a:rPr lang="ru-RU" dirty="0"/>
              <a:t> </a:t>
            </a:r>
            <a:r>
              <a:rPr lang="ru-RU" dirty="0" smtClean="0"/>
              <a:t>соответствия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b="1" dirty="0"/>
              <a:t>№ 14 </a:t>
            </a:r>
            <a:r>
              <a:rPr lang="ru-RU" dirty="0"/>
              <a:t>- Организм человека. Установление </a:t>
            </a:r>
            <a:r>
              <a:rPr lang="ru-RU" dirty="0" smtClean="0"/>
              <a:t>соответствия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b="1" dirty="0"/>
              <a:t>№ 19 </a:t>
            </a:r>
            <a:r>
              <a:rPr lang="ru-RU" dirty="0"/>
              <a:t>- Эволюция живой природы. Происхождение человека. Экосистемы и присущие </a:t>
            </a:r>
            <a:r>
              <a:rPr lang="ru-RU" dirty="0" smtClean="0"/>
              <a:t>им закономерности</a:t>
            </a:r>
            <a:r>
              <a:rPr lang="ru-RU" dirty="0"/>
              <a:t>. Биосфера. Установление соответствия (без </a:t>
            </a:r>
            <a:r>
              <a:rPr lang="ru-RU" dirty="0" smtClean="0"/>
              <a:t>рисунка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b="1" dirty="0"/>
              <a:t>№ 16 </a:t>
            </a:r>
            <a:r>
              <a:rPr lang="ru-RU" dirty="0"/>
              <a:t>- Организм человека. Установление последовательности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678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/>
              <a:t>Решаемость заданий высокого  уровня сложности (часть 2 КИМ)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7480" y="1988840"/>
            <a:ext cx="8655958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1495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pPr algn="ctr"/>
            <a:r>
              <a:rPr lang="ru-RU" sz="2400" b="1" i="1" dirty="0"/>
              <a:t>Наибольший </a:t>
            </a:r>
            <a:r>
              <a:rPr lang="ru-RU" sz="2400" b="1" i="1" dirty="0" smtClean="0"/>
              <a:t>   процент    выполнения    задания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 smtClean="0"/>
              <a:t>№ </a:t>
            </a:r>
            <a:r>
              <a:rPr lang="ru-RU" b="1" dirty="0"/>
              <a:t>22 </a:t>
            </a:r>
            <a:r>
              <a:rPr lang="ru-RU" dirty="0"/>
              <a:t>- Применение биологических знаний в практических ситуациях, анализ экспериментальных данных (методология эксперимента</a:t>
            </a:r>
            <a:r>
              <a:rPr lang="ru-RU" dirty="0" smtClean="0"/>
              <a:t>)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544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dirty="0">
                <a:solidFill>
                  <a:srgbClr val="C00000"/>
                </a:solidFill>
              </a:rPr>
              <a:t>Низкий </a:t>
            </a:r>
            <a:r>
              <a:rPr lang="ru-RU" sz="3200" b="1" i="1" dirty="0" smtClean="0">
                <a:solidFill>
                  <a:srgbClr val="C00000"/>
                </a:solidFill>
              </a:rPr>
              <a:t>  </a:t>
            </a:r>
            <a:r>
              <a:rPr lang="ru-RU" sz="3200" b="1" i="1" dirty="0">
                <a:solidFill>
                  <a:srgbClr val="C00000"/>
                </a:solidFill>
              </a:rPr>
              <a:t>процент </a:t>
            </a:r>
            <a:r>
              <a:rPr lang="ru-RU" sz="3200" b="1" i="1" dirty="0" smtClean="0">
                <a:solidFill>
                  <a:srgbClr val="C00000"/>
                </a:solidFill>
              </a:rPr>
              <a:t> выполнения  заданий</a:t>
            </a:r>
            <a:r>
              <a:rPr lang="ru-RU" sz="3200" b="1" i="1" dirty="0">
                <a:solidFill>
                  <a:srgbClr val="C00000"/>
                </a:solidFill>
              </a:rPr>
              <a:t>: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/>
              <a:t>№ 28 </a:t>
            </a:r>
            <a:r>
              <a:rPr lang="ru-RU" dirty="0"/>
              <a:t>- Решение задач по генетике на применение знаний в новой ситуации</a:t>
            </a:r>
          </a:p>
          <a:p>
            <a:pPr marL="114300" indent="0">
              <a:buNone/>
            </a:pPr>
            <a:r>
              <a:rPr lang="ru-RU" b="1" dirty="0"/>
              <a:t>№ 24 </a:t>
            </a:r>
            <a:r>
              <a:rPr lang="ru-RU" dirty="0"/>
              <a:t>- Задание с изображением биологического объекта</a:t>
            </a:r>
          </a:p>
          <a:p>
            <a:pPr marL="114300" indent="0">
              <a:buNone/>
            </a:pPr>
            <a:r>
              <a:rPr lang="ru-RU" b="1" dirty="0"/>
              <a:t>№ 23 </a:t>
            </a:r>
            <a:r>
              <a:rPr lang="ru-RU" dirty="0"/>
              <a:t>- Применение биологических знаний в практических ситуациях, анализ экспериментальных данных (выводы по результатам эксперимента и прогнозы)</a:t>
            </a:r>
          </a:p>
          <a:p>
            <a:pPr marL="114300" indent="0">
              <a:buNone/>
            </a:pPr>
            <a:r>
              <a:rPr lang="ru-RU" b="1" dirty="0"/>
              <a:t>№ 27 </a:t>
            </a:r>
            <a:r>
              <a:rPr lang="ru-RU" dirty="0"/>
              <a:t>- Решение задач по цитологии на применение знаний в новой ситуации</a:t>
            </a:r>
          </a:p>
          <a:p>
            <a:pPr marL="114300" indent="0">
              <a:buNone/>
            </a:pPr>
            <a:r>
              <a:rPr lang="ru-RU" b="1" dirty="0"/>
              <a:t>№ 25 </a:t>
            </a:r>
            <a:r>
              <a:rPr lang="ru-RU" dirty="0"/>
              <a:t>- Обобщение и применение знаний о человеке и многообразии организмов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087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/>
          <a:lstStyle/>
          <a:p>
            <a:pPr marL="11430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Задание № </a:t>
            </a:r>
            <a:r>
              <a:rPr lang="ru-RU" sz="3200" dirty="0" smtClean="0">
                <a:solidFill>
                  <a:srgbClr val="FF0000"/>
                </a:solidFill>
              </a:rPr>
              <a:t>26</a:t>
            </a:r>
            <a:r>
              <a:rPr lang="ru-RU" sz="3200" dirty="0"/>
              <a:t> </a:t>
            </a:r>
            <a:r>
              <a:rPr lang="ru-RU" sz="3200" u="sng" dirty="0" smtClean="0"/>
              <a:t>имеют </a:t>
            </a:r>
            <a:r>
              <a:rPr lang="ru-RU" sz="3200" u="sng" dirty="0"/>
              <a:t>нулевой показатель </a:t>
            </a:r>
            <a:r>
              <a:rPr lang="ru-RU" sz="3200" dirty="0"/>
              <a:t>доли обучающихся, справившихся с заданием полностью</a:t>
            </a:r>
            <a:r>
              <a:rPr lang="ru-RU" sz="3200" dirty="0" smtClean="0"/>
              <a:t>.</a:t>
            </a:r>
          </a:p>
          <a:p>
            <a:pPr marL="114300" indent="0">
              <a:buNone/>
            </a:pPr>
            <a:endParaRPr lang="ru-RU" sz="3200" dirty="0"/>
          </a:p>
          <a:p>
            <a:pPr marL="114300" indent="0">
              <a:buNone/>
            </a:pPr>
            <a:r>
              <a:rPr lang="ru-RU" b="1" dirty="0"/>
              <a:t>№ 26 </a:t>
            </a:r>
            <a:r>
              <a:rPr lang="ru-RU" dirty="0"/>
              <a:t>-  Обобщение и применение знаний	по общей биологии (клетке, организму, эволюции органического мира и экологических закономерностях) в новой ситуации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2419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620000" cy="648072"/>
          </a:xfrm>
        </p:spPr>
        <p:txBody>
          <a:bodyPr/>
          <a:lstStyle/>
          <a:p>
            <a:pPr algn="ctr"/>
            <a:r>
              <a:rPr lang="ru-RU" sz="3200" b="1" dirty="0"/>
              <a:t>Основные </a:t>
            </a:r>
            <a:r>
              <a:rPr lang="ru-RU" sz="2800" b="1" dirty="0"/>
              <a:t>результаты</a:t>
            </a:r>
            <a:r>
              <a:rPr lang="ru-RU" sz="3200" b="1" dirty="0"/>
              <a:t> пробного ЕГЭ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по </a:t>
            </a:r>
            <a:r>
              <a:rPr lang="ru-RU" sz="3200" b="1" dirty="0"/>
              <a:t>биологии</a:t>
            </a:r>
            <a:br>
              <a:rPr lang="ru-RU" sz="3200" b="1" dirty="0"/>
            </a:br>
            <a:endParaRPr lang="ru-RU" sz="3200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090" y="1268760"/>
            <a:ext cx="8140282" cy="46805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99875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08912" cy="562074"/>
          </a:xfrm>
        </p:spPr>
        <p:txBody>
          <a:bodyPr/>
          <a:lstStyle/>
          <a:p>
            <a:pPr algn="ctr"/>
            <a:r>
              <a:rPr lang="ru-RU" sz="2000" b="1" dirty="0"/>
              <a:t>П</a:t>
            </a:r>
            <a:r>
              <a:rPr lang="ru-RU" sz="2000" b="1" dirty="0" smtClean="0"/>
              <a:t>римеры    заданий</a:t>
            </a:r>
            <a:r>
              <a:rPr lang="ru-RU" sz="2000" b="1" dirty="0"/>
              <a:t>, </a:t>
            </a:r>
            <a:r>
              <a:rPr lang="ru-RU" sz="2000" b="1" dirty="0" smtClean="0"/>
              <a:t>  вызвавших     затруднения      экзаменуемых</a:t>
            </a:r>
            <a:r>
              <a:rPr lang="ru-RU" sz="2000" b="1" dirty="0"/>
              <a:t>.</a:t>
            </a:r>
            <a:br>
              <a:rPr lang="ru-RU" sz="2000" b="1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 smtClean="0"/>
              <a:t>  </a:t>
            </a:r>
            <a:endParaRPr lang="ru-RU" sz="20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5" y="520100"/>
            <a:ext cx="7056784" cy="59874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292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Кроме того, в линии 15 </a:t>
            </a:r>
            <a:r>
              <a:rPr lang="ru-RU" b="1" dirty="0" err="1"/>
              <a:t>базавого</a:t>
            </a:r>
            <a:r>
              <a:rPr lang="ru-RU" b="1" dirty="0"/>
              <a:t> уровня </a:t>
            </a:r>
            <a:r>
              <a:rPr lang="ru-RU" dirty="0"/>
              <a:t>предлагались задания базового уровня со множественным выбором (выполнение – 30,95 %).  </a:t>
            </a:r>
          </a:p>
          <a:p>
            <a:r>
              <a:rPr lang="ru-RU" dirty="0"/>
              <a:t>Задания этой линии контролируют </a:t>
            </a:r>
            <a:r>
              <a:rPr lang="ru-RU" dirty="0" err="1"/>
              <a:t>сформированность</a:t>
            </a:r>
            <a:r>
              <a:rPr lang="ru-RU" dirty="0"/>
              <a:t> умений исследовать и анализировать биологические объекты и системы, объяснять закономерности биологических процессов и явлений; прогнозировать последствия значимых биологических исследований. Владение умениями выдвигать гипотезы на основе знаний об основополагающих биологических закономерностях и законах, о происхождении и сущности жизни, глобальных изменениях в биосфере; проверять выдвинутые гипотезы экспериментальными средствами, формулируя цель исследования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664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620000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0350"/>
            <a:ext cx="5760640" cy="672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7058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А в заданиях  </a:t>
            </a:r>
            <a:r>
              <a:rPr lang="ru-RU" sz="2800" b="1" dirty="0"/>
              <a:t>линии 16</a:t>
            </a:r>
            <a:r>
              <a:rPr lang="ru-RU" sz="2800" dirty="0"/>
              <a:t> – задания повышенного уровня на установление последовательности    -     14, 3 %. Участники пробного экзамена должны были показать </a:t>
            </a:r>
            <a:r>
              <a:rPr lang="ru-RU" sz="2800" dirty="0" err="1"/>
              <a:t>сформированность</a:t>
            </a:r>
            <a:r>
              <a:rPr lang="ru-RU" sz="2800" dirty="0"/>
              <a:t> системы знаний об общих биологических закономерностях, законах, теориях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7304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620000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677" y="778890"/>
            <a:ext cx="6860667" cy="5834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4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42194"/>
          </a:xfrm>
        </p:spPr>
        <p:txBody>
          <a:bodyPr/>
          <a:lstStyle/>
          <a:p>
            <a:r>
              <a:rPr lang="ru-RU" sz="2000" b="1" dirty="0"/>
              <a:t>В заданиях линии 19 </a:t>
            </a:r>
            <a:r>
              <a:rPr lang="ru-RU" sz="2000" dirty="0"/>
              <a:t>процент выполнения составил 28,6 %. </a:t>
            </a:r>
            <a:br>
              <a:rPr lang="ru-RU" sz="2000" dirty="0"/>
            </a:br>
            <a:r>
              <a:rPr lang="ru-RU" sz="2000" dirty="0"/>
              <a:t>Чтобы выполнить задание № 19, </a:t>
            </a:r>
            <a:r>
              <a:rPr lang="ru-RU" sz="2000" b="1" dirty="0"/>
              <a:t>необходимо</a:t>
            </a:r>
            <a:r>
              <a:rPr lang="ru-RU" sz="2000" dirty="0"/>
              <a:t> владеть биологической терминологией, понимать сущность биологических процессов и явлений, уметь анализировать, сравнивать, располагать их элементы (этапы, составляющие, части) в правильном порядке.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5916" y="1700808"/>
            <a:ext cx="5614356" cy="49685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139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В заданиях </a:t>
            </a:r>
            <a:r>
              <a:rPr lang="ru-RU" sz="2800" b="1" dirty="0"/>
              <a:t>линии 23 </a:t>
            </a:r>
            <a:r>
              <a:rPr lang="ru-RU" sz="2800" dirty="0"/>
              <a:t>(процент выполнения</a:t>
            </a:r>
            <a:r>
              <a:rPr lang="ru-RU" sz="2800" b="1" dirty="0"/>
              <a:t> </a:t>
            </a:r>
            <a:r>
              <a:rPr lang="ru-RU" sz="2800" dirty="0"/>
              <a:t>20,6 %) проверяется владение основными методами научного познания, используемыми при биологических исследованиях живых объектов и экосистем: описание, измерение, проведение наблюдений; выявление и  </a:t>
            </a:r>
            <a:r>
              <a:rPr lang="ru-RU" sz="2800" dirty="0" smtClean="0"/>
              <a:t>оценка антропогенных </a:t>
            </a:r>
            <a:r>
              <a:rPr lang="ru-RU" sz="2800" dirty="0"/>
              <a:t>изменений в природе.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93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620000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4464496" cy="6641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9475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В заданиях </a:t>
            </a:r>
            <a:r>
              <a:rPr lang="ru-RU" b="1" dirty="0"/>
              <a:t>линии 24 </a:t>
            </a:r>
            <a:r>
              <a:rPr lang="ru-RU" dirty="0"/>
              <a:t>(процент выполнения</a:t>
            </a:r>
            <a:r>
              <a:rPr lang="ru-RU" b="1" dirty="0"/>
              <a:t> </a:t>
            </a:r>
            <a:r>
              <a:rPr lang="ru-RU" dirty="0"/>
              <a:t>26,98 %).  Задания проверяют </a:t>
            </a:r>
            <a:r>
              <a:rPr lang="ru-RU" dirty="0" err="1"/>
              <a:t>сформированность</a:t>
            </a:r>
            <a:r>
              <a:rPr lang="ru-RU" dirty="0"/>
              <a:t> умений исследовать и анализировать биологические объекты </a:t>
            </a:r>
            <a:r>
              <a:rPr lang="ru-RU" dirty="0" smtClean="0"/>
              <a:t>и </a:t>
            </a:r>
            <a:r>
              <a:rPr lang="ru-RU" dirty="0"/>
              <a:t>системы, объяснять закономерности биологических процессов и явлений; прогнозировать последствия значимых биологических исследований. Владение умениями выдвигать гипотезы на основе знаний об основополагающих биологических закономерностях и законах, о происхождении и сущности жизни, глобальных изменениях в биосфере; проверять выдвинутые гипотезы экспериментальными средствами, формулируя цель исследования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699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7620000" cy="859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5" y="404813"/>
            <a:ext cx="6120680" cy="61606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83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620000" cy="864096"/>
          </a:xfrm>
        </p:spPr>
        <p:txBody>
          <a:bodyPr/>
          <a:lstStyle/>
          <a:p>
            <a:pPr algn="ctr"/>
            <a:r>
              <a:rPr lang="ru-RU" sz="2800" b="1" dirty="0"/>
              <a:t>Перечень ОО, продемонстрировавших </a:t>
            </a:r>
            <a:br>
              <a:rPr lang="ru-RU" sz="2800" b="1" dirty="0"/>
            </a:br>
            <a:r>
              <a:rPr lang="ru-RU" sz="2800" b="1" dirty="0"/>
              <a:t>наиболее высокие результаты ЕГЭ </a:t>
            </a:r>
            <a:br>
              <a:rPr lang="ru-RU" sz="2800" b="1" dirty="0"/>
            </a:br>
            <a:r>
              <a:rPr lang="ru-RU" sz="2800" b="1" dirty="0"/>
              <a:t>по биологии</a:t>
            </a:r>
            <a:br>
              <a:rPr lang="ru-RU" sz="2800" b="1" dirty="0"/>
            </a:br>
            <a:endParaRPr lang="ru-RU" sz="28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985" y="1700808"/>
            <a:ext cx="8092457" cy="4608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974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В заданиях </a:t>
            </a:r>
            <a:r>
              <a:rPr lang="ru-RU" sz="2800" b="1" dirty="0"/>
              <a:t>линии 25 </a:t>
            </a:r>
            <a:r>
              <a:rPr lang="ru-RU" sz="2800" dirty="0"/>
              <a:t>(процент выполнения</a:t>
            </a:r>
            <a:r>
              <a:rPr lang="ru-RU" sz="2800" b="1" dirty="0"/>
              <a:t> </a:t>
            </a:r>
            <a:r>
              <a:rPr lang="ru-RU" sz="2800" dirty="0"/>
              <a:t>14,3 %). Задания проверяют </a:t>
            </a:r>
            <a:r>
              <a:rPr lang="ru-RU" sz="2800" dirty="0" err="1"/>
              <a:t>сформированность</a:t>
            </a:r>
            <a:r>
              <a:rPr lang="ru-RU" sz="2800" dirty="0"/>
              <a:t> систем ы знаний об общих биологических закономерностях, законах, теориях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000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00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3566"/>
            <a:ext cx="6840760" cy="62523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3458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10146"/>
          </a:xfrm>
        </p:spPr>
        <p:txBody>
          <a:bodyPr/>
          <a:lstStyle/>
          <a:p>
            <a:r>
              <a:rPr lang="ru-RU" sz="2000" dirty="0"/>
              <a:t>В заданиях </a:t>
            </a:r>
            <a:r>
              <a:rPr lang="ru-RU" sz="2000" b="1" dirty="0"/>
              <a:t>линии 27, 28 </a:t>
            </a:r>
            <a:r>
              <a:rPr lang="ru-RU" sz="2000" dirty="0"/>
              <a:t>(процент выполнения</a:t>
            </a:r>
            <a:r>
              <a:rPr lang="ru-RU" sz="2000" b="1" dirty="0"/>
              <a:t> </a:t>
            </a:r>
            <a:r>
              <a:rPr lang="ru-RU" sz="2000" dirty="0"/>
              <a:t>15,9 % и 30,2 %). Задания этих линий направлены на проверку </a:t>
            </a:r>
            <a:r>
              <a:rPr lang="ru-RU" sz="2000" dirty="0" err="1"/>
              <a:t>сформированности</a:t>
            </a:r>
            <a:r>
              <a:rPr lang="ru-RU" sz="2000" dirty="0"/>
              <a:t>  умений объяснять результаты биологических экспериментов,  решать элементарные биологические задачи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07464952"/>
              </p:ext>
            </p:extLst>
          </p:nvPr>
        </p:nvGraphicFramePr>
        <p:xfrm>
          <a:off x="467544" y="1556792"/>
          <a:ext cx="7560841" cy="136815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989155"/>
                <a:gridCol w="5571686"/>
              </a:tblGrid>
              <a:tr h="136815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75"/>
                        </a:spcAft>
                      </a:pPr>
                      <a:r>
                        <a:rPr lang="ru-RU" sz="1200" dirty="0">
                          <a:effectLst/>
                        </a:rPr>
                        <a:t>27.  Какое количество хромосом (n) содержится в половых клетках и спорах мха сфагнума? Из каких клеток и в результате какого деления образуются эти клетки?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Ответ: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1)  в половых клетках и спорах мха содержится n хромосом;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2)  половые клетки образуются митозом из гаплоидных клеток гаметофита;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3)  споры образуются мейозом из диплоидных клеток спорофита (</a:t>
                      </a:r>
                      <a:r>
                        <a:rPr lang="ru-RU" sz="1200" dirty="0" err="1">
                          <a:effectLst/>
                        </a:rPr>
                        <a:t>спорогона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851191"/>
              </p:ext>
            </p:extLst>
          </p:nvPr>
        </p:nvGraphicFramePr>
        <p:xfrm>
          <a:off x="467544" y="3068960"/>
          <a:ext cx="7560840" cy="201168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042218"/>
                <a:gridCol w="5518622"/>
              </a:tblGrid>
              <a:tr h="87122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75"/>
                        </a:spcAft>
                      </a:pPr>
                      <a:r>
                        <a:rPr lang="ru-RU" sz="1200" dirty="0">
                          <a:effectLst/>
                        </a:rPr>
                        <a:t>27.  У хламидомонады преобладающим поколением является гаметофит. Определите хромосомный набор взрослого организма и его гамет. Из каких исходных клеток развиваются взрослые особи и гаметы? В результате какого деления формируются гаметы?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Ответ: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Элементы ответа: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  Хромосомный набор взрослого организма и его гамет гаплоидный (n), поскольку гаметофит имеет гаплоидный набор хромосом.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  Взрослые особи развиваются из зиготы путём мейоза, а гаметы из взрослого организма (гаметофита).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  При делении взрослой организма митозом образуются гаметы.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Дополнение ко 2 предложению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  Взрослые особи также развиваются из клеток гаметофита путем митоза.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921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620000" cy="4571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86996793"/>
              </p:ext>
            </p:extLst>
          </p:nvPr>
        </p:nvGraphicFramePr>
        <p:xfrm>
          <a:off x="827585" y="332656"/>
          <a:ext cx="6984776" cy="626469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837600"/>
                <a:gridCol w="5147176"/>
              </a:tblGrid>
              <a:tr h="6264695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75"/>
                        </a:spcAft>
                      </a:pPr>
                      <a:r>
                        <a:rPr lang="ru-RU" sz="1200" dirty="0">
                          <a:effectLst/>
                        </a:rPr>
                        <a:t>28.  При скрещивании растений кукурузы с гладкими окрашенными семенами и растений с морщинистыми неокрашенными семенами потомство оказалась с гладкими и окрашенными семенами. В анализирующем скрещивании гибрида F</a:t>
                      </a:r>
                      <a:r>
                        <a:rPr lang="ru-RU" sz="1200" baseline="-25000" dirty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 получилось потомство двух фенотипических групп. Составьте схему решения задачи. Определите генотипы родительских особей, генотипы и фенотипы потомства в скрещиваниях. Объясните появление двух фенотипических групп в F</a:t>
                      </a:r>
                      <a:r>
                        <a:rPr lang="ru-RU" sz="1200" baseline="-25000" dirty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. Какой закон наследственности проявляется в F</a:t>
                      </a:r>
                      <a:r>
                        <a:rPr lang="ru-RU" sz="1200" baseline="-25000" dirty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 и F</a:t>
                      </a:r>
                      <a:r>
                        <a:rPr lang="ru-RU" sz="1200" baseline="-25000" dirty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28.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Дано: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A  — окрашенные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a  — неокрашенные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B  — гладкие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b  — морщинистые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1)  Схема решения задачи.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P: ♀ АAВB × ♂ </a:t>
                      </a:r>
                      <a:r>
                        <a:rPr lang="ru-RU" sz="1200" dirty="0" err="1">
                          <a:effectLst/>
                        </a:rPr>
                        <a:t>ааbb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G:     AB           </a:t>
                      </a:r>
                      <a:r>
                        <a:rPr lang="ru-RU" sz="1200" dirty="0" err="1">
                          <a:effectLst/>
                        </a:rPr>
                        <a:t>ab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F</a:t>
                      </a:r>
                      <a:r>
                        <a:rPr lang="ru-RU" sz="1200" baseline="-25000" dirty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: </a:t>
                      </a:r>
                      <a:r>
                        <a:rPr lang="ru-RU" sz="1200" dirty="0" err="1">
                          <a:effectLst/>
                        </a:rPr>
                        <a:t>AaBb</a:t>
                      </a:r>
                      <a:r>
                        <a:rPr lang="ru-RU" sz="1200" dirty="0">
                          <a:effectLst/>
                        </a:rPr>
                        <a:t>  — 100% окрашенные гладкие семена.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P</a:t>
                      </a:r>
                      <a:r>
                        <a:rPr lang="ru-RU" sz="1200" baseline="-25000" dirty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: ♀ </a:t>
                      </a:r>
                      <a:r>
                        <a:rPr lang="ru-RU" sz="1200" dirty="0" err="1">
                          <a:effectLst/>
                        </a:rPr>
                        <a:t>АaВb</a:t>
                      </a:r>
                      <a:r>
                        <a:rPr lang="ru-RU" sz="1200" dirty="0">
                          <a:effectLst/>
                        </a:rPr>
                        <a:t> × ♂ </a:t>
                      </a:r>
                      <a:r>
                        <a:rPr lang="ru-RU" sz="1200" dirty="0" err="1">
                          <a:effectLst/>
                        </a:rPr>
                        <a:t>ааbb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G:     AB </a:t>
                      </a:r>
                      <a:r>
                        <a:rPr lang="ru-RU" sz="1200" dirty="0" err="1">
                          <a:effectLst/>
                        </a:rPr>
                        <a:t>ab</a:t>
                      </a:r>
                      <a:r>
                        <a:rPr lang="ru-RU" sz="1200" dirty="0">
                          <a:effectLst/>
                        </a:rPr>
                        <a:t>        </a:t>
                      </a:r>
                      <a:r>
                        <a:rPr lang="ru-RU" sz="1200" dirty="0" err="1">
                          <a:effectLst/>
                        </a:rPr>
                        <a:t>ab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F</a:t>
                      </a:r>
                      <a:r>
                        <a:rPr lang="ru-RU" sz="1200" baseline="-25000" dirty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: </a:t>
                      </a:r>
                      <a:r>
                        <a:rPr lang="ru-RU" sz="1200" dirty="0" err="1">
                          <a:effectLst/>
                        </a:rPr>
                        <a:t>AaBb</a:t>
                      </a:r>
                      <a:r>
                        <a:rPr lang="ru-RU" sz="1200" dirty="0">
                          <a:effectLst/>
                        </a:rPr>
                        <a:t>  — окрашенные гладкие, </a:t>
                      </a:r>
                      <a:r>
                        <a:rPr lang="ru-RU" sz="1200" dirty="0" err="1">
                          <a:effectLst/>
                        </a:rPr>
                        <a:t>aabb</a:t>
                      </a:r>
                      <a:r>
                        <a:rPr lang="ru-RU" sz="1200" dirty="0">
                          <a:effectLst/>
                        </a:rPr>
                        <a:t>  — неокрашенные морщине=истые семена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2)  Генотипы родителей в первом скрещивании AABB (окрашенные, гладкие), </a:t>
                      </a:r>
                      <a:r>
                        <a:rPr lang="ru-RU" sz="1200" dirty="0" err="1">
                          <a:effectLst/>
                        </a:rPr>
                        <a:t>aabb</a:t>
                      </a:r>
                      <a:r>
                        <a:rPr lang="ru-RU" sz="1200" dirty="0">
                          <a:effectLst/>
                        </a:rPr>
                        <a:t> (неокрашенные морщинистые)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Генотипы родителей во втором скрещивании </a:t>
                      </a:r>
                      <a:r>
                        <a:rPr lang="ru-RU" sz="1200" dirty="0" err="1">
                          <a:effectLst/>
                        </a:rPr>
                        <a:t>AaBb</a:t>
                      </a:r>
                      <a:r>
                        <a:rPr lang="ru-RU" sz="1200" dirty="0">
                          <a:effectLst/>
                        </a:rPr>
                        <a:t> (окрашенные гладкие), </a:t>
                      </a:r>
                      <a:r>
                        <a:rPr lang="ru-RU" sz="1200" dirty="0" err="1">
                          <a:effectLst/>
                        </a:rPr>
                        <a:t>aabb</a:t>
                      </a:r>
                      <a:r>
                        <a:rPr lang="ru-RU" sz="1200" dirty="0">
                          <a:effectLst/>
                        </a:rPr>
                        <a:t> (неокрашенные морщинистые)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3)  Генотипы и фенотипы потомства в первом скрещивании: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первом скрещивании: </a:t>
                      </a:r>
                      <a:r>
                        <a:rPr lang="ru-RU" sz="1200" dirty="0" err="1">
                          <a:effectLst/>
                        </a:rPr>
                        <a:t>AaBb</a:t>
                      </a:r>
                      <a:r>
                        <a:rPr lang="ru-RU" sz="1200" dirty="0">
                          <a:effectLst/>
                        </a:rPr>
                        <a:t>  — все потомство с окрашенными и гладкими семенами.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Генотипы и фенотипы потомства во втором скрещивании: </a:t>
                      </a:r>
                      <a:r>
                        <a:rPr lang="ru-RU" sz="1200" dirty="0" err="1">
                          <a:effectLst/>
                        </a:rPr>
                        <a:t>AaBb</a:t>
                      </a:r>
                      <a:r>
                        <a:rPr lang="ru-RU" sz="1200" dirty="0">
                          <a:effectLst/>
                        </a:rPr>
                        <a:t>  — окрашенные гладкие, </a:t>
                      </a:r>
                      <a:r>
                        <a:rPr lang="ru-RU" sz="1200" dirty="0" err="1">
                          <a:effectLst/>
                        </a:rPr>
                        <a:t>aabb</a:t>
                      </a:r>
                      <a:r>
                        <a:rPr lang="ru-RU" sz="1200" dirty="0">
                          <a:effectLst/>
                        </a:rPr>
                        <a:t>  — неокрашенные морщинистые.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4)  Появление двух фенотипических групп в F</a:t>
                      </a:r>
                      <a:r>
                        <a:rPr lang="ru-RU" sz="1200" baseline="-25000" dirty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 объясняется тем, что в мейозе не произошёл </a:t>
                      </a:r>
                      <a:r>
                        <a:rPr lang="ru-RU" sz="1200" dirty="0" err="1">
                          <a:effectLst/>
                        </a:rPr>
                        <a:t>кроссиновер</a:t>
                      </a:r>
                      <a:r>
                        <a:rPr lang="ru-RU" sz="1200" dirty="0">
                          <a:effectLst/>
                        </a:rPr>
                        <a:t>, так как гены сцеплены (поэтому только два типа гамет  — AB и </a:t>
                      </a:r>
                      <a:r>
                        <a:rPr lang="ru-RU" sz="1200" dirty="0" err="1">
                          <a:effectLst/>
                        </a:rPr>
                        <a:t>ab</a:t>
                      </a:r>
                      <a:r>
                        <a:rPr lang="ru-RU" sz="1200" dirty="0">
                          <a:effectLst/>
                        </a:rPr>
                        <a:t>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5)  В F</a:t>
                      </a:r>
                      <a:r>
                        <a:rPr lang="ru-RU" sz="1200" baseline="-25000" dirty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 проявляется закон единообразия гибридов первого поколения. В F</a:t>
                      </a:r>
                      <a:r>
                        <a:rPr lang="ru-RU" sz="1200" baseline="-25000" dirty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 проявляется закон сцепленного наследования генов (признаков).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416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002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7038365"/>
              </p:ext>
            </p:extLst>
          </p:nvPr>
        </p:nvGraphicFramePr>
        <p:xfrm>
          <a:off x="539552" y="764704"/>
          <a:ext cx="7488831" cy="583264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970209"/>
                <a:gridCol w="5518622"/>
              </a:tblGrid>
              <a:tr h="583264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75"/>
                        </a:spcAft>
                      </a:pPr>
                      <a:r>
                        <a:rPr lang="ru-RU" sz="1200" dirty="0">
                          <a:effectLst/>
                        </a:rPr>
                        <a:t>28.  У овса доминантными являются признаки раннеспелости и нормального роста. Признаки позднеспелости и гигантского роста являются рецессивными. Определите генотипы и фенотипы растений, полученных от скрещивания дигетерозиготного растения с растением раннеспелого сорта, но гетерозиготного по этому признаку и имеющим гигантский рост. Какой генетический закон проявляется при этом скрещивании?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Ответ: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Схема решения задачи включает: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♂ </a:t>
                      </a:r>
                      <a:r>
                        <a:rPr lang="ru-RU" sz="1200" dirty="0" err="1">
                          <a:effectLst/>
                        </a:rPr>
                        <a:t>АаВв</a:t>
                      </a:r>
                      <a:r>
                        <a:rPr lang="ru-RU" sz="1200" dirty="0">
                          <a:effectLst/>
                        </a:rPr>
                        <a:t>  —Раннеспелые нормального роста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♀</a:t>
                      </a:r>
                      <a:r>
                        <a:rPr lang="ru-RU" sz="1200" dirty="0" err="1">
                          <a:effectLst/>
                        </a:rPr>
                        <a:t>Аавв</a:t>
                      </a:r>
                      <a:r>
                        <a:rPr lang="ru-RU" sz="1200" dirty="0">
                          <a:effectLst/>
                        </a:rPr>
                        <a:t>  — Раннеспелые гиганты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1)  Р ♂ </a:t>
                      </a:r>
                      <a:r>
                        <a:rPr lang="ru-RU" sz="1200" dirty="0" err="1">
                          <a:effectLst/>
                        </a:rPr>
                        <a:t>АаВв</a:t>
                      </a:r>
                      <a:r>
                        <a:rPr lang="ru-RU" sz="1200" dirty="0">
                          <a:effectLst/>
                        </a:rPr>
                        <a:t> × ♀</a:t>
                      </a:r>
                      <a:r>
                        <a:rPr lang="ru-RU" sz="1200" dirty="0" err="1">
                          <a:effectLst/>
                        </a:rPr>
                        <a:t>Аавв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Гаметы ♂АВ, ♂</a:t>
                      </a:r>
                      <a:r>
                        <a:rPr lang="ru-RU" sz="1200" dirty="0" err="1">
                          <a:effectLst/>
                        </a:rPr>
                        <a:t>ав</a:t>
                      </a:r>
                      <a:r>
                        <a:rPr lang="ru-RU" sz="1200" dirty="0">
                          <a:effectLst/>
                        </a:rPr>
                        <a:t> ♂</a:t>
                      </a:r>
                      <a:r>
                        <a:rPr lang="ru-RU" sz="1200" dirty="0" err="1">
                          <a:effectLst/>
                        </a:rPr>
                        <a:t>Ав</a:t>
                      </a:r>
                      <a:r>
                        <a:rPr lang="ru-RU" sz="1200" dirty="0">
                          <a:effectLst/>
                        </a:rPr>
                        <a:t>, ♂</a:t>
                      </a:r>
                      <a:r>
                        <a:rPr lang="ru-RU" sz="1200" dirty="0" err="1">
                          <a:effectLst/>
                        </a:rPr>
                        <a:t>аВ</a:t>
                      </a:r>
                      <a:r>
                        <a:rPr lang="ru-RU" sz="1200" dirty="0">
                          <a:effectLst/>
                        </a:rPr>
                        <a:t>; ♀</a:t>
                      </a:r>
                      <a:r>
                        <a:rPr lang="ru-RU" sz="1200" dirty="0" err="1">
                          <a:effectLst/>
                        </a:rPr>
                        <a:t>Ав</a:t>
                      </a:r>
                      <a:r>
                        <a:rPr lang="ru-RU" sz="1200" dirty="0">
                          <a:effectLst/>
                        </a:rPr>
                        <a:t> ♀</a:t>
                      </a:r>
                      <a:r>
                        <a:rPr lang="ru-RU" sz="1200" dirty="0" err="1">
                          <a:effectLst/>
                        </a:rPr>
                        <a:t>ав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2)  F1 </a:t>
                      </a:r>
                      <a:r>
                        <a:rPr lang="ru-RU" sz="1200" dirty="0" err="1">
                          <a:effectLst/>
                        </a:rPr>
                        <a:t>AAВв</a:t>
                      </a:r>
                      <a:r>
                        <a:rPr lang="ru-RU" sz="1200" dirty="0">
                          <a:effectLst/>
                        </a:rPr>
                        <a:t> раннеспелые нормального роста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2АаВв – раннеспелые нормального роста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</a:t>
                      </a:r>
                      <a:r>
                        <a:rPr lang="ru-RU" sz="1200" dirty="0" err="1">
                          <a:effectLst/>
                        </a:rPr>
                        <a:t>Аавв</a:t>
                      </a:r>
                      <a:r>
                        <a:rPr lang="ru-RU" sz="1200" dirty="0">
                          <a:effectLst/>
                        </a:rPr>
                        <a:t> – раннеспелые гиганты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аавв</a:t>
                      </a:r>
                      <a:r>
                        <a:rPr lang="ru-RU" sz="1200" dirty="0">
                          <a:effectLst/>
                        </a:rPr>
                        <a:t> – позднеспелые гиганты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ААвв</a:t>
                      </a:r>
                      <a:r>
                        <a:rPr lang="ru-RU" sz="1200" dirty="0">
                          <a:effectLst/>
                        </a:rPr>
                        <a:t> раннеспелые гиганты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ааВв</a:t>
                      </a:r>
                      <a:r>
                        <a:rPr lang="ru-RU" sz="1200" dirty="0">
                          <a:effectLst/>
                        </a:rPr>
                        <a:t> позднеспелые нормального роста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3)  проявляется закон независимого наследования признаков, гены которых расположены в разных парах гомологичных хромосом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8970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459432"/>
            <a:ext cx="76200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pPr marL="114300" indent="0">
              <a:buNone/>
            </a:pPr>
            <a:r>
              <a:rPr lang="ru-RU" b="1" u="sng" dirty="0">
                <a:solidFill>
                  <a:srgbClr val="FF0000"/>
                </a:solidFill>
              </a:rPr>
              <a:t>В заданиях линии 26 (процент выполнения 0).  </a:t>
            </a:r>
            <a:endParaRPr lang="ru-RU" b="1" u="sng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В </a:t>
            </a:r>
            <a:r>
              <a:rPr lang="ru-RU" dirty="0"/>
              <a:t>этих заданиях проверяется </a:t>
            </a:r>
            <a:r>
              <a:rPr lang="ru-RU" dirty="0" err="1"/>
              <a:t>сформированность</a:t>
            </a:r>
            <a:r>
              <a:rPr lang="ru-RU" dirty="0"/>
              <a:t> системы знаний об общих биологических закономерностях, з </a:t>
            </a:r>
            <a:r>
              <a:rPr lang="ru-RU" dirty="0" err="1"/>
              <a:t>аконах</a:t>
            </a:r>
            <a:r>
              <a:rPr lang="ru-RU" dirty="0"/>
              <a:t>, теориях. </a:t>
            </a:r>
          </a:p>
          <a:p>
            <a:r>
              <a:rPr lang="ru-RU" dirty="0"/>
              <a:t>Учащиеся</a:t>
            </a:r>
            <a:r>
              <a:rPr lang="ru-RU" b="1" dirty="0"/>
              <a:t> </a:t>
            </a:r>
            <a:r>
              <a:rPr lang="ru-RU" dirty="0"/>
              <a:t>должны устанавливать существенный признак или основания для сравнения, классификации и обобщения, выявлять закономерности и противоречия в рассматриваемых явлениях</a:t>
            </a:r>
          </a:p>
          <a:p>
            <a:r>
              <a:rPr lang="ru-RU" dirty="0"/>
              <a:t>Задания  направлены на проверку овладение видами деятельности по получению нового знания ,  его интерпретации, преобразованию и  применению в различных учебных ситуациях, в  том числе при создании учебных  и социальных проектов</a:t>
            </a:r>
          </a:p>
          <a:p>
            <a:r>
              <a:rPr lang="ru-RU" dirty="0"/>
              <a:t>Учащиеся должны продемонстрировать навыки работы с информацией и навыки самоорганизации.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54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16632"/>
            <a:ext cx="7620000" cy="15800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37356570"/>
              </p:ext>
            </p:extLst>
          </p:nvPr>
        </p:nvGraphicFramePr>
        <p:xfrm>
          <a:off x="539552" y="476672"/>
          <a:ext cx="7488831" cy="604867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637669"/>
                <a:gridCol w="5851162"/>
              </a:tblGrid>
              <a:tr h="3422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26.  Структуры биогеоценоза можно характеризовать с точки зрения различных факторов. Назовите факторы, определяющие и характеризующие каждую из структур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Ответ: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1)  видовая структура биоценоза  — это совокупность составляющих его видов, его видовое разнообразие, соотношение видов по численности и плотности популяции;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2)  пространственная структура  — распределение организмов в пространстве в соответствии с их потребностями и условиями местообитания (мозаичность, распределение по надземным и подземным ярусам для максимального использования веществ и энергии);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3)  трофическая, или пищевая, структура  — пищевые цепи (сети), состоящие из организмов, находящихся в трофических связях друг с другом;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4)  экологическая структура  — соотношение экологических групп организмов, составляющих сообщество (характеризуется </a:t>
                      </a:r>
                      <a:r>
                        <a:rPr lang="ru-RU" sz="1200" b="0" dirty="0" err="1">
                          <a:effectLst/>
                        </a:rPr>
                        <a:t>соотно-шением</a:t>
                      </a:r>
                      <a:r>
                        <a:rPr lang="ru-RU" sz="1200" b="0" dirty="0">
                          <a:effectLst/>
                        </a:rPr>
                        <a:t> видов, которые имеют разные адаптации к факторам среды)</a:t>
                      </a:r>
                      <a:endParaRPr lang="ru-RU" sz="12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240">
                <a:tc>
                  <a:txBody>
                    <a:bodyPr/>
                    <a:lstStyle/>
                    <a:p>
                      <a:pPr>
                        <a:spcAft>
                          <a:spcPts val="375"/>
                        </a:spcAft>
                      </a:pPr>
                      <a:r>
                        <a:rPr lang="ru-RU" sz="1200" dirty="0">
                          <a:effectLst/>
                        </a:rPr>
                        <a:t>26.  В чём может заключаться выгода отношений между водорослью </a:t>
                      </a:r>
                      <a:r>
                        <a:rPr lang="ru-RU" sz="1200" dirty="0" err="1">
                          <a:effectLst/>
                        </a:rPr>
                        <a:t>зоохлореллой</a:t>
                      </a:r>
                      <a:r>
                        <a:rPr lang="ru-RU" sz="1200" dirty="0">
                          <a:effectLst/>
                        </a:rPr>
                        <a:t> и амёбой, в которой часто поселяется эта водоросль?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Ответ: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1)  Амёба поставляет водоросли азот, необходимый ей для питания, и защищает водоросль от внешних условий.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2)  Водоросль обеспечивает амёбу углеводами. Амёба прозрачна, и фотосинтез идёт успешно.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3)  Водоросль выделяет кислород, который используется амёбой для дыхания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417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pPr algn="ctr"/>
            <a:r>
              <a:rPr lang="ru-RU" sz="2000" b="1" dirty="0"/>
              <a:t>Анализ </a:t>
            </a:r>
            <a:r>
              <a:rPr lang="ru-RU" sz="2000" b="1" dirty="0" smtClean="0"/>
              <a:t>  </a:t>
            </a:r>
            <a:r>
              <a:rPr lang="ru-RU" sz="2000" b="1" dirty="0" err="1" smtClean="0"/>
              <a:t>метапредметных</a:t>
            </a:r>
            <a:r>
              <a:rPr lang="ru-RU" sz="2000" b="1" dirty="0" smtClean="0"/>
              <a:t>   результатов   обучения</a:t>
            </a:r>
            <a:r>
              <a:rPr lang="ru-RU" sz="2000" b="1" dirty="0"/>
              <a:t>, </a:t>
            </a:r>
            <a:r>
              <a:rPr lang="ru-RU" sz="2000" b="1" dirty="0" smtClean="0"/>
              <a:t>  повлиявших  на  выполнение   заданий   КИМ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Н</a:t>
            </a:r>
            <a:r>
              <a:rPr lang="ru-RU" dirty="0" smtClean="0"/>
              <a:t>едостаточно </a:t>
            </a:r>
            <a:r>
              <a:rPr lang="ru-RU" dirty="0"/>
              <a:t>сформированные </a:t>
            </a:r>
            <a:r>
              <a:rPr lang="ru-RU" b="1" dirty="0" err="1"/>
              <a:t>метапредметные</a:t>
            </a:r>
            <a:r>
              <a:rPr lang="ru-RU" dirty="0"/>
              <a:t> навыки в следующих </a:t>
            </a:r>
            <a:r>
              <a:rPr lang="ru-RU" dirty="0" err="1"/>
              <a:t>метапредметных</a:t>
            </a:r>
            <a:r>
              <a:rPr lang="ru-RU" dirty="0"/>
              <a:t> элементах: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 </a:t>
            </a:r>
            <a:r>
              <a:rPr lang="ru-RU" dirty="0"/>
              <a:t>умениях устанавливать причинно-следственные, структурные, функциональные связи объектов, процессов;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строить </a:t>
            </a:r>
            <a:r>
              <a:rPr lang="ru-RU" dirty="0"/>
              <a:t>логические рассуждения, делать умозаключения и выводы при объяснении, использовать адекватные языковые средства;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выбирать </a:t>
            </a:r>
            <a:r>
              <a:rPr lang="ru-RU" dirty="0"/>
              <a:t>наиболее эффективные способы решения учебных и познавательных задач и решать задачи на применение знаний в новой ситуации.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850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Типичные ошибки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 </a:t>
            </a:r>
            <a:r>
              <a:rPr lang="ru-RU" dirty="0"/>
              <a:t>могут в полном объеме дифференцировать характеристики или признаки объектов с собственно объектом к которым они относятся; 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имеют сложившегося алгоритма  последовательно и логически излагать свои мысли и аргументировать их; </a:t>
            </a:r>
            <a:endParaRPr lang="ru-RU" dirty="0" smtClean="0"/>
          </a:p>
          <a:p>
            <a:r>
              <a:rPr lang="ru-RU" dirty="0" smtClean="0"/>
              <a:t>правильно </a:t>
            </a:r>
            <a:r>
              <a:rPr lang="ru-RU" dirty="0"/>
              <a:t>применять биологическую терминологию; </a:t>
            </a:r>
            <a:endParaRPr lang="ru-RU" dirty="0" smtClean="0"/>
          </a:p>
          <a:p>
            <a:r>
              <a:rPr lang="ru-RU" dirty="0" smtClean="0"/>
              <a:t>плохо </a:t>
            </a:r>
            <a:r>
              <a:rPr lang="ru-RU" dirty="0"/>
              <a:t>распознают биологические объекты, изображенные на рисунке; </a:t>
            </a:r>
            <a:endParaRPr lang="ru-RU" dirty="0" smtClean="0"/>
          </a:p>
          <a:p>
            <a:r>
              <a:rPr lang="ru-RU" dirty="0" smtClean="0"/>
              <a:t>теряют </a:t>
            </a:r>
            <a:r>
              <a:rPr lang="ru-RU" dirty="0"/>
              <a:t>логическую нить хода эксперимента и, соответственно, не могут полно проанализировать эксперимент.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Например</a:t>
            </a:r>
            <a:r>
              <a:rPr lang="ru-RU" dirty="0"/>
              <a:t>, в цитологических и генетических задачах, часто допускают ошибки из-за не внимательного прочтения задания (слабо сформирован </a:t>
            </a:r>
            <a:r>
              <a:rPr lang="ru-RU" dirty="0" err="1"/>
              <a:t>метапредметный</a:t>
            </a:r>
            <a:r>
              <a:rPr lang="ru-RU" dirty="0"/>
              <a:t> навык смыслового чтения), что влечет за собой выбор неверного алгоритма решения и соответственно получение неверного ответа.  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091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pPr algn="ctr"/>
            <a:r>
              <a:rPr lang="ru-RU" sz="2000" b="1" dirty="0"/>
              <a:t>Выводы </a:t>
            </a:r>
            <a:r>
              <a:rPr lang="ru-RU" sz="2000" b="1" dirty="0" smtClean="0"/>
              <a:t> об  итогах  </a:t>
            </a:r>
            <a:r>
              <a:rPr lang="ru-RU" sz="2000" b="1" dirty="0"/>
              <a:t>анализа </a:t>
            </a:r>
            <a:r>
              <a:rPr lang="ru-RU" sz="2000" b="1" dirty="0" smtClean="0"/>
              <a:t> выполнения  заданий</a:t>
            </a:r>
            <a:r>
              <a:rPr lang="ru-RU" sz="2000" b="1" dirty="0"/>
              <a:t>, </a:t>
            </a:r>
            <a:r>
              <a:rPr lang="ru-RU" sz="2000" b="1" dirty="0" smtClean="0"/>
              <a:t> групп  заданий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/>
          <a:lstStyle/>
          <a:p>
            <a:r>
              <a:rPr lang="ru-RU" dirty="0" smtClean="0"/>
              <a:t>на  </a:t>
            </a:r>
            <a:r>
              <a:rPr lang="ru-RU" dirty="0"/>
              <a:t>достаточном  уровне  сформированы  следующие  элементы содержания / умения и виды деятельности школьного курса биологии:</a:t>
            </a:r>
          </a:p>
          <a:p>
            <a:pPr marL="11430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9174762"/>
              </p:ext>
            </p:extLst>
          </p:nvPr>
        </p:nvGraphicFramePr>
        <p:xfrm>
          <a:off x="611560" y="1484787"/>
          <a:ext cx="7488832" cy="504055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189227"/>
                <a:gridCol w="3796837"/>
                <a:gridCol w="1449838"/>
                <a:gridCol w="1052930"/>
              </a:tblGrid>
              <a:tr h="487796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 задания в КИМ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Проверяемые элементы содержания / умения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сложности задания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Процент выполнения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</a:tr>
              <a:tr h="65039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Современная биология – комплексная наука.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Биологические науки и изучаемые ими проблемы. Работа	с таблицей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(с рисунком и без рисунка)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95,2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</a:tr>
              <a:tr h="487796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Методы биологической науки. Наблюдение, измерение, эксперимент, систематизация, анализ.         Множественный выбор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69,04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</a:tr>
              <a:tr h="325197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Моно- и дигибридное анализирующее скрещивание.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Решение биологической задачи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67,7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</a:tr>
              <a:tr h="65039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Клетка как биологическая система. Организм как биологическая система.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Селекция. Биотехнология. Установление последовательности (без рисунка)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66,7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</a:tr>
              <a:tr h="325197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Многообразие организмов. Грибы, Растения. Животные.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Задание с рисунком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80,95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</a:tr>
              <a:tr h="487796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Многообразие организмов. Основные систематические категории, их соподчинённость.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Установление последовательности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66,7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</a:tr>
              <a:tr h="487796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Эволюция живой природы.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Множественный выбор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(работа с текстом)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80,95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</a:tr>
              <a:tr h="65039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Общебиологические закономерности. Человек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 его здоровье.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Работа с таблицей (с рисун-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ком и без рисунка)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66,7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</a:tr>
              <a:tr h="487796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Анализ экспертных данных,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табличной или графической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форме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78,6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3435" marR="33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70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46050"/>
          </a:xfrm>
        </p:spPr>
        <p:txBody>
          <a:bodyPr/>
          <a:lstStyle/>
          <a:p>
            <a:pPr algn="ctr"/>
            <a:r>
              <a:rPr lang="ru-RU" sz="2800" b="1" dirty="0"/>
              <a:t>Анализ выполнения заданий КИМ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331" t="-819" r="-2331" b="51953"/>
          <a:stretch/>
        </p:blipFill>
        <p:spPr bwMode="auto">
          <a:xfrm>
            <a:off x="493685" y="765176"/>
            <a:ext cx="7835886" cy="5616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737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18058"/>
          </a:xfrm>
        </p:spPr>
        <p:txBody>
          <a:bodyPr/>
          <a:lstStyle/>
          <a:p>
            <a:pPr algn="ctr"/>
            <a:r>
              <a:rPr lang="ru-RU" sz="1800" b="1" u="sng" dirty="0" smtClean="0">
                <a:solidFill>
                  <a:srgbClr val="FF0000"/>
                </a:solidFill>
              </a:rPr>
              <a:t>Недостаточный   </a:t>
            </a:r>
            <a:r>
              <a:rPr lang="ru-RU" sz="1800" b="1" u="sng" dirty="0">
                <a:solidFill>
                  <a:srgbClr val="FF0000"/>
                </a:solidFill>
              </a:rPr>
              <a:t>уровень  </a:t>
            </a:r>
            <a:r>
              <a:rPr lang="ru-RU" sz="1800" b="1" u="sng" dirty="0" smtClean="0">
                <a:solidFill>
                  <a:srgbClr val="FF0000"/>
                </a:solidFill>
              </a:rPr>
              <a:t> </a:t>
            </a:r>
            <a:r>
              <a:rPr lang="ru-RU" sz="1800" b="1" u="sng" dirty="0" err="1" smtClean="0">
                <a:solidFill>
                  <a:srgbClr val="FF0000"/>
                </a:solidFill>
              </a:rPr>
              <a:t>сформированности</a:t>
            </a:r>
            <a:r>
              <a:rPr lang="ru-RU" sz="1800" b="1" u="sng" dirty="0" smtClean="0">
                <a:solidFill>
                  <a:srgbClr val="FF0000"/>
                </a:solidFill>
              </a:rPr>
              <a:t>   </a:t>
            </a:r>
            <a:r>
              <a:rPr lang="ru-RU" sz="1800" b="1" u="sng" dirty="0">
                <a:solidFill>
                  <a:srgbClr val="FF0000"/>
                </a:solidFill>
              </a:rPr>
              <a:t>следующих </a:t>
            </a:r>
            <a:r>
              <a:rPr lang="ru-RU" sz="1800" b="1" u="sng" dirty="0" smtClean="0">
                <a:solidFill>
                  <a:srgbClr val="FF0000"/>
                </a:solidFill>
              </a:rPr>
              <a:t>  элементов </a:t>
            </a:r>
            <a:r>
              <a:rPr lang="ru-RU" sz="1800" b="1" u="sng" dirty="0">
                <a:solidFill>
                  <a:srgbClr val="FF0000"/>
                </a:solidFill>
              </a:rPr>
              <a:t>содержания / </a:t>
            </a:r>
            <a:r>
              <a:rPr lang="ru-RU" sz="1800" b="1" u="sng" dirty="0" smtClean="0">
                <a:solidFill>
                  <a:srgbClr val="FF0000"/>
                </a:solidFill>
              </a:rPr>
              <a:t> умений  и  видов  </a:t>
            </a:r>
            <a:r>
              <a:rPr lang="ru-RU" sz="1800" b="1" u="sng" dirty="0">
                <a:solidFill>
                  <a:srgbClr val="FF0000"/>
                </a:solidFill>
              </a:rPr>
              <a:t>деятельности:</a:t>
            </a:r>
            <a:r>
              <a:rPr lang="ru-RU" sz="1800" b="1" dirty="0">
                <a:solidFill>
                  <a:srgbClr val="FF0000"/>
                </a:solidFill>
              </a:rPr>
              <a:t/>
            </a:r>
            <a:br>
              <a:rPr lang="ru-RU" sz="1800" b="1" dirty="0">
                <a:solidFill>
                  <a:srgbClr val="FF0000"/>
                </a:solidFill>
              </a:rPr>
            </a:b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6282778"/>
              </p:ext>
            </p:extLst>
          </p:nvPr>
        </p:nvGraphicFramePr>
        <p:xfrm>
          <a:off x="1551890" y="692694"/>
          <a:ext cx="5756414" cy="608573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914118"/>
                <a:gridCol w="2918502"/>
                <a:gridCol w="1114442"/>
                <a:gridCol w="809352"/>
              </a:tblGrid>
              <a:tr h="37462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№ задания в КИМ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Проверяемые элементы содержания / умения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Уровень сложности задания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Процент выполнения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</a:tr>
              <a:tr h="38880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Клетка как биологическая система. Организм как биологическая система.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Задание с рисунком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42,9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</a:tr>
              <a:tr h="648007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Клетка как биологическая система. Организм как биологическая система.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Селекция. Биотехнология.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Множественный выбор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(с рисунком и без рисунка)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42,9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</a:tr>
              <a:tr h="259203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Многообразие организмов. Грибы, Растения. Животные.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Установление соответствия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33,3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</a:tr>
              <a:tr h="38880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Многообразие организмов. Грибы. Растения. Животные.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Множественный выбор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(с рисунком и без рисунка)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38,1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</a:tr>
              <a:tr h="259203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Организм человека.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Задание с рисунком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35,7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</a:tr>
              <a:tr h="259203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Организм человека.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Установление соответствия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28,6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</a:tr>
              <a:tr h="38880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Организм человека.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Множественный выбор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(с рисунком и без рисунка)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30,95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</a:tr>
              <a:tr h="259203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Организм человека.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Установление последовательности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14,3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</a:tr>
              <a:tr h="648007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Эволюция живой природы.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Происхождение человека.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Экосистемы и присущие им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закономерности. Биосфера. Установление соответствия (без рисунка)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28,6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</a:tr>
              <a:tr h="38880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Применение биологических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знаний в практических ситуациях, анализ экспериментальных данных (методология эксперимента)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46,03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</a:tr>
              <a:tr h="388804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Применение биологических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знаний в практических ситуациях, анализ экспериментальных данных (выводы по результатам эксперимента и прогнозы)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20,6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</a:tr>
              <a:tr h="148649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Задание с изображением биологического объекта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26,98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</a:tr>
              <a:tr h="259203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Обобщение и применение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знаний о человеке и многообразии организмов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14,3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</a:tr>
              <a:tr h="508003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Обобщение и применение знаний	по общей биологии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(клетке, организму, эволюции органического мира и экологических закономерностях) в новой ситуации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В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</a:tr>
              <a:tr h="259203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27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Решение задач по цитологии на применение знаний в новой ситуации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15,9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</a:tr>
              <a:tr h="259203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28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Решение задач по генетике на применение знаний в новой ситуации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30,2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5795" marR="2579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705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pPr algn="ctr"/>
            <a:r>
              <a:rPr lang="ru-RU" sz="2400" b="1" dirty="0"/>
              <a:t>Рекомендации по совершенствованию преподавания учебного предмета всем обучающимся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Рекомендуется предусмотреть при организации учебного процесса повторение и обобщение материала, изученного в основной школе. Так, при повторении разделов «Растения», «Бактерии. Грибы. Лишайники», «Животные» особое внимание следует уделить вопросам систематики, а также характерным признакам строения и жизнедеятельности организмов разных царств живой природы</a:t>
            </a:r>
            <a:r>
              <a:rPr lang="ru-RU" dirty="0" smtClean="0"/>
              <a:t>.</a:t>
            </a:r>
          </a:p>
          <a:p>
            <a:r>
              <a:rPr lang="ru-RU" dirty="0"/>
              <a:t>Учащиеся должны уметь узнавать наиболее типичных представителей различных царств, определять их систематическую принадлежность, уметь работать с изображениями и схемами строения организмов, выявлять черты сходства и различия организмов и органов; уметь устанавливать последовательность объектов, процессов и явлений; сопоставлять особенности строения и функционирования организмов разных таксономических групп.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823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620000" cy="274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14015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 обучении </a:t>
            </a:r>
            <a:r>
              <a:rPr lang="ru-RU" dirty="0" smtClean="0"/>
              <a:t>важна </a:t>
            </a:r>
            <a:r>
              <a:rPr lang="ru-RU" dirty="0"/>
              <a:t>реализация практической части программы (лабораторные, практические и проектно-исследовательские работы), т.к. она способствует углублению и закреплению теоретических знаний, развитию навыков проведения учениками наблюдений и экспериментов, формулированию выводов, и, как следствие, повышает процент правильно выполненных заданий, предлагаемых в </a:t>
            </a:r>
            <a:r>
              <a:rPr lang="ru-RU" dirty="0" err="1"/>
              <a:t>КИМах</a:t>
            </a:r>
            <a:r>
              <a:rPr lang="ru-RU" dirty="0"/>
              <a:t> ЕГЭ.   </a:t>
            </a:r>
          </a:p>
          <a:p>
            <a:r>
              <a:rPr lang="ru-RU" dirty="0"/>
              <a:t>Особое внимание следует уделить формированию умения читать и понимать текст биологического содержания.  </a:t>
            </a:r>
          </a:p>
          <a:p>
            <a:r>
              <a:rPr lang="ru-RU" dirty="0"/>
              <a:t>Необходимо в учебном процессе увеличить долю самостоятельной деятельности обучающихся, акцентируя внимание на выполнение творческих и исследовательских заданий.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выработки умений решать задачи следует отрабатывать алгоритмы их решения. </a:t>
            </a:r>
            <a:endParaRPr lang="ru-RU" dirty="0" smtClean="0"/>
          </a:p>
          <a:p>
            <a:r>
              <a:rPr lang="ru-RU" dirty="0" smtClean="0"/>
              <a:t>Необходимо </a:t>
            </a:r>
            <a:r>
              <a:rPr lang="ru-RU" dirty="0"/>
              <a:t>уделять внимание заданиям на установления соответствия и сопоставление биологических объектов, процессов, явлений, а также заданиям со свободным развернутым ответом, требующим от учащихся умений обоснованно и кратко излагать свои мысли, применять теоретические знания на практике.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888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6200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ри </a:t>
            </a:r>
            <a:r>
              <a:rPr lang="ru-RU" dirty="0"/>
              <a:t>разработке измерительных материалов и анализе результатов оценочных процедур, </a:t>
            </a:r>
            <a:r>
              <a:rPr lang="ru-RU" dirty="0" smtClean="0"/>
              <a:t>рекомендуется </a:t>
            </a:r>
            <a:r>
              <a:rPr lang="ru-RU" dirty="0"/>
              <a:t>использовать </a:t>
            </a:r>
            <a:r>
              <a:rPr lang="ru-RU" b="1" i="1" dirty="0"/>
              <a:t>Универсальные кодификаторы </a:t>
            </a:r>
            <a:r>
              <a:rPr lang="ru-RU" dirty="0"/>
              <a:t>распределённых по классам проверяемых требований к результатам освоения основной образовательной программы по уровням общего образования и элементов содержания по учебному предмету «Биология», одобренные решением федерального учебно-методического объединения по общему образованию, подготовленные Федеральным государственным бюджетным научным учреждением «Федеральный институт педагогических измерений»</a:t>
            </a:r>
            <a:r>
              <a:rPr lang="ru-RU" b="1" dirty="0"/>
              <a:t> </a:t>
            </a:r>
            <a:r>
              <a:rPr lang="ru-RU" dirty="0">
                <a:hlinkClick r:id="rId2"/>
              </a:rPr>
              <a:t>(</a:t>
            </a:r>
            <a:r>
              <a:rPr lang="ru-RU" u="sng" dirty="0">
                <a:hlinkClick r:id="rId2"/>
              </a:rPr>
              <a:t>https://fipi.ru/metodicheskaya-kopilka/univers-kodifikatoryoko#!/tab/243050673-6</a:t>
            </a:r>
            <a:r>
              <a:rPr lang="ru-RU" dirty="0" smtClean="0">
                <a:hlinkClick r:id="rId2"/>
              </a:rPr>
              <a:t>)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А также </a:t>
            </a:r>
            <a:r>
              <a:rPr lang="ru-RU" dirty="0" smtClean="0"/>
              <a:t>рекомендуется </a:t>
            </a:r>
            <a:r>
              <a:rPr lang="ru-RU" dirty="0"/>
              <a:t>учащимся использовать для самостоятельной подготовке к ГИА навигатор подготовки ФИПИ -</a:t>
            </a:r>
            <a:r>
              <a:rPr lang="ru-RU" dirty="0">
                <a:hlinkClick r:id="rId3"/>
              </a:rPr>
              <a:t> </a:t>
            </a:r>
            <a:r>
              <a:rPr lang="ru-RU" u="sng" dirty="0">
                <a:hlinkClick r:id="rId3"/>
              </a:rPr>
              <a:t>https://fipi.ru/navigator-podgotovki</a:t>
            </a:r>
            <a:r>
              <a:rPr lang="ru-RU" dirty="0">
                <a:hlinkClick r:id="rId3"/>
              </a:rPr>
              <a:t>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65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7200" dirty="0" smtClean="0">
                <a:solidFill>
                  <a:srgbClr val="7030A0"/>
                </a:solidFill>
              </a:rPr>
              <a:t>Спасибо </a:t>
            </a:r>
          </a:p>
          <a:p>
            <a:pPr marL="114300" indent="0" algn="ctr">
              <a:buNone/>
            </a:pPr>
            <a:r>
              <a:rPr lang="ru-RU" sz="7200" dirty="0" smtClean="0">
                <a:solidFill>
                  <a:srgbClr val="7030A0"/>
                </a:solidFill>
              </a:rPr>
              <a:t>за </a:t>
            </a:r>
          </a:p>
          <a:p>
            <a:pPr marL="114300" indent="0" algn="ctr">
              <a:buNone/>
            </a:pPr>
            <a:r>
              <a:rPr lang="ru-RU" sz="7200" dirty="0" smtClean="0">
                <a:solidFill>
                  <a:srgbClr val="7030A0"/>
                </a:solidFill>
              </a:rPr>
              <a:t>внимание</a:t>
            </a:r>
            <a:endParaRPr lang="ru-RU" sz="7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91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7620000" cy="859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890" y="692696"/>
            <a:ext cx="7952510" cy="525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7913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620000" cy="45719"/>
          </a:xfrm>
        </p:spPr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478" y="1052737"/>
            <a:ext cx="7934914" cy="454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60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171400"/>
            <a:ext cx="7620000" cy="4460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06489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0350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620000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908" y="729674"/>
            <a:ext cx="7793484" cy="533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3864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7620000" cy="859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5108"/>
            <a:ext cx="7632848" cy="6515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8467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132</TotalTime>
  <Words>1923</Words>
  <Application>Microsoft Office PowerPoint</Application>
  <PresentationFormat>Экран (4:3)</PresentationFormat>
  <Paragraphs>305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Соседство</vt:lpstr>
      <vt:lpstr>«Методический  анализ  результатов экспертизы уровня подготовки      учащихся 11-х классов  общеобразовательных учреждений к прохождению государственной  итоговой аттестации в 2024 году      по биологии                                                                       в Юго-Восточном образовательном округе»</vt:lpstr>
      <vt:lpstr>Основные результаты пробного ЕГЭ  по биологии </vt:lpstr>
      <vt:lpstr>Перечень ОО, продемонстрировавших  наиболее высокие результаты ЕГЭ  по биологии </vt:lpstr>
      <vt:lpstr>Анализ выполнения заданий КИМ</vt:lpstr>
      <vt:lpstr>Слайд 5</vt:lpstr>
      <vt:lpstr>Слайд 6</vt:lpstr>
      <vt:lpstr>Слайд 7</vt:lpstr>
      <vt:lpstr>Слайд 8</vt:lpstr>
      <vt:lpstr>Слайд 9</vt:lpstr>
      <vt:lpstr>Решаемость заданий базового уровня сложности (часть 1 КИМ) </vt:lpstr>
      <vt:lpstr>Обучающиеся  хорошо  справились  с  заданиями: </vt:lpstr>
      <vt:lpstr>Затруднения  возникли  при  выполнении  заданий: </vt:lpstr>
      <vt:lpstr>Решаемость заданий повышенного уровня сложности (часть 1 КИМ) </vt:lpstr>
      <vt:lpstr>Обучающиеся  округа  хорошо  справились  с  заданиями: </vt:lpstr>
      <vt:lpstr>Низкий процент выполнения в заданиях:</vt:lpstr>
      <vt:lpstr>Решаемость заданий высокого  уровня сложности (часть 2 КИМ) </vt:lpstr>
      <vt:lpstr>Наибольший    процент    выполнения    задания  </vt:lpstr>
      <vt:lpstr>Низкий   процент  выполнения  заданий: </vt:lpstr>
      <vt:lpstr>Слайд 19</vt:lpstr>
      <vt:lpstr>Примеры    заданий,   вызвавших     затруднения      экзаменуемых.     </vt:lpstr>
      <vt:lpstr>Слайд 21</vt:lpstr>
      <vt:lpstr>Слайд 22</vt:lpstr>
      <vt:lpstr>Слайд 23</vt:lpstr>
      <vt:lpstr>Слайд 24</vt:lpstr>
      <vt:lpstr>В заданиях линии 19 процент выполнения составил 28,6 %.  Чтобы выполнить задание № 19, необходимо владеть биологической терминологией, понимать сущность биологических процессов и явлений, уметь анализировать, сравнивать, располагать их элементы (этапы, составляющие, части) в правильном порядке. </vt:lpstr>
      <vt:lpstr>Слайд 26</vt:lpstr>
      <vt:lpstr>Слайд 27</vt:lpstr>
      <vt:lpstr>Слайд 28</vt:lpstr>
      <vt:lpstr>Слайд 29</vt:lpstr>
      <vt:lpstr>Слайд 30</vt:lpstr>
      <vt:lpstr>Слайд 31</vt:lpstr>
      <vt:lpstr>В заданиях линии 27, 28 (процент выполнения 15,9 % и 30,2 %). Задания этих линий направлены на проверку сформированности  умений объяснять результаты биологических экспериментов,  решать элементарные биологические задачи </vt:lpstr>
      <vt:lpstr>Слайд 33</vt:lpstr>
      <vt:lpstr>Слайд 34</vt:lpstr>
      <vt:lpstr>Слайд 35</vt:lpstr>
      <vt:lpstr>Слайд 36</vt:lpstr>
      <vt:lpstr>Анализ   метапредметных   результатов   обучения,   повлиявших  на  выполнение   заданий   КИМ </vt:lpstr>
      <vt:lpstr>Типичные ошибки</vt:lpstr>
      <vt:lpstr>Выводы  об  итогах  анализа  выполнения  заданий,  групп  заданий</vt:lpstr>
      <vt:lpstr>Недостаточный   уровень   сформированности   следующих   элементов содержания /  умений  и  видов  деятельности: </vt:lpstr>
      <vt:lpstr>Рекомендации по совершенствованию преподавания учебного предмета всем обучающимся</vt:lpstr>
      <vt:lpstr>Слайд 42</vt:lpstr>
      <vt:lpstr>Слайд 43</vt:lpstr>
      <vt:lpstr>Слайд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«Методический  анализ  результатов экспертизы уровня подготовки      учащихся 11-х классов  общеобразовательных учреждений к прохождению государственной  итоговой аттестации в 2024 году                                            по биологии                                                                       в Юго-Восточном образовательном округе»</dc:title>
  <dc:creator>дом</dc:creator>
  <cp:lastModifiedBy>Admin</cp:lastModifiedBy>
  <cp:revision>55</cp:revision>
  <dcterms:created xsi:type="dcterms:W3CDTF">2024-03-03T17:26:06Z</dcterms:created>
  <dcterms:modified xsi:type="dcterms:W3CDTF">2024-03-28T08:55:37Z</dcterms:modified>
</cp:coreProperties>
</file>