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61" r:id="rId3"/>
    <p:sldId id="259" r:id="rId4"/>
    <p:sldId id="262" r:id="rId5"/>
    <p:sldId id="287" r:id="rId6"/>
    <p:sldId id="289" r:id="rId7"/>
    <p:sldId id="285" r:id="rId8"/>
    <p:sldId id="297" r:id="rId9"/>
    <p:sldId id="298" r:id="rId10"/>
    <p:sldId id="300" r:id="rId11"/>
    <p:sldId id="291" r:id="rId12"/>
    <p:sldId id="267" r:id="rId13"/>
    <p:sldId id="268" r:id="rId14"/>
    <p:sldId id="271" r:id="rId15"/>
    <p:sldId id="301" r:id="rId16"/>
    <p:sldId id="274" r:id="rId17"/>
    <p:sldId id="270" r:id="rId18"/>
    <p:sldId id="286" r:id="rId19"/>
    <p:sldId id="302" r:id="rId20"/>
    <p:sldId id="303" r:id="rId21"/>
    <p:sldId id="278" r:id="rId22"/>
    <p:sldId id="265" r:id="rId23"/>
    <p:sldId id="296" r:id="rId24"/>
    <p:sldId id="292" r:id="rId25"/>
    <p:sldId id="304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53E5B"/>
    <a:srgbClr val="98124D"/>
    <a:srgbClr val="C52378"/>
    <a:srgbClr val="C6247A"/>
    <a:srgbClr val="F94900"/>
    <a:srgbClr val="613125"/>
    <a:srgbClr val="AC187B"/>
    <a:srgbClr val="542939"/>
    <a:srgbClr val="E4ECD1"/>
    <a:srgbClr val="8ED35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94" autoAdjust="0"/>
    <p:restoredTop sz="98401" autoAdjust="0"/>
  </p:normalViewPr>
  <p:slideViewPr>
    <p:cSldViewPr snapToGrid="0">
      <p:cViewPr varScale="1">
        <p:scale>
          <a:sx n="84" d="100"/>
          <a:sy n="84" d="100"/>
        </p:scale>
        <p:origin x="-7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0A866-58E8-4954-AA41-47295EBAC70F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062D4-0AEC-4F66-B6B8-36EDD50A63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3610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062D4-0AEC-4F66-B6B8-36EDD50A639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088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062D4-0AEC-4F66-B6B8-36EDD50A639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088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062D4-0AEC-4F66-B6B8-36EDD50A639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088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062D4-0AEC-4F66-B6B8-36EDD50A639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088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062D4-0AEC-4F66-B6B8-36EDD50A639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088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062D4-0AEC-4F66-B6B8-36EDD50A6392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088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062D4-0AEC-4F66-B6B8-36EDD50A6392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1789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062D4-0AEC-4F66-B6B8-36EDD50A6392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088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08.05.2026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1.jpeg"/><Relationship Id="rId9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04956" y="1120676"/>
            <a:ext cx="6734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dirty="0">
              <a:ln w="3175">
                <a:solidFill>
                  <a:schemeClr val="bg1"/>
                </a:solidFill>
              </a:ln>
              <a:solidFill>
                <a:srgbClr val="C52378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94987" y="4580731"/>
            <a:ext cx="242374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 smtClean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8095" y="673942"/>
            <a:ext cx="7607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подразделение государственного бюджетного общеобразовательного учреждения Самарской области средней общеобразовательной школы «Образовательный центр»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с.Утёвка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Нефтегорский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Самарской области – детский сад «Чайка»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с.Утёвка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3308" y="1999100"/>
            <a:ext cx="71831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«Конструирование как основа формирования инженерного </a:t>
            </a:r>
            <a:r>
              <a:rPr lang="ru-RU" sz="2800" b="1" dirty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 </a:t>
            </a:r>
          </a:p>
          <a:p>
            <a:pPr algn="ctr"/>
            <a:r>
              <a:rPr lang="ru-RU" sz="2800" b="1" dirty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старших дошкольников</a:t>
            </a:r>
            <a:r>
              <a:rPr lang="ru-RU" sz="2800" b="1" dirty="0" smtClean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(из опыта работы)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33472" y="4808365"/>
            <a:ext cx="58521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  старший воспитатель Гончарова Ю.А.,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Юшковец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В.В.,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«Чайка» с. Утевка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618412" y="6472657"/>
            <a:ext cx="1894114" cy="385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C:\Users\Asus\Desktop\SAM_262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095" y="3696789"/>
            <a:ext cx="2105734" cy="20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s://avatars.mds.yandex.net/i?id=6486b985a0e46012ea5f08243d1fa011a7ed978b-5235971-images-thumbs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6489" y="1399823"/>
            <a:ext cx="1076748" cy="80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5edd375e8ad59ab975d7924aaa1b757e760095d7-4895906-images-thumbs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334" y="1457877"/>
            <a:ext cx="1219199" cy="64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094987" y="6514998"/>
            <a:ext cx="1351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73185" y="617592"/>
            <a:ext cx="6805749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9812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Самостоятельная конструктивная деятельность детей. </a:t>
            </a:r>
            <a:endParaRPr lang="ru-RU" sz="2000" b="1" dirty="0">
              <a:solidFill>
                <a:srgbClr val="9812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8197" y="1039246"/>
            <a:ext cx="4838019" cy="27320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4204" y="1856523"/>
            <a:ext cx="3033775" cy="3829562"/>
          </a:xfrm>
          <a:prstGeom prst="rect">
            <a:avLst/>
          </a:prstGeom>
        </p:spPr>
      </p:pic>
      <p:pic>
        <p:nvPicPr>
          <p:cNvPr id="7" name="Рисунок 6" descr="F:\Юшковец В.В. сканы\00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4509" y="4113413"/>
            <a:ext cx="1888857" cy="1090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Новая папка\IMG_20240131_15392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4658" y="3893888"/>
            <a:ext cx="1627207" cy="1833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:\дрон\ГОТОВЫЙ ПРОЕКТ\фото мделей\IMG_20240208_12053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4658" y="4810550"/>
            <a:ext cx="1616527" cy="8755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6394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27759" y="692331"/>
            <a:ext cx="2880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 «ЛЕГО» </a:t>
            </a:r>
            <a:endParaRPr lang="ru-RU" sz="2000" b="1" dirty="0">
              <a:solidFill>
                <a:srgbClr val="853E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8118" y="4346035"/>
            <a:ext cx="2419098" cy="13660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5107" y="1108312"/>
            <a:ext cx="3010581" cy="170009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13955" y="3591893"/>
            <a:ext cx="3753983" cy="21202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96371" y="1092441"/>
            <a:ext cx="4130845" cy="3098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60766" y="720941"/>
            <a:ext cx="5342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Магнитные конструкторы </a:t>
            </a:r>
            <a:endParaRPr lang="ru-RU" sz="2000" b="1" dirty="0">
              <a:solidFill>
                <a:srgbClr val="853E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432" y="1121051"/>
            <a:ext cx="6247246" cy="35946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812970" y="2970622"/>
            <a:ext cx="2521131" cy="276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8982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98805" y="756296"/>
            <a:ext cx="33545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Деревянные конструкторы</a:t>
            </a:r>
            <a:endParaRPr lang="ru-RU" sz="2000" b="1" dirty="0">
              <a:solidFill>
                <a:srgbClr val="853E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176" y="2969365"/>
            <a:ext cx="3298246" cy="27040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163" y="1156406"/>
            <a:ext cx="4638173" cy="36259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1494" y="1156406"/>
            <a:ext cx="2682526" cy="151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4205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3440" y="841248"/>
            <a:ext cx="7412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98124D"/>
                </a:solidFill>
              </a:rPr>
              <a:t> </a:t>
            </a:r>
            <a:endParaRPr lang="ru-RU" sz="4000" dirty="0">
              <a:solidFill>
                <a:srgbClr val="98124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3727" y="656582"/>
            <a:ext cx="57897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онструкторы </a:t>
            </a:r>
            <a:r>
              <a:rPr lang="ru-RU" sz="2000" b="1" dirty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разными способами крепления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790786" y="2125919"/>
            <a:ext cx="4565130" cy="26035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853439" y="1145106"/>
            <a:ext cx="2447039" cy="27112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162237" y="2392275"/>
            <a:ext cx="4715019" cy="22206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549" y="4107272"/>
            <a:ext cx="2156818" cy="147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7582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744980"/>
            <a:ext cx="5940425" cy="3368040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4" name="Прямоугольник 3"/>
          <p:cNvSpPr/>
          <p:nvPr/>
        </p:nvSpPr>
        <p:spPr>
          <a:xfrm>
            <a:off x="2129246" y="832898"/>
            <a:ext cx="65706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Конструктор 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LEGO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WeDo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2.0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49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05781" y="684013"/>
            <a:ext cx="33634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Конструктор </a:t>
            </a:r>
            <a:r>
              <a:rPr lang="ru-RU" sz="2000" b="1" dirty="0" err="1" smtClean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Lego</a:t>
            </a:r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Wedo</a:t>
            </a:r>
            <a:r>
              <a:rPr lang="ru-RU" sz="2000" b="1" dirty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2.0</a:t>
            </a:r>
            <a:endParaRPr lang="ru-RU" sz="2000" b="1" dirty="0">
              <a:solidFill>
                <a:srgbClr val="853E5B"/>
              </a:solidFill>
            </a:endParaRPr>
          </a:p>
        </p:txBody>
      </p:sp>
      <p:pic>
        <p:nvPicPr>
          <p:cNvPr id="4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047" y="1084123"/>
            <a:ext cx="2257425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5933" y="3273835"/>
            <a:ext cx="2338776" cy="2554284"/>
          </a:xfrm>
          <a:prstGeom prst="rect">
            <a:avLst/>
          </a:prstGeom>
        </p:spPr>
      </p:pic>
      <p:pic>
        <p:nvPicPr>
          <p:cNvPr id="7" name="Рисунок 6" descr="H:\дрон\ГОТОВЫЙ ПРОЕКТ\марк\IMG_20240126_11234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7482" y="1084123"/>
            <a:ext cx="2796540" cy="3714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:\дрон\ГОТОВЫЙ ПРОЕКТ\фото мделей\IMG_20240208_12034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8454" y="1479933"/>
            <a:ext cx="1733734" cy="13980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90656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331"/>
          <a:stretch>
            <a:fillRect/>
          </a:stretch>
        </p:blipFill>
        <p:spPr bwMode="auto">
          <a:xfrm>
            <a:off x="1100137" y="1600200"/>
            <a:ext cx="5495735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957" t="18053" r="2403"/>
          <a:stretch>
            <a:fillRect/>
          </a:stretch>
        </p:blipFill>
        <p:spPr bwMode="auto">
          <a:xfrm>
            <a:off x="6595872" y="1688592"/>
            <a:ext cx="1533525" cy="35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875211" y="644241"/>
            <a:ext cx="781158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9812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2000" b="1" dirty="0">
                <a:solidFill>
                  <a:srgbClr val="9812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– </a:t>
            </a:r>
            <a:r>
              <a:rPr lang="ru-RU" sz="2000" b="1" dirty="0" smtClean="0">
                <a:solidFill>
                  <a:srgbClr val="9812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исследователя.</a:t>
            </a:r>
          </a:p>
          <a:p>
            <a:pPr algn="ctr"/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Программирование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простым перетаскиванием блоков.</a:t>
            </a:r>
          </a:p>
          <a:p>
            <a:endParaRPr lang="ru-RU" sz="2000" b="1" dirty="0">
              <a:solidFill>
                <a:srgbClr val="853E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1817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0077" y="1888221"/>
            <a:ext cx="4147686" cy="26125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8617" y="2394683"/>
            <a:ext cx="4680613" cy="28736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97234" y="766722"/>
            <a:ext cx="3660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812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программированию</a:t>
            </a:r>
            <a:endParaRPr lang="ru-RU" sz="2400" b="1" dirty="0">
              <a:solidFill>
                <a:srgbClr val="9812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34195" y="648455"/>
            <a:ext cx="5303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812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Схемы сборки моделей конструкторов</a:t>
            </a:r>
            <a:endParaRPr lang="ru-RU" sz="2000" b="1" dirty="0">
              <a:solidFill>
                <a:srgbClr val="9812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0113" y="1697020"/>
            <a:ext cx="4088675" cy="2690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50079" y="1953044"/>
            <a:ext cx="4506972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732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33116" y="1616565"/>
            <a:ext cx="7485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современном мире инженер – высококвалифицированный специалист, не просто обеспечивающий работу сложного оборудования, а, по сути, формирующий окружающую нас действительность»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В.В.Путин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3735979" y="6479178"/>
            <a:ext cx="1672044" cy="3788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1305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69" y="692330"/>
            <a:ext cx="5747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812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Безопасность!</a:t>
            </a:r>
            <a:endParaRPr lang="ru-RU" sz="2000" b="1" dirty="0">
              <a:solidFill>
                <a:srgbClr val="9812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210" y="1254034"/>
            <a:ext cx="4000319" cy="3025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Picture backgroun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5874" y="2886891"/>
            <a:ext cx="3840480" cy="28400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5228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16183" y="731520"/>
            <a:ext cx="45328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endParaRPr lang="ru-RU" sz="2000" b="1" dirty="0">
              <a:solidFill>
                <a:srgbClr val="853E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7802" y="1489166"/>
            <a:ext cx="2375174" cy="42176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0599" y="1183350"/>
            <a:ext cx="3592286" cy="2694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1538" y="744657"/>
            <a:ext cx="2165113" cy="28868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2300" y="4064557"/>
            <a:ext cx="3090585" cy="174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1730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Чайка\Desktop\РОБОТ\ФОТО\IMG_20181029_162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9683" y="724217"/>
            <a:ext cx="7212753" cy="5409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74720" y="5105294"/>
            <a:ext cx="4901184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ru-RU" sz="2400" dirty="0">
              <a:solidFill>
                <a:srgbClr val="C52378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9152" y="724217"/>
            <a:ext cx="3611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</a:t>
            </a:r>
            <a:r>
              <a:rPr lang="ru-RU" sz="2000" b="1" dirty="0" err="1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ИКаРёнок</a:t>
            </a:r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- 2025 </a:t>
            </a:r>
            <a:endParaRPr lang="ru-RU" sz="2000" b="1" dirty="0">
              <a:solidFill>
                <a:srgbClr val="853E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:\дрон\ГОТОВЫЙ ПРОЕКТ\марк\разное\.IMG-20240122-WA000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1904" y="1079821"/>
            <a:ext cx="2794000" cy="4614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4720" y="1203785"/>
            <a:ext cx="1455239" cy="1616846"/>
          </a:xfrm>
          <a:prstGeom prst="rect">
            <a:avLst/>
          </a:prstGeom>
          <a:noFill/>
        </p:spPr>
      </p:pic>
      <p:pic>
        <p:nvPicPr>
          <p:cNvPr id="11" name="Рисунок 10" descr="H:\дрон\ГОТОВЫЙ ПРОЕКТ\марк\IMG_20240126_11235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14" y="2362853"/>
            <a:ext cx="2277035" cy="3331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:\дрон\ГОТОВЫЙ ПРОЕКТ\фото мделей\IMG_20240208_12034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416" y="724218"/>
            <a:ext cx="2289736" cy="2175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1803" y="3056745"/>
            <a:ext cx="2307450" cy="246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6610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30547" y="2310271"/>
            <a:ext cx="4352925" cy="2458122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93077" y="770313"/>
            <a:ext cx="23578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традиция</a:t>
            </a:r>
            <a:endParaRPr lang="ru-RU" sz="2000" b="1" dirty="0">
              <a:solidFill>
                <a:srgbClr val="853E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735660" y="2286794"/>
            <a:ext cx="4572635" cy="3429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6357" y="1236081"/>
            <a:ext cx="2808992" cy="392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795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38354" y="679269"/>
            <a:ext cx="24754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достижения </a:t>
            </a:r>
            <a:endParaRPr lang="ru-RU" sz="2000" b="1" dirty="0">
              <a:solidFill>
                <a:srgbClr val="853E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1838" y="1079378"/>
            <a:ext cx="5733179" cy="477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3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7463" y="1097593"/>
            <a:ext cx="71715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500"/>
              </a:spcAft>
            </a:pPr>
            <a:r>
              <a:rPr lang="ru-RU" sz="2000" b="1" dirty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Анализируя результаты данной работы, </a:t>
            </a:r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делаем </a:t>
            </a:r>
            <a:r>
              <a:rPr lang="ru-RU" sz="2000" b="1" u="sng" dirty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вывод,</a:t>
            </a:r>
            <a:r>
              <a:rPr lang="ru-RU" sz="2000" b="1" dirty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что работа со старшими дошкольниками направленная на развитие познавательных, творческих способностей через организацию конструктивной деятельности является эффективным средством формирования </a:t>
            </a:r>
            <a:r>
              <a:rPr lang="ru-RU" sz="2000" b="1" dirty="0" smtClean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предпосылок инженерного </a:t>
            </a:r>
            <a:r>
              <a:rPr lang="ru-RU" sz="2000" b="1" dirty="0">
                <a:solidFill>
                  <a:srgbClr val="853E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мышления у детей дошкольного возраста. Хотелось бы отметить, что наработанный опыт будет углубляться, и совершенствоваться в дальнейшем.</a:t>
            </a:r>
            <a:endParaRPr lang="ru-RU" sz="2000" b="1" dirty="0">
              <a:solidFill>
                <a:srgbClr val="853E5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0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3440" y="841248"/>
            <a:ext cx="7412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98124D"/>
                </a:solidFill>
              </a:rPr>
              <a:t> </a:t>
            </a:r>
            <a:endParaRPr lang="ru-RU" sz="4000" dirty="0">
              <a:solidFill>
                <a:srgbClr val="98124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73607" y="2599265"/>
            <a:ext cx="4804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600" b="1" dirty="0">
                <a:solidFill>
                  <a:srgbClr val="853E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2653892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flipH="1" flipV="1">
            <a:off x="3775165" y="6492238"/>
            <a:ext cx="1658983" cy="365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7645" y="939588"/>
            <a:ext cx="7628708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sz="2400" b="1" dirty="0">
                <a:solidFill>
                  <a:srgbClr val="C5237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 ДО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rgbClr val="C5237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ФОП ДО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развитие предпосылок инженерного мышления у старших дошкольников закреплено как одна из приоритетных задач детского сада. Этот процесс носит системный и целенаправленный характер, он ориентирован на подготовку ребёнка к жизни в технологичном мире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данным педагогов и социологов, «ребенок, который не познакомился с основами технической деятельности до 7 лет, в большинстве случаев не свяжет свою будущую профессию с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техникой».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5593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flipV="1">
            <a:off x="3746568" y="6479179"/>
            <a:ext cx="1658983" cy="352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46613" y="836837"/>
            <a:ext cx="7458891" cy="4361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98124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по развитию инженерного мышления должна развивать умения: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анализировать, задавать вопросы, видеть причинно-следственные связи; мысленно вращать объекты, представлять их в объёме, понимать чертежи и схемы; искать нестандартные решения, генерировать идеи и видеть новые функции у привычных предметов.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60680"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предпосылок инженерного мышления  в дошкольном возрасте  - </a:t>
            </a:r>
            <a:r>
              <a:rPr lang="ru-RU" sz="2400" b="1" dirty="0">
                <a:solidFill>
                  <a:srgbClr val="98124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фундаментальная цель дошкольного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32591734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5393" y="796763"/>
            <a:ext cx="7550331" cy="493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Изучив мнения родителей, об актуальности вопроса развития конструирования в детском </a:t>
            </a:r>
            <a:r>
              <a:rPr lang="ru-RU" sz="2400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саду мы поняли, </a:t>
            </a:r>
            <a:r>
              <a:rPr lang="ru-RU" sz="24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данное направление работы востребовано, потому что родители желают видеть своего ребёнка </a:t>
            </a:r>
            <a:r>
              <a:rPr lang="ru-RU" sz="2400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успешным. </a:t>
            </a:r>
            <a:r>
              <a:rPr lang="ru-RU" sz="2400" b="1" dirty="0" smtClean="0">
                <a:solidFill>
                  <a:srgbClr val="98124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 современных </a:t>
            </a:r>
            <a:r>
              <a:rPr lang="ru-RU" sz="2400" b="1" dirty="0">
                <a:solidFill>
                  <a:srgbClr val="98124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условиях </a:t>
            </a:r>
            <a:r>
              <a:rPr lang="ru-RU" sz="2400" b="1" dirty="0" smtClean="0">
                <a:solidFill>
                  <a:srgbClr val="98124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означает: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быть </a:t>
            </a:r>
            <a:r>
              <a:rPr lang="ru-RU" sz="24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технически грамотным, </a:t>
            </a:r>
            <a:endParaRPr lang="ru-RU" sz="2400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общительным</a:t>
            </a:r>
            <a:r>
              <a:rPr lang="ru-RU" sz="24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400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умеющим </a:t>
            </a:r>
            <a:r>
              <a:rPr lang="ru-RU" sz="24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анализировать, </a:t>
            </a:r>
            <a:endParaRPr lang="ru-RU" sz="2400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моделировать </a:t>
            </a:r>
            <a:r>
              <a:rPr lang="ru-RU" sz="24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свою деятельность, </a:t>
            </a:r>
            <a:endParaRPr lang="ru-RU" sz="2400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sz="24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 активным, самостоятельным и творческим </a:t>
            </a:r>
            <a:r>
              <a:rPr lang="ru-RU" sz="2400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человеком, способным </a:t>
            </a:r>
            <a:r>
              <a:rPr lang="ru-RU" sz="2400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саморазвитию.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27463" y="673465"/>
            <a:ext cx="73805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эффективной организации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работы по формированию предпосылок </a:t>
            </a:r>
            <a:r>
              <a:rPr lang="ru-RU" b="1" dirty="0" smtClean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инженерного </a:t>
            </a:r>
            <a:r>
              <a:rPr lang="ru-RU" b="1" dirty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 </a:t>
            </a:r>
            <a:r>
              <a:rPr lang="ru-RU" b="1" dirty="0" smtClean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dirty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старших </a:t>
            </a:r>
            <a:r>
              <a:rPr lang="ru-RU" b="1" dirty="0" smtClean="0">
                <a:solidFill>
                  <a:srgbClr val="C5237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организована предметно-пространственная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среда в соответствии с требованиям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ФГОС.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857"/>
          <a:stretch/>
        </p:blipFill>
        <p:spPr>
          <a:xfrm>
            <a:off x="1072120" y="756365"/>
            <a:ext cx="6991637" cy="49840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2119" y="756365"/>
            <a:ext cx="6991638" cy="48781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2120" y="703437"/>
            <a:ext cx="6991637" cy="4984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flipV="1">
            <a:off x="3762104" y="6492238"/>
            <a:ext cx="1632856" cy="3657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09454" y="595867"/>
            <a:ext cx="7733211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группе  есть интерактивная доска для демонстрации видеоматериалов,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совершения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виртуальных  экскурсий, ноутбук, наборы разных видов конструкторов, схемы, паспорта проектов, альбомы с картинками инженерных профессий, различные игры.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3523" y="1962395"/>
            <a:ext cx="5985072" cy="354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20239" y="692332"/>
            <a:ext cx="5564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812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мебельную фабрику «Афина»</a:t>
            </a:r>
            <a:endParaRPr lang="ru-RU" sz="2000" b="1" dirty="0">
              <a:solidFill>
                <a:srgbClr val="9812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898" y="1293223"/>
            <a:ext cx="3835514" cy="44418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2443" y="1685109"/>
            <a:ext cx="3567763" cy="404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944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83439" y="617298"/>
            <a:ext cx="48730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98124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Развивающие и сюжетно-ролевые игры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0915" y="1097187"/>
            <a:ext cx="4398509" cy="24838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1886" y="3337484"/>
            <a:ext cx="4203256" cy="23736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3514" y="1097187"/>
            <a:ext cx="1685639" cy="20350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4132" y="3729746"/>
            <a:ext cx="1405457" cy="198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515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1998</TotalTime>
  <Words>362</Words>
  <Application>Microsoft Office PowerPoint</Application>
  <PresentationFormat>Экран (4:3)</PresentationFormat>
  <Paragraphs>55</Paragraphs>
  <Slides>26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Дом</cp:lastModifiedBy>
  <cp:revision>214</cp:revision>
  <dcterms:created xsi:type="dcterms:W3CDTF">2013-11-19T05:52:05Z</dcterms:created>
  <dcterms:modified xsi:type="dcterms:W3CDTF">2026-05-08T10:26:16Z</dcterms:modified>
</cp:coreProperties>
</file>