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7" r:id="rId4"/>
    <p:sldId id="270" r:id="rId5"/>
    <p:sldId id="268" r:id="rId6"/>
    <p:sldId id="271" r:id="rId7"/>
    <p:sldId id="275" r:id="rId8"/>
    <p:sldId id="272" r:id="rId9"/>
    <p:sldId id="273" r:id="rId10"/>
    <p:sldId id="269" r:id="rId1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1045BC"/>
    <a:srgbClr val="205FEC"/>
    <a:srgbClr val="003DB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97770F-7729-462E-BA61-D7FABF30A754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188E704D-53D1-47E6-A0BF-6E14732B770E}">
      <dgm:prSet phldrT="[Текст]" custT="1"/>
      <dgm:spPr/>
      <dgm:t>
        <a:bodyPr/>
        <a:lstStyle/>
        <a:p>
          <a:pPr algn="ctr"/>
          <a:r>
            <a:rPr lang="ru-RU" sz="1800" b="1" dirty="0" smtClean="0">
              <a:latin typeface="Arial Black" pitchFamily="34" charset="0"/>
            </a:rPr>
            <a:t>Предполагает приобщение детей к истории, культуре и традициям нашего народа.</a:t>
          </a:r>
          <a:endParaRPr lang="ru-RU" sz="1800" b="1" dirty="0">
            <a:latin typeface="Arial Black" pitchFamily="34" charset="0"/>
          </a:endParaRPr>
        </a:p>
      </dgm:t>
    </dgm:pt>
    <dgm:pt modelId="{CA0FF991-6892-40C3-8DD7-7B3C340A75B4}" type="parTrans" cxnId="{F472340B-1D3B-4183-8F7B-28FE4DCA2CC3}">
      <dgm:prSet/>
      <dgm:spPr/>
      <dgm:t>
        <a:bodyPr/>
        <a:lstStyle/>
        <a:p>
          <a:endParaRPr lang="ru-RU"/>
        </a:p>
      </dgm:t>
    </dgm:pt>
    <dgm:pt modelId="{19EC37EB-30B4-4892-8EDB-E5D4A1BB577B}" type="sibTrans" cxnId="{F472340B-1D3B-4183-8F7B-28FE4DCA2CC3}">
      <dgm:prSet/>
      <dgm:spPr/>
      <dgm:t>
        <a:bodyPr/>
        <a:lstStyle/>
        <a:p>
          <a:endParaRPr lang="ru-RU"/>
        </a:p>
      </dgm:t>
    </dgm:pt>
    <dgm:pt modelId="{25A9D406-5582-44BE-986C-F21A7FB4E654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600" b="1" dirty="0" smtClean="0">
              <a:latin typeface="Arial Black" pitchFamily="34" charset="0"/>
            </a:rPr>
            <a:t>Предполагает развитие у детей готовности преодолевать трудности ради своей семьи, малой родины</a:t>
          </a:r>
          <a:r>
            <a:rPr lang="ru-RU" sz="1600" dirty="0" smtClean="0"/>
            <a:t>.</a:t>
          </a:r>
          <a:endParaRPr lang="ru-RU" sz="1600" dirty="0"/>
        </a:p>
      </dgm:t>
    </dgm:pt>
    <dgm:pt modelId="{E68121CC-719C-44A6-AF27-D2DE2DEB6B0E}" type="parTrans" cxnId="{27C0058B-0718-4D05-A5AD-088CDC001CAE}">
      <dgm:prSet/>
      <dgm:spPr/>
      <dgm:t>
        <a:bodyPr/>
        <a:lstStyle/>
        <a:p>
          <a:endParaRPr lang="ru-RU"/>
        </a:p>
      </dgm:t>
    </dgm:pt>
    <dgm:pt modelId="{06EF3038-684A-43FB-BD78-53F719D6B116}" type="sibTrans" cxnId="{27C0058B-0718-4D05-A5AD-088CDC001CAE}">
      <dgm:prSet/>
      <dgm:spPr/>
      <dgm:t>
        <a:bodyPr/>
        <a:lstStyle/>
        <a:p>
          <a:endParaRPr lang="ru-RU"/>
        </a:p>
      </dgm:t>
    </dgm:pt>
    <dgm:pt modelId="{13A8085B-A56D-4032-BCA5-8FB10C1817FF}">
      <dgm:prSet phldrT="[Текст]" custT="1"/>
      <dgm:spPr/>
      <dgm:t>
        <a:bodyPr/>
        <a:lstStyle/>
        <a:p>
          <a:r>
            <a:rPr lang="ru-RU" sz="1400" b="1" dirty="0" smtClean="0">
              <a:latin typeface="Arial Black" pitchFamily="34" charset="0"/>
            </a:rPr>
            <a:t>Предполагает конкретные каждодневные  дела, направленные в дальнейшем на развитие всего своего населенного пункта, района, края, Отчизны в целом.   </a:t>
          </a:r>
          <a:endParaRPr lang="ru-RU" sz="1400" b="1" dirty="0">
            <a:latin typeface="Arial Black" pitchFamily="34" charset="0"/>
          </a:endParaRPr>
        </a:p>
      </dgm:t>
    </dgm:pt>
    <dgm:pt modelId="{95662C4F-B4BE-4EDA-8C28-F580C3BDC385}" type="parTrans" cxnId="{BBE475CF-2030-41AD-B659-CC9D709462A1}">
      <dgm:prSet/>
      <dgm:spPr/>
      <dgm:t>
        <a:bodyPr/>
        <a:lstStyle/>
        <a:p>
          <a:endParaRPr lang="ru-RU"/>
        </a:p>
      </dgm:t>
    </dgm:pt>
    <dgm:pt modelId="{FCC690A5-2E40-42B7-94C9-231C5BE48D93}" type="sibTrans" cxnId="{BBE475CF-2030-41AD-B659-CC9D709462A1}">
      <dgm:prSet/>
      <dgm:spPr/>
      <dgm:t>
        <a:bodyPr/>
        <a:lstStyle/>
        <a:p>
          <a:endParaRPr lang="ru-RU"/>
        </a:p>
      </dgm:t>
    </dgm:pt>
    <dgm:pt modelId="{B4D33E66-398E-496A-B014-88101BD34C02}" type="pres">
      <dgm:prSet presAssocID="{A997770F-7729-462E-BA61-D7FABF30A754}" presName="Name0" presStyleCnt="0">
        <dgm:presLayoutVars>
          <dgm:dir/>
          <dgm:resizeHandles val="exact"/>
        </dgm:presLayoutVars>
      </dgm:prSet>
      <dgm:spPr/>
    </dgm:pt>
    <dgm:pt modelId="{084AC563-DB48-4437-9A2A-142269AF5335}" type="pres">
      <dgm:prSet presAssocID="{A997770F-7729-462E-BA61-D7FABF30A754}" presName="bkgdShp" presStyleLbl="alignAccFollowNode1" presStyleIdx="0" presStyleCnt="1"/>
      <dgm:spPr/>
    </dgm:pt>
    <dgm:pt modelId="{AAFB99BC-E73E-493E-89FB-BBA7D170F707}" type="pres">
      <dgm:prSet presAssocID="{A997770F-7729-462E-BA61-D7FABF30A754}" presName="linComp" presStyleCnt="0"/>
      <dgm:spPr/>
    </dgm:pt>
    <dgm:pt modelId="{909A231E-6C1C-42DE-91AE-E23D4C7F180F}" type="pres">
      <dgm:prSet presAssocID="{188E704D-53D1-47E6-A0BF-6E14732B770E}" presName="compNode" presStyleCnt="0"/>
      <dgm:spPr/>
    </dgm:pt>
    <dgm:pt modelId="{C07041E8-F4B2-42AA-B4BC-0D77E3788D78}" type="pres">
      <dgm:prSet presAssocID="{188E704D-53D1-47E6-A0BF-6E14732B770E}" presName="node" presStyleLbl="node1" presStyleIdx="0" presStyleCnt="3" custScaleX="1230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AF0E58-1E38-4BAE-B2DE-825CE671611E}" type="pres">
      <dgm:prSet presAssocID="{188E704D-53D1-47E6-A0BF-6E14732B770E}" presName="invisiNode" presStyleLbl="node1" presStyleIdx="0" presStyleCnt="3"/>
      <dgm:spPr/>
    </dgm:pt>
    <dgm:pt modelId="{DA44B508-6452-44A0-AF90-2FA26F916E12}" type="pres">
      <dgm:prSet presAssocID="{188E704D-53D1-47E6-A0BF-6E14732B770E}" presName="imagNode" presStyleLbl="fgImgPlace1" presStyleIdx="0" presStyleCnt="3"/>
      <dgm:spPr/>
    </dgm:pt>
    <dgm:pt modelId="{FD1E4108-4F73-4A3D-9C04-057CBE3A861F}" type="pres">
      <dgm:prSet presAssocID="{19EC37EB-30B4-4892-8EDB-E5D4A1BB577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621269C-DC0F-4A3F-8B3F-B3C9F4DA3551}" type="pres">
      <dgm:prSet presAssocID="{25A9D406-5582-44BE-986C-F21A7FB4E654}" presName="compNode" presStyleCnt="0"/>
      <dgm:spPr/>
    </dgm:pt>
    <dgm:pt modelId="{13533308-87B3-43B8-AAB5-AC86AC4F1BD5}" type="pres">
      <dgm:prSet presAssocID="{25A9D406-5582-44BE-986C-F21A7FB4E654}" presName="node" presStyleLbl="node1" presStyleIdx="1" presStyleCnt="3" custScaleX="1218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1D0E36-1F4B-4B81-BDA3-E8D709F54E9D}" type="pres">
      <dgm:prSet presAssocID="{25A9D406-5582-44BE-986C-F21A7FB4E654}" presName="invisiNode" presStyleLbl="node1" presStyleIdx="1" presStyleCnt="3"/>
      <dgm:spPr/>
    </dgm:pt>
    <dgm:pt modelId="{DC827357-6D61-4DC2-9016-EAA5A2DE3B10}" type="pres">
      <dgm:prSet presAssocID="{25A9D406-5582-44BE-986C-F21A7FB4E654}" presName="imagNode" presStyleLbl="fgImgPlace1" presStyleIdx="1" presStyleCnt="3"/>
      <dgm:spPr/>
    </dgm:pt>
    <dgm:pt modelId="{3A506B12-2C1B-44F1-9211-F1035E088357}" type="pres">
      <dgm:prSet presAssocID="{06EF3038-684A-43FB-BD78-53F719D6B11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504EADE-E675-4905-89BD-744E9DC5E95D}" type="pres">
      <dgm:prSet presAssocID="{13A8085B-A56D-4032-BCA5-8FB10C1817FF}" presName="compNode" presStyleCnt="0"/>
      <dgm:spPr/>
    </dgm:pt>
    <dgm:pt modelId="{F18E1111-5CD0-4B85-B05B-779ABD8E0DC8}" type="pres">
      <dgm:prSet presAssocID="{13A8085B-A56D-4032-BCA5-8FB10C1817FF}" presName="node" presStyleLbl="node1" presStyleIdx="2" presStyleCnt="3" custScaleX="1309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122624-242D-4217-AFB7-87DB5C468D97}" type="pres">
      <dgm:prSet presAssocID="{13A8085B-A56D-4032-BCA5-8FB10C1817FF}" presName="invisiNode" presStyleLbl="node1" presStyleIdx="2" presStyleCnt="3"/>
      <dgm:spPr/>
    </dgm:pt>
    <dgm:pt modelId="{D12975CA-CC14-4BBD-A1A7-410045F70BD4}" type="pres">
      <dgm:prSet presAssocID="{13A8085B-A56D-4032-BCA5-8FB10C1817FF}" presName="imagNode" presStyleLbl="fgImgPlace1" presStyleIdx="2" presStyleCnt="3"/>
      <dgm:spPr/>
    </dgm:pt>
  </dgm:ptLst>
  <dgm:cxnLst>
    <dgm:cxn modelId="{BBE475CF-2030-41AD-B659-CC9D709462A1}" srcId="{A997770F-7729-462E-BA61-D7FABF30A754}" destId="{13A8085B-A56D-4032-BCA5-8FB10C1817FF}" srcOrd="2" destOrd="0" parTransId="{95662C4F-B4BE-4EDA-8C28-F580C3BDC385}" sibTransId="{FCC690A5-2E40-42B7-94C9-231C5BE48D93}"/>
    <dgm:cxn modelId="{C5A48889-F9EA-4805-BA92-C6EBEAD94DA0}" type="presOf" srcId="{188E704D-53D1-47E6-A0BF-6E14732B770E}" destId="{C07041E8-F4B2-42AA-B4BC-0D77E3788D78}" srcOrd="0" destOrd="0" presId="urn:microsoft.com/office/officeart/2005/8/layout/pList2"/>
    <dgm:cxn modelId="{A545BCE6-CB84-4468-9E60-B0377BEFAA1D}" type="presOf" srcId="{A997770F-7729-462E-BA61-D7FABF30A754}" destId="{B4D33E66-398E-496A-B014-88101BD34C02}" srcOrd="0" destOrd="0" presId="urn:microsoft.com/office/officeart/2005/8/layout/pList2"/>
    <dgm:cxn modelId="{35EDB5C8-ECF7-4ECB-BDDE-DD193E3F0B31}" type="presOf" srcId="{06EF3038-684A-43FB-BD78-53F719D6B116}" destId="{3A506B12-2C1B-44F1-9211-F1035E088357}" srcOrd="0" destOrd="0" presId="urn:microsoft.com/office/officeart/2005/8/layout/pList2"/>
    <dgm:cxn modelId="{4D2EFFAF-6591-4E6F-92B6-AEAEBD8B1920}" type="presOf" srcId="{25A9D406-5582-44BE-986C-F21A7FB4E654}" destId="{13533308-87B3-43B8-AAB5-AC86AC4F1BD5}" srcOrd="0" destOrd="0" presId="urn:microsoft.com/office/officeart/2005/8/layout/pList2"/>
    <dgm:cxn modelId="{F472340B-1D3B-4183-8F7B-28FE4DCA2CC3}" srcId="{A997770F-7729-462E-BA61-D7FABF30A754}" destId="{188E704D-53D1-47E6-A0BF-6E14732B770E}" srcOrd="0" destOrd="0" parTransId="{CA0FF991-6892-40C3-8DD7-7B3C340A75B4}" sibTransId="{19EC37EB-30B4-4892-8EDB-E5D4A1BB577B}"/>
    <dgm:cxn modelId="{69D7F00F-6BFE-499D-8234-A9E969B3D937}" type="presOf" srcId="{13A8085B-A56D-4032-BCA5-8FB10C1817FF}" destId="{F18E1111-5CD0-4B85-B05B-779ABD8E0DC8}" srcOrd="0" destOrd="0" presId="urn:microsoft.com/office/officeart/2005/8/layout/pList2"/>
    <dgm:cxn modelId="{27C0058B-0718-4D05-A5AD-088CDC001CAE}" srcId="{A997770F-7729-462E-BA61-D7FABF30A754}" destId="{25A9D406-5582-44BE-986C-F21A7FB4E654}" srcOrd="1" destOrd="0" parTransId="{E68121CC-719C-44A6-AF27-D2DE2DEB6B0E}" sibTransId="{06EF3038-684A-43FB-BD78-53F719D6B116}"/>
    <dgm:cxn modelId="{6F75ADB8-EC93-4469-8043-35DDBB3636CF}" type="presOf" srcId="{19EC37EB-30B4-4892-8EDB-E5D4A1BB577B}" destId="{FD1E4108-4F73-4A3D-9C04-057CBE3A861F}" srcOrd="0" destOrd="0" presId="urn:microsoft.com/office/officeart/2005/8/layout/pList2"/>
    <dgm:cxn modelId="{D9A4F654-343E-4BFB-93A8-E5E9376D4938}" type="presParOf" srcId="{B4D33E66-398E-496A-B014-88101BD34C02}" destId="{084AC563-DB48-4437-9A2A-142269AF5335}" srcOrd="0" destOrd="0" presId="urn:microsoft.com/office/officeart/2005/8/layout/pList2"/>
    <dgm:cxn modelId="{C2BB1712-6291-45B5-839C-82A62493E0A4}" type="presParOf" srcId="{B4D33E66-398E-496A-B014-88101BD34C02}" destId="{AAFB99BC-E73E-493E-89FB-BBA7D170F707}" srcOrd="1" destOrd="0" presId="urn:microsoft.com/office/officeart/2005/8/layout/pList2"/>
    <dgm:cxn modelId="{C4545BC7-3498-44E5-A2A0-5057A9A5D941}" type="presParOf" srcId="{AAFB99BC-E73E-493E-89FB-BBA7D170F707}" destId="{909A231E-6C1C-42DE-91AE-E23D4C7F180F}" srcOrd="0" destOrd="0" presId="urn:microsoft.com/office/officeart/2005/8/layout/pList2"/>
    <dgm:cxn modelId="{71568315-EEDE-4C26-9932-CD1D3915B2F0}" type="presParOf" srcId="{909A231E-6C1C-42DE-91AE-E23D4C7F180F}" destId="{C07041E8-F4B2-42AA-B4BC-0D77E3788D78}" srcOrd="0" destOrd="0" presId="urn:microsoft.com/office/officeart/2005/8/layout/pList2"/>
    <dgm:cxn modelId="{636711A3-83B9-4351-A2F6-7C7D71C7938A}" type="presParOf" srcId="{909A231E-6C1C-42DE-91AE-E23D4C7F180F}" destId="{41AF0E58-1E38-4BAE-B2DE-825CE671611E}" srcOrd="1" destOrd="0" presId="urn:microsoft.com/office/officeart/2005/8/layout/pList2"/>
    <dgm:cxn modelId="{3516E544-7892-445A-A93E-BF594D316BCE}" type="presParOf" srcId="{909A231E-6C1C-42DE-91AE-E23D4C7F180F}" destId="{DA44B508-6452-44A0-AF90-2FA26F916E12}" srcOrd="2" destOrd="0" presId="urn:microsoft.com/office/officeart/2005/8/layout/pList2"/>
    <dgm:cxn modelId="{BEDDD406-4C80-4DDB-A67D-8A2E86B727CF}" type="presParOf" srcId="{AAFB99BC-E73E-493E-89FB-BBA7D170F707}" destId="{FD1E4108-4F73-4A3D-9C04-057CBE3A861F}" srcOrd="1" destOrd="0" presId="urn:microsoft.com/office/officeart/2005/8/layout/pList2"/>
    <dgm:cxn modelId="{5FF588AD-8D93-4A5C-BAEF-48B712EEDDCF}" type="presParOf" srcId="{AAFB99BC-E73E-493E-89FB-BBA7D170F707}" destId="{3621269C-DC0F-4A3F-8B3F-B3C9F4DA3551}" srcOrd="2" destOrd="0" presId="urn:microsoft.com/office/officeart/2005/8/layout/pList2"/>
    <dgm:cxn modelId="{3845E8A0-8B66-4A87-8EE1-8E8DE724AC46}" type="presParOf" srcId="{3621269C-DC0F-4A3F-8B3F-B3C9F4DA3551}" destId="{13533308-87B3-43B8-AAB5-AC86AC4F1BD5}" srcOrd="0" destOrd="0" presId="urn:microsoft.com/office/officeart/2005/8/layout/pList2"/>
    <dgm:cxn modelId="{4B956CD5-BC88-4964-AFDD-6F0D26DF3205}" type="presParOf" srcId="{3621269C-DC0F-4A3F-8B3F-B3C9F4DA3551}" destId="{A01D0E36-1F4B-4B81-BDA3-E8D709F54E9D}" srcOrd="1" destOrd="0" presId="urn:microsoft.com/office/officeart/2005/8/layout/pList2"/>
    <dgm:cxn modelId="{F0F968B7-63B4-4A1B-81B4-455BDD5C9194}" type="presParOf" srcId="{3621269C-DC0F-4A3F-8B3F-B3C9F4DA3551}" destId="{DC827357-6D61-4DC2-9016-EAA5A2DE3B10}" srcOrd="2" destOrd="0" presId="urn:microsoft.com/office/officeart/2005/8/layout/pList2"/>
    <dgm:cxn modelId="{B80E45B0-2FBA-4B26-A64D-7F3822042091}" type="presParOf" srcId="{AAFB99BC-E73E-493E-89FB-BBA7D170F707}" destId="{3A506B12-2C1B-44F1-9211-F1035E088357}" srcOrd="3" destOrd="0" presId="urn:microsoft.com/office/officeart/2005/8/layout/pList2"/>
    <dgm:cxn modelId="{1119C859-4D6E-4EA2-B796-FD9B1AA6941F}" type="presParOf" srcId="{AAFB99BC-E73E-493E-89FB-BBA7D170F707}" destId="{6504EADE-E675-4905-89BD-744E9DC5E95D}" srcOrd="4" destOrd="0" presId="urn:microsoft.com/office/officeart/2005/8/layout/pList2"/>
    <dgm:cxn modelId="{4E21EA28-4925-452D-A376-C2F9D11C0C1E}" type="presParOf" srcId="{6504EADE-E675-4905-89BD-744E9DC5E95D}" destId="{F18E1111-5CD0-4B85-B05B-779ABD8E0DC8}" srcOrd="0" destOrd="0" presId="urn:microsoft.com/office/officeart/2005/8/layout/pList2"/>
    <dgm:cxn modelId="{3105100E-B428-4DB7-9CEF-BF1A31E86170}" type="presParOf" srcId="{6504EADE-E675-4905-89BD-744E9DC5E95D}" destId="{8C122624-242D-4217-AFB7-87DB5C468D97}" srcOrd="1" destOrd="0" presId="urn:microsoft.com/office/officeart/2005/8/layout/pList2"/>
    <dgm:cxn modelId="{092F1DFC-2C6A-4F9A-9116-D5906EBF5066}" type="presParOf" srcId="{6504EADE-E675-4905-89BD-744E9DC5E95D}" destId="{D12975CA-CC14-4BBD-A1A7-410045F70BD4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4AC563-DB48-4437-9A2A-142269AF5335}">
      <dsp:nvSpPr>
        <dsp:cNvPr id="0" name=""/>
        <dsp:cNvSpPr/>
      </dsp:nvSpPr>
      <dsp:spPr>
        <a:xfrm>
          <a:off x="0" y="0"/>
          <a:ext cx="8496944" cy="18288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44B508-6452-44A0-AF90-2FA26F916E12}">
      <dsp:nvSpPr>
        <dsp:cNvPr id="0" name=""/>
        <dsp:cNvSpPr/>
      </dsp:nvSpPr>
      <dsp:spPr>
        <a:xfrm>
          <a:off x="490506" y="243840"/>
          <a:ext cx="2016281" cy="134112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7041E8-F4B2-42AA-B4BC-0D77E3788D78}">
      <dsp:nvSpPr>
        <dsp:cNvPr id="0" name=""/>
        <dsp:cNvSpPr/>
      </dsp:nvSpPr>
      <dsp:spPr>
        <a:xfrm rot="10800000">
          <a:off x="257665" y="1828799"/>
          <a:ext cx="2481962" cy="22352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Black" pitchFamily="34" charset="0"/>
            </a:rPr>
            <a:t>Предполагает приобщение детей к истории, культуре и традициям нашего народа.</a:t>
          </a:r>
          <a:endParaRPr lang="ru-RU" sz="1800" b="1" kern="1200" dirty="0">
            <a:latin typeface="Arial Black" pitchFamily="34" charset="0"/>
          </a:endParaRPr>
        </a:p>
      </dsp:txBody>
      <dsp:txXfrm rot="10800000">
        <a:off x="257665" y="1828799"/>
        <a:ext cx="2481962" cy="2235200"/>
      </dsp:txXfrm>
    </dsp:sp>
    <dsp:sp modelId="{DC827357-6D61-4DC2-9016-EAA5A2DE3B10}">
      <dsp:nvSpPr>
        <dsp:cNvPr id="0" name=""/>
        <dsp:cNvSpPr/>
      </dsp:nvSpPr>
      <dsp:spPr>
        <a:xfrm>
          <a:off x="3161242" y="243840"/>
          <a:ext cx="2016281" cy="134112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533308-87B3-43B8-AAB5-AC86AC4F1BD5}">
      <dsp:nvSpPr>
        <dsp:cNvPr id="0" name=""/>
        <dsp:cNvSpPr/>
      </dsp:nvSpPr>
      <dsp:spPr>
        <a:xfrm rot="10800000">
          <a:off x="2941256" y="1828799"/>
          <a:ext cx="2456254" cy="22352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Black" pitchFamily="34" charset="0"/>
            </a:rPr>
            <a:t>Предполагает развитие у детей готовности преодолевать трудности ради своей семьи, малой родины</a:t>
          </a:r>
          <a:r>
            <a:rPr lang="ru-RU" sz="1600" kern="1200" dirty="0" smtClean="0"/>
            <a:t>.</a:t>
          </a:r>
          <a:endParaRPr lang="ru-RU" sz="1600" kern="1200" dirty="0"/>
        </a:p>
      </dsp:txBody>
      <dsp:txXfrm rot="10800000">
        <a:off x="2941256" y="1828799"/>
        <a:ext cx="2456254" cy="2235200"/>
      </dsp:txXfrm>
    </dsp:sp>
    <dsp:sp modelId="{D12975CA-CC14-4BBD-A1A7-410045F70BD4}">
      <dsp:nvSpPr>
        <dsp:cNvPr id="0" name=""/>
        <dsp:cNvSpPr/>
      </dsp:nvSpPr>
      <dsp:spPr>
        <a:xfrm>
          <a:off x="5911067" y="243840"/>
          <a:ext cx="2016281" cy="134112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8E1111-5CD0-4B85-B05B-779ABD8E0DC8}">
      <dsp:nvSpPr>
        <dsp:cNvPr id="0" name=""/>
        <dsp:cNvSpPr/>
      </dsp:nvSpPr>
      <dsp:spPr>
        <a:xfrm rot="10800000">
          <a:off x="5599138" y="1828799"/>
          <a:ext cx="2640139" cy="22352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 Black" pitchFamily="34" charset="0"/>
            </a:rPr>
            <a:t>Предполагает конкретные каждодневные  дела, направленные в дальнейшем на развитие всего своего населенного пункта, района, края, Отчизны в целом.   </a:t>
          </a:r>
          <a:endParaRPr lang="ru-RU" sz="1400" b="1" kern="1200" dirty="0">
            <a:latin typeface="Arial Black" pitchFamily="34" charset="0"/>
          </a:endParaRPr>
        </a:p>
      </dsp:txBody>
      <dsp:txXfrm rot="10800000">
        <a:off x="5599138" y="1828799"/>
        <a:ext cx="2640139" cy="2235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CDF84-F500-452D-8021-1C54EAC2827C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1EDC9-4546-477F-9FAA-E4CE496A5D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6F7ED-9DB2-4D96-A87D-363E3A5B7CC3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2D60F5-5BB2-44BE-91FC-17D9802906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5899B-4BD7-47C3-98F9-76F519A68245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93E42-E2DF-4692-8536-9862837578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85C92-25A9-4FE7-97E4-9205E2C91087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328B33-45F9-44AE-B0F3-C1914D59B7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A0D85-3250-4C96-8435-413B00CC411D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BB1ADA-27D1-4103-8D00-5D513B84EC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CE813-F66A-423A-B2F2-AB7B3880B1AA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9739FA-CFEA-4D00-A5AD-32465DA75A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C1B0F-B066-4CAE-AA97-6D62343ECC56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B5884D-DE9F-4B7F-9BE4-961E7907DF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636F4-B4F5-45BB-A2C9-CEE03EC5370A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58F36A-A2C8-4F78-8476-7E17C47E38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E4840-886C-4802-B306-44E5C75D83F7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BDE662-41E2-44A8-97A0-614A22F8D9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4DBEB-47F6-4EA3-99A8-9AD8CBBA7883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31609E-E0AC-495D-B706-242FB46913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0C96A-B905-4C67-84E8-2964F2995F7D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116134-22AE-4387-8AAF-99C104EB77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B1373A-D25E-4D38-94E3-BA216E8EAA24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76EF141-56DA-4B90-A97C-F5DF91D7AA5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&#1089;&#1086;&#1083;&#1085;&#1099;&#1096;&#1082;&#1086;.&#1072;&#1083;&#1077;&#1082;&#1089;&#1077;&#1077;&#1074;&#1082;&#1072;-&#1096;&#1082;&#1086;&#1083;&#1072;.&#1088;&#1092;/" TargetMode="External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3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i/JmAATqusAJg-ZA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isk.yandex.ru/i/0HJzyXaMxKh23Q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5"/>
          <p:cNvPicPr>
            <a:picLocks noChangeAspect="1"/>
          </p:cNvPicPr>
          <p:nvPr/>
        </p:nvPicPr>
        <p:blipFill>
          <a:blip r:embed="rId2" cstate="print"/>
          <a:srcRect l="38324" b="19874"/>
          <a:stretch>
            <a:fillRect/>
          </a:stretch>
        </p:blipFill>
        <p:spPr bwMode="auto">
          <a:xfrm>
            <a:off x="7524328" y="1"/>
            <a:ext cx="1619672" cy="1788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340768"/>
            <a:ext cx="8612187" cy="2592387"/>
          </a:xfrm>
          <a:noFill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Verdana" pitchFamily="34" charset="0"/>
                <a:cs typeface="Times New Roman" pitchFamily="18" charset="0"/>
              </a:rPr>
              <a:t>«Формирование основ гражданского патриотизма на основе тематических экспозиций в музее ДОО»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09563" y="252413"/>
            <a:ext cx="684053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структурное подразделение государственного бюджетного общеобразовательного  учреждения  Самарской  области  средней  общеобразовательной  школы  «Образовательный  центр»  имени  Героя Советского  Союза  Ваничкина  Ивана  Дмитриевича с.  Алексеевка  муниципального  района  Алексеевский  Самарской  области  -   детский сад «Солнышко»</a:t>
            </a:r>
            <a:endParaRPr lang="ru-RU" sz="1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64480" cy="3632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/>
          <a:srcRect l="24070" t="12422" r="32209" b="23594"/>
          <a:stretch>
            <a:fillRect/>
          </a:stretch>
        </p:blipFill>
        <p:spPr bwMode="auto">
          <a:xfrm>
            <a:off x="539552" y="3861048"/>
            <a:ext cx="3384376" cy="2548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8379520" y="3225499"/>
            <a:ext cx="764480" cy="3632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 l="19089" t="10454" r="22247" b="18672"/>
          <a:stretch>
            <a:fillRect/>
          </a:stretch>
        </p:blipFill>
        <p:spPr bwMode="auto">
          <a:xfrm>
            <a:off x="4644008" y="3933056"/>
            <a:ext cx="3600400" cy="2515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0"/>
            <a:ext cx="1671638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6" descr="Apple Iphone в руке PNG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270000"/>
            <a:ext cx="5688012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внобедренный треугольник 3"/>
          <p:cNvSpPr/>
          <p:nvPr/>
        </p:nvSpPr>
        <p:spPr>
          <a:xfrm rot="5400000">
            <a:off x="2363819" y="2435988"/>
            <a:ext cx="1666429" cy="1166225"/>
          </a:xfrm>
          <a:prstGeom prst="triangle">
            <a:avLst>
              <a:gd name="adj" fmla="val 50656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111"/>
          </a:p>
        </p:txBody>
      </p:sp>
      <p:sp>
        <p:nvSpPr>
          <p:cNvPr id="7" name="Равнобедренный треугольник 6"/>
          <p:cNvSpPr/>
          <p:nvPr/>
        </p:nvSpPr>
        <p:spPr>
          <a:xfrm rot="5400000">
            <a:off x="532301" y="3071556"/>
            <a:ext cx="3147016" cy="2045441"/>
          </a:xfrm>
          <a:prstGeom prst="triangle">
            <a:avLst>
              <a:gd name="adj" fmla="val 50656"/>
            </a:avLst>
          </a:prstGeom>
          <a:gradFill flip="none" rotWithShape="1">
            <a:gsLst>
              <a:gs pos="0">
                <a:srgbClr val="1D1D8B">
                  <a:shade val="30000"/>
                  <a:satMod val="115000"/>
                </a:srgbClr>
              </a:gs>
              <a:gs pos="50000">
                <a:srgbClr val="1D1D8B">
                  <a:shade val="67500"/>
                  <a:satMod val="115000"/>
                </a:srgbClr>
              </a:gs>
              <a:gs pos="100000">
                <a:srgbClr val="1D1D8B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111"/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>
            <a:off x="2278717" y="4143879"/>
            <a:ext cx="1806666" cy="1166225"/>
          </a:xfrm>
          <a:prstGeom prst="triangle">
            <a:avLst>
              <a:gd name="adj" fmla="val 50912"/>
            </a:avLst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111"/>
          </a:p>
        </p:txBody>
      </p:sp>
      <p:pic>
        <p:nvPicPr>
          <p:cNvPr id="12" name="Рисунок 11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4995005" y="2810314"/>
            <a:ext cx="300390" cy="30039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5009988" y="4023118"/>
            <a:ext cx="300390" cy="30039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21023437">
            <a:off x="4836217" y="4495930"/>
            <a:ext cx="647931" cy="63353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09988" y="3396420"/>
            <a:ext cx="270423" cy="27068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/>
            </a:extLst>
          </p:cNvPr>
          <p:cNvSpPr/>
          <p:nvPr/>
        </p:nvSpPr>
        <p:spPr>
          <a:xfrm>
            <a:off x="5310188" y="3382963"/>
            <a:ext cx="1592262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t" hangingPunct="1">
              <a:spcBef>
                <a:spcPts val="0"/>
              </a:spcBef>
              <a:spcAft>
                <a:spcPts val="1407"/>
              </a:spcAft>
              <a:defRPr/>
            </a:pPr>
            <a:r>
              <a:rPr lang="ru-RU" sz="1055" b="1" dirty="0">
                <a:latin typeface="Arial Black" panose="020B0A04020102020204" pitchFamily="34" charset="0"/>
              </a:rPr>
              <a:t>+7 (84671)  2-16-13</a:t>
            </a:r>
          </a:p>
        </p:txBody>
      </p:sp>
      <p:sp>
        <p:nvSpPr>
          <p:cNvPr id="13330" name="Прямоугольник 2"/>
          <p:cNvSpPr>
            <a:spLocks noChangeArrowheads="1"/>
          </p:cNvSpPr>
          <p:nvPr/>
        </p:nvSpPr>
        <p:spPr bwMode="auto">
          <a:xfrm>
            <a:off x="5280025" y="2727325"/>
            <a:ext cx="199866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ru-RU" sz="1000" b="1">
                <a:latin typeface="Times New Roman" pitchFamily="18" charset="0"/>
                <a:cs typeface="Times New Roman" pitchFamily="18" charset="0"/>
              </a:rPr>
              <a:t>446640, Самарская область, Алексеевский район, с. Алексеевка, ул. Советская, 39</a:t>
            </a:r>
            <a:endParaRPr lang="ru-RU" sz="1000" b="1"/>
          </a:p>
        </p:txBody>
      </p:sp>
      <p:sp>
        <p:nvSpPr>
          <p:cNvPr id="13331" name="Прямоугольник 9"/>
          <p:cNvSpPr>
            <a:spLocks noChangeArrowheads="1"/>
          </p:cNvSpPr>
          <p:nvPr/>
        </p:nvSpPr>
        <p:spPr bwMode="auto">
          <a:xfrm>
            <a:off x="5449873" y="3941763"/>
            <a:ext cx="19399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sz="1100" b="1" u="sng" dirty="0" smtClean="0">
                <a:solidFill>
                  <a:srgbClr val="0563C1"/>
                </a:solidFill>
                <a:latin typeface="Times New Roman" pitchFamily="18" charset="0"/>
                <a:cs typeface="Times New Roman" pitchFamily="18" charset="0"/>
              </a:rPr>
              <a:t>uv.alks_doo_soln@63edu.ru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2" name="Прямоугольник 10"/>
          <p:cNvSpPr>
            <a:spLocks noChangeArrowheads="1"/>
          </p:cNvSpPr>
          <p:nvPr/>
        </p:nvSpPr>
        <p:spPr bwMode="auto">
          <a:xfrm>
            <a:off x="5257800" y="4668838"/>
            <a:ext cx="24733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000" b="1">
                <a:hlinkClick r:id="rId8"/>
              </a:rPr>
              <a:t>http://</a:t>
            </a:r>
            <a:r>
              <a:rPr lang="ru-RU" sz="1000" b="1">
                <a:hlinkClick r:id="rId8"/>
              </a:rPr>
              <a:t>солнышко.алексеевка-школа.рф/</a:t>
            </a:r>
            <a:r>
              <a:rPr lang="ru-RU" sz="1000" b="1"/>
              <a:t> </a:t>
            </a:r>
          </a:p>
        </p:txBody>
      </p:sp>
      <p:pic>
        <p:nvPicPr>
          <p:cNvPr id="13333" name="Рисунок 21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-44450"/>
            <a:ext cx="615950" cy="752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64480" cy="3632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8379520" y="3225499"/>
            <a:ext cx="764480" cy="3632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22964" t="11438" r="19479" b="10797"/>
          <a:stretch>
            <a:fillRect/>
          </a:stretch>
        </p:blipFill>
        <p:spPr bwMode="auto">
          <a:xfrm>
            <a:off x="611560" y="332656"/>
            <a:ext cx="3886608" cy="2952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24904" t="6250" r="19752" b="19313"/>
          <a:stretch>
            <a:fillRect/>
          </a:stretch>
        </p:blipFill>
        <p:spPr bwMode="auto">
          <a:xfrm>
            <a:off x="4788024" y="3645024"/>
            <a:ext cx="3888432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 l="19008" t="3125" r="24542" b="12594"/>
          <a:stretch>
            <a:fillRect/>
          </a:stretch>
        </p:blipFill>
        <p:spPr bwMode="auto">
          <a:xfrm>
            <a:off x="4716016" y="332656"/>
            <a:ext cx="3888432" cy="2919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7F6F7"/>
              </a:clrFrom>
              <a:clrTo>
                <a:srgbClr val="F7F6F7">
                  <a:alpha val="0"/>
                </a:srgbClr>
              </a:clrTo>
            </a:clrChange>
          </a:blip>
          <a:srcRect l="14861" t="21280" r="36164" b="13579"/>
          <a:stretch>
            <a:fillRect/>
          </a:stretch>
        </p:blipFill>
        <p:spPr bwMode="auto">
          <a:xfrm flipH="1">
            <a:off x="5220072" y="1268760"/>
            <a:ext cx="115549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6F7"/>
              </a:clrFrom>
              <a:clrTo>
                <a:srgbClr val="F7F6F7">
                  <a:alpha val="0"/>
                </a:srgbClr>
              </a:clrTo>
            </a:clrChange>
          </a:blip>
          <a:srcRect l="14861" t="16936" r="36164" b="13579"/>
          <a:stretch>
            <a:fillRect/>
          </a:stretch>
        </p:blipFill>
        <p:spPr bwMode="auto">
          <a:xfrm>
            <a:off x="6300192" y="1556792"/>
            <a:ext cx="1224136" cy="97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 l="46761" t="26204" r="12285" b="16703"/>
          <a:stretch>
            <a:fillRect/>
          </a:stretch>
        </p:blipFill>
        <p:spPr bwMode="auto">
          <a:xfrm>
            <a:off x="539552" y="3573016"/>
            <a:ext cx="3960440" cy="282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23528" y="0"/>
            <a:ext cx="8820472" cy="134076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Патриотическое направление воспитания (ФОП ДО</a:t>
            </a:r>
            <a:r>
              <a:rPr lang="ru-RU" sz="3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)</a:t>
            </a:r>
            <a:endParaRPr lang="ru-RU" sz="36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27088" y="115888"/>
            <a:ext cx="8229600" cy="8509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003DB8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452" y="1"/>
            <a:ext cx="550219" cy="2996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67544" y="1124744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Цель: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содействовать формированию у ребёнка личностной позиции наследника традиций и культуры, защитника Отечества и творца (созидателя), ответственного за будущее своей страны.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467544" y="2794000"/>
          <a:ext cx="849694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115" name="Picture 43"/>
          <p:cNvPicPr>
            <a:picLocks noChangeAspect="1" noChangeArrowheads="1"/>
          </p:cNvPicPr>
          <p:nvPr/>
        </p:nvPicPr>
        <p:blipFill>
          <a:blip r:embed="rId8" cstate="print"/>
          <a:srcRect l="41780" t="34078" r="46045" b="52141"/>
          <a:stretch>
            <a:fillRect/>
          </a:stretch>
        </p:blipFill>
        <p:spPr bwMode="auto">
          <a:xfrm>
            <a:off x="899592" y="3068960"/>
            <a:ext cx="2088232" cy="12961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116" name="Picture 44"/>
          <p:cNvPicPr>
            <a:picLocks noChangeAspect="1" noChangeArrowheads="1"/>
          </p:cNvPicPr>
          <p:nvPr/>
        </p:nvPicPr>
        <p:blipFill>
          <a:blip r:embed="rId9" cstate="print"/>
          <a:srcRect l="42334" t="34078" r="45491" b="53125"/>
          <a:stretch>
            <a:fillRect/>
          </a:stretch>
        </p:blipFill>
        <p:spPr bwMode="auto">
          <a:xfrm>
            <a:off x="3491881" y="3068960"/>
            <a:ext cx="2160240" cy="12961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117" name="Picture 45"/>
          <p:cNvPicPr>
            <a:picLocks noChangeAspect="1" noChangeArrowheads="1"/>
          </p:cNvPicPr>
          <p:nvPr/>
        </p:nvPicPr>
        <p:blipFill>
          <a:blip r:embed="rId10" cstate="print"/>
          <a:srcRect l="41227" t="33094" r="45491" b="52141"/>
          <a:stretch>
            <a:fillRect/>
          </a:stretch>
        </p:blipFill>
        <p:spPr bwMode="auto">
          <a:xfrm>
            <a:off x="6300192" y="3068960"/>
            <a:ext cx="2160240" cy="12961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395536" y="2348880"/>
            <a:ext cx="10188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РАБОТА ПО ПАТРИОТИЧЕСКОМУ ВОСПИТАНИЮ ПРЕДПОЛАГАЕТ ФОРМИРОВАНИЕ</a:t>
            </a:r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endParaRPr lang="ru-RU" sz="1400" u="sn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91343" cy="5229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8604202" y="2420888"/>
            <a:ext cx="539798" cy="4437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827584" y="188640"/>
            <a:ext cx="8316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Культурно - досуговая деятельность на основе мини-музея «Традиции хранить и умножать»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475656" y="1340768"/>
            <a:ext cx="64379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Тематическое планирование мероприятий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на ноябрь</a:t>
            </a:r>
            <a:endParaRPr kumimoji="0" lang="ru-RU" sz="2000" b="0" i="0" u="sng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Black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1" y="3212976"/>
          <a:ext cx="8568954" cy="249264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380941"/>
                <a:gridCol w="2219460"/>
                <a:gridCol w="1761843"/>
                <a:gridCol w="3206710"/>
              </a:tblGrid>
              <a:tr h="7790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latin typeface="Arial Black" pitchFamily="34" charset="0"/>
                        </a:rPr>
                        <a:t>Сентябрь</a:t>
                      </a:r>
                      <a:endParaRPr lang="ru-RU" sz="16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686" marR="1686" marT="1686" marB="168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Arial Black" pitchFamily="34" charset="0"/>
                        </a:rPr>
                        <a:t>1 сентября – День знаний</a:t>
                      </a:r>
                      <a:endParaRPr lang="ru-RU" sz="16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686" marR="1686" marT="1686" marB="168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Arial Black" pitchFamily="34" charset="0"/>
                        </a:rPr>
                        <a:t>Вечер «Знание — сила»</a:t>
                      </a:r>
                      <a:endParaRPr lang="ru-RU" sz="16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686" marR="1686" marT="1686" marB="168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Arial Black" pitchFamily="34" charset="0"/>
                        </a:rPr>
                        <a:t>Выставка «Как учились наши мамы, наши папы»</a:t>
                      </a:r>
                      <a:endParaRPr lang="ru-RU" sz="16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686" marR="1686" marT="1686" marB="1686"/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 Black" pitchFamily="34" charset="0"/>
                        </a:rPr>
                        <a:t>Октябрь</a:t>
                      </a:r>
                      <a:endParaRPr lang="ru-RU" sz="16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686" marR="1686" marT="1686" marB="168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Black" pitchFamily="34" charset="0"/>
                        </a:rPr>
                        <a:t>Третье воскресенье октября – День отца</a:t>
                      </a:r>
                      <a:endParaRPr lang="ru-RU" sz="16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686" marR="1686" marT="1686" marB="168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Black" pitchFamily="34" charset="0"/>
                        </a:rPr>
                        <a:t>Вечер «Отец – защитник и наставник»</a:t>
                      </a:r>
                      <a:endParaRPr lang="ru-RU" sz="16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686" marR="1686" marT="1686" marB="168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Black" pitchFamily="34" charset="0"/>
                        </a:rPr>
                        <a:t>Выставка «Отец в семье: традиции и современность»</a:t>
                      </a:r>
                      <a:endParaRPr lang="ru-RU" sz="16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686" marR="1686" marT="1686" marB="1686"/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 Black" pitchFamily="34" charset="0"/>
                        </a:rPr>
                        <a:t>Ноябрь</a:t>
                      </a:r>
                      <a:endParaRPr lang="ru-RU" sz="16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686" marR="1686" marT="1686" marB="168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Arial Black" pitchFamily="34" charset="0"/>
                        </a:rPr>
                        <a:t>4 ноября – День народного единства</a:t>
                      </a:r>
                      <a:endParaRPr lang="ru-RU" sz="16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686" marR="1686" marT="1686" marB="168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Arial Black" pitchFamily="34" charset="0"/>
                        </a:rPr>
                        <a:t>Вечер «Мы едины!»</a:t>
                      </a:r>
                      <a:endParaRPr lang="ru-RU" sz="160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686" marR="1686" marT="1686" marB="168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Arial Black" pitchFamily="34" charset="0"/>
                        </a:rPr>
                        <a:t>Выставка «Дружба народов России»</a:t>
                      </a:r>
                      <a:endParaRPr lang="ru-RU" sz="16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686" marR="1686" marT="1686" marB="1686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51521" y="2420888"/>
          <a:ext cx="8568951" cy="72008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8151"/>
                <a:gridCol w="2232248"/>
                <a:gridCol w="1728192"/>
                <a:gridCol w="3240360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Arial Black" pitchFamily="34" charset="0"/>
                        </a:rPr>
                        <a:t>Сроки проведения</a:t>
                      </a: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798" marR="6798" marT="6798" marB="679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Arial Black" pitchFamily="34" charset="0"/>
                        </a:rPr>
                        <a:t>Памятная дата</a:t>
                      </a:r>
                      <a:endParaRPr lang="ru-RU" sz="140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798" marR="6798" marT="6798" marB="679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Arial Black" pitchFamily="34" charset="0"/>
                        </a:rPr>
                        <a:t>Тематический вечер</a:t>
                      </a: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798" marR="6798" marT="6798" marB="679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Arial Black" pitchFamily="34" charset="0"/>
                        </a:rPr>
                        <a:t>Тематическая выставка в музее</a:t>
                      </a: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798" marR="6798" marT="6798" marB="6798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3573016"/>
            <a:ext cx="691343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8452657" y="0"/>
            <a:ext cx="691343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11560" y="0"/>
            <a:ext cx="8229600" cy="85010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Календари праздников</a:t>
            </a:r>
            <a:endParaRPr lang="ru-RU" sz="32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3" cstate="print"/>
          <a:srcRect l="25177" t="20297" r="10624" b="14735"/>
          <a:stretch>
            <a:fillRect/>
          </a:stretch>
        </p:blipFill>
        <p:spPr bwMode="auto">
          <a:xfrm>
            <a:off x="179512" y="620688"/>
            <a:ext cx="4376631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4" cstate="print"/>
          <a:srcRect l="25096" t="20469" r="10706" b="14563"/>
          <a:stretch>
            <a:fillRect/>
          </a:stretch>
        </p:blipFill>
        <p:spPr bwMode="auto">
          <a:xfrm>
            <a:off x="4716016" y="1340768"/>
            <a:ext cx="4176464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5" cstate="print"/>
          <a:srcRect l="25096" t="20469" r="10706" b="15547"/>
          <a:stretch>
            <a:fillRect/>
          </a:stretch>
        </p:blipFill>
        <p:spPr bwMode="auto">
          <a:xfrm>
            <a:off x="128507" y="3573016"/>
            <a:ext cx="4497730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6" cstate="print"/>
          <a:srcRect l="25095" t="19485" r="10153" b="15547"/>
          <a:stretch>
            <a:fillRect/>
          </a:stretch>
        </p:blipFill>
        <p:spPr bwMode="auto">
          <a:xfrm>
            <a:off x="4823520" y="4221088"/>
            <a:ext cx="4320480" cy="24371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39552" y="332656"/>
            <a:ext cx="8229600" cy="85010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Структура календаря</a:t>
            </a:r>
            <a:endParaRPr lang="ru-RU" sz="32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8452657" y="3573016"/>
            <a:ext cx="691343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91343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 l="25731" t="20297" r="10624" b="15719"/>
          <a:stretch>
            <a:fillRect/>
          </a:stretch>
        </p:blipFill>
        <p:spPr bwMode="auto">
          <a:xfrm>
            <a:off x="467544" y="1052736"/>
            <a:ext cx="828092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91343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8452657" y="3573016"/>
            <a:ext cx="691343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55576" y="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ПЕДАГОГИЧЕСКАЯ КОПИЛКА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3356992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ТЕХНОЛОГИЧЕСКАЯ КАРТА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33479" t="21282" r="18373" b="15719"/>
          <a:stretch>
            <a:fillRect/>
          </a:stretch>
        </p:blipFill>
        <p:spPr bwMode="auto">
          <a:xfrm>
            <a:off x="755576" y="3789040"/>
            <a:ext cx="3688161" cy="2713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l="46126" t="26375" r="9046" b="17516"/>
          <a:stretch>
            <a:fillRect/>
          </a:stretch>
        </p:blipFill>
        <p:spPr bwMode="auto">
          <a:xfrm>
            <a:off x="827584" y="620687"/>
            <a:ext cx="3592820" cy="2528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319464" y="836712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ЭЛЕКТРОННЫЙ ОБРАЗОВАТЕЛЬНЫЙ МАРШРУТ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 l="37353" t="18328" r="37743" b="21863"/>
          <a:stretch>
            <a:fillRect/>
          </a:stretch>
        </p:blipFill>
        <p:spPr bwMode="auto">
          <a:xfrm>
            <a:off x="5292080" y="1772816"/>
            <a:ext cx="2977491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91343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188640"/>
          <a:ext cx="8784976" cy="6477000"/>
        </p:xfrm>
        <a:graphic>
          <a:graphicData uri="http://schemas.openxmlformats.org/drawingml/2006/table">
            <a:tbl>
              <a:tblPr/>
              <a:tblGrid>
                <a:gridCol w="2664296"/>
                <a:gridCol w="6120680"/>
              </a:tblGrid>
              <a:tr h="193818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 апреля – День космонавтики</a:t>
                      </a:r>
                      <a:endParaRPr lang="ru-RU" sz="1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1911" marR="21911" marT="0" marB="0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763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4</a:t>
                      </a:r>
                      <a:endParaRPr lang="ru-RU" sz="1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1911" marR="21911" marT="0" marB="0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Тема экспозиции «Путь к звездам: от Гагарина до наших дней»</a:t>
                      </a:r>
                      <a:endParaRPr lang="ru-RU" sz="1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1911" marR="21911" marT="0" marB="0">
                    <a:lnL>
                      <a:noFill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1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Тема недели</a:t>
                      </a:r>
                      <a:endParaRPr lang="ru-RU" sz="1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1911" marR="21911" marT="0" marB="0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Путешествие к звёздам.</a:t>
                      </a:r>
                    </a:p>
                  </a:txBody>
                  <a:tcPr marL="21911" marR="21911" marT="0" marB="0">
                    <a:lnL>
                      <a:noFill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8450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Цель</a:t>
                      </a:r>
                      <a:endParaRPr lang="ru-RU" sz="1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1911" marR="21911" marT="0" marB="0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Знакомство  детей с первыми космическими полетами, ролью Юрия Гагарина в освоении космоса, достижениями в космической сфере и современными исследованиями; вызвать интерес к науке и технике.</a:t>
                      </a:r>
                    </a:p>
                  </a:txBody>
                  <a:tcPr marL="21911" marR="21911" marT="0" marB="0">
                    <a:lnL>
                      <a:noFill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0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Краткая аннотация</a:t>
                      </a:r>
                      <a:endParaRPr lang="ru-RU" sz="17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1911" marR="21911" marT="0" marB="0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Экспозиция рассказывает о первом полете Юрия Гагарина в космос, развитии космических технологий, знакомит детей с космическими кораблями, планетами и современными достижениями в космонавтике..</a:t>
                      </a:r>
                    </a:p>
                  </a:txBody>
                  <a:tcPr marL="21911" marR="21911" marT="0" marB="0">
                    <a:lnL>
                      <a:noFill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23052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Предметный ряд</a:t>
                      </a:r>
                      <a:endParaRPr lang="ru-RU" sz="17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1911" marR="21911" marT="0" marB="0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 Фотографии и портреты Юрия Гагарина и первых космонавтов;</a:t>
                      </a:r>
                      <a:b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Макет космического корабля "Восток" и современных ракет;</a:t>
                      </a:r>
                      <a:b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Иллюстрации планет Солнечной системы и звезд;</a:t>
                      </a:r>
                      <a:b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 Костюм космонавта (макет или фото);</a:t>
                      </a:r>
                      <a:b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 Книги и детские энциклопедии о космосе;</a:t>
                      </a:r>
                      <a:b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 Игрушечные модели планет и Солнечной системы;</a:t>
                      </a:r>
                      <a:b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 Символические предметы: звездное небо, макеты телескопов;</a:t>
                      </a:r>
                      <a:b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 Плакаты с изображениями современных космических исследовательских аппаратов и марсоходов.</a:t>
                      </a:r>
                    </a:p>
                  </a:txBody>
                  <a:tcPr marL="21911" marR="21911" marT="0" marB="0">
                    <a:lnL>
                      <a:noFill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1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Активная точка музея</a:t>
                      </a:r>
                      <a:endParaRPr lang="ru-RU" sz="1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1911" marR="21911" marT="0" marB="0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u="sng" dirty="0">
                          <a:solidFill>
                            <a:srgbClr val="0563C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3"/>
                        </a:rPr>
                        <a:t>https://disk.yandex.ru/i/JmAATqusAJg-ZA</a:t>
                      </a:r>
                      <a:r>
                        <a:rPr lang="ru-RU" sz="1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21911" marR="21911" marT="0" marB="0">
                    <a:lnL>
                      <a:noFill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38763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Тематический вечер</a:t>
                      </a:r>
                      <a:endParaRPr lang="ru-RU" sz="1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1911" marR="21911" marT="0" marB="0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Вечер «Мир звезд и космоса» </a:t>
                      </a:r>
                      <a:r>
                        <a:rPr lang="ru-RU" sz="1700" u="sng" dirty="0">
                          <a:solidFill>
                            <a:srgbClr val="0563C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4"/>
                        </a:rPr>
                        <a:t>https://disk.yandex.ru/i/0HJzyXaMxKh23Q</a:t>
                      </a:r>
                      <a:r>
                        <a:rPr lang="ru-RU" sz="1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21911" marR="21911" marT="0" marB="0">
                    <a:lnL>
                      <a:noFill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18817" t="9844" r="16985" b="5501"/>
          <a:stretch>
            <a:fillRect/>
          </a:stretch>
        </p:blipFill>
        <p:spPr bwMode="auto">
          <a:xfrm>
            <a:off x="611560" y="260648"/>
            <a:ext cx="7056784" cy="52317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91343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8452657" y="2204864"/>
            <a:ext cx="691343" cy="4653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76056" y="5733256"/>
            <a:ext cx="40679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Официальный сайт Детского сада "Солнышко" с.Алексеевка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026" name="Picture 2" descr="C:\Users\Frontime\Downloads\4f501c5bcaed265bc913596971a2c4b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356992"/>
            <a:ext cx="2232248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396</Words>
  <Application>Microsoft Office PowerPoint</Application>
  <PresentationFormat>Экран (4:3)</PresentationFormat>
  <Paragraphs>52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«Формирование основ гражданского патриотизма на основе тематических экспозиций в музее ДОО»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«Поддержка детской любознательности к родному краю (краеведение) средствами музейной педагогики»</dc:title>
  <dc:creator>Frontime</dc:creator>
  <cp:lastModifiedBy>Frontime</cp:lastModifiedBy>
  <cp:revision>126</cp:revision>
  <dcterms:created xsi:type="dcterms:W3CDTF">2023-10-12T05:46:54Z</dcterms:created>
  <dcterms:modified xsi:type="dcterms:W3CDTF">2024-11-11T11:33:11Z</dcterms:modified>
</cp:coreProperties>
</file>