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62" r:id="rId2"/>
    <p:sldId id="256" r:id="rId3"/>
    <p:sldId id="270" r:id="rId4"/>
    <p:sldId id="271" r:id="rId5"/>
    <p:sldId id="272" r:id="rId6"/>
    <p:sldId id="258" r:id="rId7"/>
    <p:sldId id="265" r:id="rId8"/>
    <p:sldId id="264" r:id="rId9"/>
    <p:sldId id="267" r:id="rId10"/>
    <p:sldId id="266" r:id="rId11"/>
    <p:sldId id="275" r:id="rId12"/>
    <p:sldId id="277" r:id="rId13"/>
    <p:sldId id="278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DCA93-9AC2-4887-B15B-3DDF9BA033A6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AB4FF-9E44-4A2F-AC3F-36286CC49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392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AB4FF-9E44-4A2F-AC3F-36286CC496F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499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ГБОУ СОШ с.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Летниково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Работа учителя географии по достижению соответствия итоговых и  экзаменационных оценок</a:t>
            </a:r>
          </a:p>
          <a:p>
            <a:pPr marL="0" indent="0" algn="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 географии, первой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кв.категория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Зубцова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Нина Николаевна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63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улучшить оценку на экзамене? 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683568" y="1484785"/>
            <a:ext cx="7704856" cy="453650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1. Проведение </a:t>
            </a:r>
            <a:r>
              <a:rPr lang="ru-RU" dirty="0"/>
              <a:t>дополнительных и индивидуальных занятиях, а также на консультациях по подготовке к </a:t>
            </a:r>
            <a:r>
              <a:rPr lang="ru-RU" dirty="0" smtClean="0"/>
              <a:t>ГИА.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2.  Готовимся к ОГЭ по пособиям по подготовке к ОГЭ под редакцией Э.М. </a:t>
            </a:r>
            <a:r>
              <a:rPr lang="ru-RU" dirty="0" err="1" smtClean="0"/>
              <a:t>Амбарцумовой</a:t>
            </a:r>
            <a:r>
              <a:rPr lang="ru-RU" dirty="0" smtClean="0"/>
              <a:t> и других авторов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3. </a:t>
            </a:r>
            <a:r>
              <a:rPr lang="ru-RU" dirty="0" err="1" smtClean="0"/>
              <a:t>Использоване</a:t>
            </a:r>
            <a:r>
              <a:rPr lang="ru-RU" dirty="0" smtClean="0"/>
              <a:t> цифровых сервисов ФГИС Моя школа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4. </a:t>
            </a:r>
            <a:r>
              <a:rPr lang="ru-RU" dirty="0" smtClean="0"/>
              <a:t>Используем платформу «Решу ОГЭ». Ведем электронный дневник.</a:t>
            </a: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941169"/>
            <a:ext cx="3923928" cy="198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078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8328"/>
            <a:ext cx="8352928" cy="8584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Возможные причины не соответствия годовых и экзаменационных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Человеческий фактор</a:t>
            </a:r>
          </a:p>
          <a:p>
            <a:r>
              <a:rPr lang="ru-RU" dirty="0" smtClean="0"/>
              <a:t>А) Излишняя самоуверенность</a:t>
            </a:r>
          </a:p>
          <a:p>
            <a:r>
              <a:rPr lang="ru-RU" dirty="0" smtClean="0"/>
              <a:t>Б) Болезненно не уверен в себе</a:t>
            </a:r>
          </a:p>
          <a:p>
            <a:r>
              <a:rPr lang="ru-RU" dirty="0" smtClean="0"/>
              <a:t>В) Отсутствие мотивации на получение результата	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622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96752"/>
            <a:ext cx="6400800" cy="981472"/>
          </a:xfrm>
        </p:spPr>
        <p:txBody>
          <a:bodyPr>
            <a:noAutofit/>
          </a:bodyPr>
          <a:lstStyle/>
          <a:p>
            <a:r>
              <a:rPr lang="ru-RU" sz="2400" dirty="0" smtClean="0"/>
              <a:t>Возможные причины несоответствия оценок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2060848"/>
            <a:ext cx="7488832" cy="1368152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ru-RU" sz="5700" b="1" dirty="0" smtClean="0"/>
              <a:t>Человеческий фактор</a:t>
            </a:r>
            <a:endParaRPr lang="ru-RU" sz="5700" b="1" dirty="0"/>
          </a:p>
          <a:p>
            <a:pPr marL="1143000" indent="-1143000">
              <a:buAutoNum type="arabicParenR"/>
            </a:pPr>
            <a:r>
              <a:rPr lang="ru-RU" sz="6200" dirty="0" smtClean="0"/>
              <a:t>Школьник </a:t>
            </a:r>
            <a:r>
              <a:rPr lang="ru-RU" sz="6200" dirty="0"/>
              <a:t>излишне </a:t>
            </a:r>
            <a:r>
              <a:rPr lang="ru-RU" sz="6200" dirty="0" smtClean="0"/>
              <a:t>самоуверен</a:t>
            </a:r>
          </a:p>
          <a:p>
            <a:pPr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3284984"/>
            <a:ext cx="734481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prstClr val="black"/>
                </a:solidFill>
              </a:rPr>
              <a:t>Как распознать</a:t>
            </a:r>
            <a:r>
              <a:rPr lang="ru-RU" sz="1400" dirty="0">
                <a:solidFill>
                  <a:prstClr val="black"/>
                </a:solidFill>
              </a:rPr>
              <a:t>: </a:t>
            </a:r>
            <a:r>
              <a:rPr lang="ru-RU" sz="1400" dirty="0" smtClean="0">
                <a:solidFill>
                  <a:prstClr val="black"/>
                </a:solidFill>
              </a:rPr>
              <a:t>говорит, что сдаст </a:t>
            </a:r>
            <a:r>
              <a:rPr lang="ru-RU" sz="1400" dirty="0">
                <a:solidFill>
                  <a:prstClr val="black"/>
                </a:solidFill>
              </a:rPr>
              <a:t>экзамены без проблем, хвастается, что написал очередной пробник на </a:t>
            </a:r>
            <a:r>
              <a:rPr lang="ru-RU" sz="1400" dirty="0" smtClean="0">
                <a:solidFill>
                  <a:prstClr val="black"/>
                </a:solidFill>
              </a:rPr>
              <a:t>высокий бал.</a:t>
            </a:r>
            <a:endParaRPr lang="ru-RU" sz="1400" dirty="0">
              <a:solidFill>
                <a:prstClr val="black"/>
              </a:solidFill>
            </a:endParaRPr>
          </a:p>
          <a:p>
            <a:endParaRPr lang="ru-RU" sz="1400" dirty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Дайте ученику решить 10 вариантов разной степени сложности и с максимально отличающимися заданиями, ограничьте его как по времени, так и в пользовании интернетом, тетрадкой или шпаргалками, соберите статистику по результатам и посчитайте среднее значение его оценок. Вот вы и узнали наиболее вероятную оценку, а также пессимистичный и оптимистичный прогноз на экзамен.</a:t>
            </a:r>
          </a:p>
          <a:p>
            <a:endParaRPr lang="ru-RU" sz="1400" b="1" dirty="0">
              <a:solidFill>
                <a:prstClr val="black"/>
              </a:solidFill>
            </a:endParaRPr>
          </a:p>
          <a:p>
            <a:r>
              <a:rPr lang="ru-RU" sz="1400" b="1" dirty="0">
                <a:solidFill>
                  <a:prstClr val="black"/>
                </a:solidFill>
              </a:rPr>
              <a:t>Что дальше: </a:t>
            </a:r>
            <a:r>
              <a:rPr lang="ru-RU" sz="1400" dirty="0">
                <a:solidFill>
                  <a:prstClr val="black"/>
                </a:solidFill>
              </a:rPr>
              <a:t>если все-таки ребенок пока не готов к экзамену на сто процентов, важно донести до него это. </a:t>
            </a:r>
            <a:r>
              <a:rPr lang="ru-RU" sz="1400" dirty="0" smtClean="0">
                <a:solidFill>
                  <a:prstClr val="black"/>
                </a:solidFill>
              </a:rPr>
              <a:t>Сообщить классному руководителю и психологу</a:t>
            </a:r>
            <a:endParaRPr lang="ru-RU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439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96752"/>
            <a:ext cx="6400800" cy="981472"/>
          </a:xfrm>
        </p:spPr>
        <p:txBody>
          <a:bodyPr>
            <a:noAutofit/>
          </a:bodyPr>
          <a:lstStyle/>
          <a:p>
            <a:r>
              <a:rPr lang="ru-RU" sz="2400" dirty="0" smtClean="0"/>
              <a:t>Возможные причины несоответствия оценок 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2060848"/>
            <a:ext cx="7488832" cy="136815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Человеческий фактор</a:t>
            </a:r>
            <a:endParaRPr lang="ru-RU" sz="3600" b="1" dirty="0"/>
          </a:p>
          <a:p>
            <a:pPr indent="0" algn="ctr">
              <a:buNone/>
            </a:pPr>
            <a:r>
              <a:rPr lang="ru-RU" sz="2400" b="1" dirty="0" smtClean="0">
                <a:solidFill>
                  <a:srgbClr val="262626"/>
                </a:solidFill>
                <a:latin typeface="Lato"/>
              </a:rPr>
              <a:t>2) Школьник </a:t>
            </a:r>
            <a:r>
              <a:rPr lang="ru-RU" sz="2400" b="1" dirty="0">
                <a:solidFill>
                  <a:srgbClr val="262626"/>
                </a:solidFill>
                <a:latin typeface="Lato"/>
              </a:rPr>
              <a:t>болезненно не уверен в себе</a:t>
            </a:r>
          </a:p>
          <a:p>
            <a:pPr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7605" y="3429000"/>
            <a:ext cx="73448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Как </a:t>
            </a:r>
            <a:r>
              <a:rPr lang="ru-RU" sz="1400" b="1" dirty="0" smtClean="0"/>
              <a:t>распознать</a:t>
            </a:r>
            <a:r>
              <a:rPr lang="ru-RU" sz="1400" dirty="0" smtClean="0"/>
              <a:t>: чаще </a:t>
            </a:r>
            <a:r>
              <a:rPr lang="ru-RU" sz="1400" dirty="0"/>
              <a:t>всего </a:t>
            </a:r>
            <a:r>
              <a:rPr lang="ru-RU" sz="1400" dirty="0" smtClean="0"/>
              <a:t>ребенок </a:t>
            </a:r>
            <a:r>
              <a:rPr lang="ru-RU" sz="1400" dirty="0"/>
              <a:t>сам говорит о том, что </a:t>
            </a:r>
            <a:r>
              <a:rPr lang="ru-RU" sz="1400" dirty="0" smtClean="0"/>
              <a:t>ваш предмет – это не его, </a:t>
            </a:r>
            <a:r>
              <a:rPr lang="ru-RU" sz="1400" dirty="0"/>
              <a:t>«никогда он их не сдаст даже на 3».</a:t>
            </a:r>
          </a:p>
          <a:p>
            <a:endParaRPr lang="ru-RU" sz="1400" dirty="0"/>
          </a:p>
          <a:p>
            <a:r>
              <a:rPr lang="ru-RU" sz="1400" b="1" dirty="0"/>
              <a:t>Как бороться: </a:t>
            </a:r>
            <a:r>
              <a:rPr lang="ru-RU" sz="1400" dirty="0"/>
              <a:t>кажется удивительным, но лучшая терапия для такого ученика – это групповые занятия по подготовке к ЕГЭ или ОГЭ. Главное, чтобы группа состояла из таких же неуверенных в себе «двоечников» и чтобы </a:t>
            </a:r>
            <a:r>
              <a:rPr lang="ru-RU" sz="1400" dirty="0" smtClean="0"/>
              <a:t>преподаватель искренне радовался их достижениям</a:t>
            </a:r>
            <a:endParaRPr lang="ru-RU" sz="1400" dirty="0"/>
          </a:p>
          <a:p>
            <a:r>
              <a:rPr lang="ru-RU" sz="1400" b="1" dirty="0"/>
              <a:t>Что дальше: </a:t>
            </a:r>
            <a:r>
              <a:rPr lang="ru-RU" sz="1400" dirty="0"/>
              <a:t>находясь в среде себе подобных, </a:t>
            </a:r>
            <a:r>
              <a:rPr lang="ru-RU" sz="1400" dirty="0" smtClean="0"/>
              <a:t>ребенок </a:t>
            </a:r>
            <a:r>
              <a:rPr lang="ru-RU" sz="1400" dirty="0"/>
              <a:t>раскроется с новой </a:t>
            </a:r>
            <a:r>
              <a:rPr lang="ru-RU" sz="1400" dirty="0" smtClean="0"/>
              <a:t>стороны. Наблюдая за другими, следя за их успехами, решит задачу, которую сделал другой, выйдет  </a:t>
            </a:r>
            <a:r>
              <a:rPr lang="ru-RU" sz="1400" dirty="0"/>
              <a:t>на новый уровень и в итоге </a:t>
            </a:r>
            <a:r>
              <a:rPr lang="ru-RU" sz="1400" dirty="0" smtClean="0"/>
              <a:t>обретёт </a:t>
            </a:r>
            <a:r>
              <a:rPr lang="ru-RU" sz="1400" dirty="0"/>
              <a:t>крепкие «выстраданные» знания.</a:t>
            </a:r>
          </a:p>
        </p:txBody>
      </p:sp>
    </p:spTree>
    <p:extLst>
      <p:ext uri="{BB962C8B-B14F-4D97-AF65-F5344CB8AC3E}">
        <p14:creationId xmlns:p14="http://schemas.microsoft.com/office/powerpoint/2010/main" val="2099182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96752"/>
            <a:ext cx="6400800" cy="981472"/>
          </a:xfrm>
        </p:spPr>
        <p:txBody>
          <a:bodyPr>
            <a:noAutofit/>
          </a:bodyPr>
          <a:lstStyle/>
          <a:p>
            <a:r>
              <a:rPr lang="ru-RU" sz="2400" dirty="0" smtClean="0"/>
              <a:t>Возможные причины несоответствия оценок 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2060848"/>
            <a:ext cx="7488832" cy="136815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b="1" dirty="0" smtClean="0"/>
              <a:t>Человеческий фактор</a:t>
            </a:r>
            <a:endParaRPr lang="ru-RU" sz="3600" b="1" dirty="0"/>
          </a:p>
          <a:p>
            <a:pPr indent="0" algn="ctr">
              <a:buNone/>
            </a:pPr>
            <a:r>
              <a:rPr lang="ru-RU" sz="2400" b="1" dirty="0">
                <a:solidFill>
                  <a:srgbClr val="262626"/>
                </a:solidFill>
                <a:latin typeface="Lato"/>
              </a:rPr>
              <a:t>3</a:t>
            </a:r>
            <a:r>
              <a:rPr lang="ru-RU" sz="2400" b="1" dirty="0" smtClean="0">
                <a:solidFill>
                  <a:srgbClr val="262626"/>
                </a:solidFill>
                <a:latin typeface="Lato"/>
              </a:rPr>
              <a:t>) </a:t>
            </a:r>
            <a:r>
              <a:rPr lang="ru-RU" b="1" dirty="0" smtClean="0">
                <a:solidFill>
                  <a:srgbClr val="262626"/>
                </a:solidFill>
                <a:latin typeface="Lato"/>
              </a:rPr>
              <a:t>Отсутствие мотивации на получение результата </a:t>
            </a:r>
            <a:endParaRPr lang="ru-RU" sz="2400" b="1" dirty="0">
              <a:solidFill>
                <a:srgbClr val="262626"/>
              </a:solidFill>
              <a:latin typeface="Lato"/>
            </a:endParaRPr>
          </a:p>
          <a:p>
            <a:pPr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87605" y="3429000"/>
            <a:ext cx="734481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Как </a:t>
            </a:r>
            <a:r>
              <a:rPr lang="ru-RU" sz="1400" b="1" dirty="0" smtClean="0"/>
              <a:t>распознать</a:t>
            </a:r>
            <a:r>
              <a:rPr lang="ru-RU" sz="1400" dirty="0"/>
              <a:t>: </a:t>
            </a:r>
            <a:r>
              <a:rPr lang="ru-RU" sz="1400" dirty="0" smtClean="0"/>
              <a:t> </a:t>
            </a:r>
            <a:r>
              <a:rPr lang="ru-RU" sz="1400" dirty="0"/>
              <a:t>у ребенка нет прогресса (он как писал пробники на 40, так и продолжает их </a:t>
            </a:r>
            <a:r>
              <a:rPr lang="ru-RU" sz="1400" dirty="0" smtClean="0"/>
              <a:t>писать (хотя говорит</a:t>
            </a:r>
            <a:r>
              <a:rPr lang="ru-RU" sz="1400" dirty="0"/>
              <a:t>, что готовится</a:t>
            </a:r>
            <a:r>
              <a:rPr lang="ru-RU" sz="1400" dirty="0" smtClean="0"/>
              <a:t>)</a:t>
            </a:r>
            <a:endParaRPr lang="ru-RU" sz="1400" dirty="0"/>
          </a:p>
          <a:p>
            <a:r>
              <a:rPr lang="ru-RU" sz="1400" b="1" dirty="0"/>
              <a:t>Как бороться: </a:t>
            </a:r>
            <a:r>
              <a:rPr lang="ru-RU" sz="1400" b="1" dirty="0" smtClean="0"/>
              <a:t> </a:t>
            </a:r>
            <a:r>
              <a:rPr lang="ru-RU" sz="1400" dirty="0" smtClean="0"/>
              <a:t>Объяснить ребенку, всю важность получения </a:t>
            </a:r>
            <a:r>
              <a:rPr lang="ru-RU" sz="1400" dirty="0"/>
              <a:t> </a:t>
            </a:r>
            <a:r>
              <a:rPr lang="ru-RU" sz="1400" dirty="0" smtClean="0"/>
              <a:t>аттестата. Придётся привлечь родителей , классных руководителей для проведения классных часов с участием специалистов, которые могут поделиться опытом и знаниями в какой-либо профессии и рассказать о важности образования. </a:t>
            </a:r>
          </a:p>
          <a:p>
            <a:r>
              <a:rPr lang="ru-RU" sz="1400" b="1" dirty="0" smtClean="0"/>
              <a:t>Что </a:t>
            </a:r>
            <a:r>
              <a:rPr lang="ru-RU" sz="1400" b="1" dirty="0"/>
              <a:t>дальше: </a:t>
            </a:r>
            <a:r>
              <a:rPr lang="ru-RU" sz="1400" dirty="0"/>
              <a:t>Подбадривайте его на этом пути и стимулируйте двигаться вперед</a:t>
            </a:r>
          </a:p>
        </p:txBody>
      </p:sp>
    </p:spTree>
    <p:extLst>
      <p:ext uri="{BB962C8B-B14F-4D97-AF65-F5344CB8AC3E}">
        <p14:creationId xmlns:p14="http://schemas.microsoft.com/office/powerpoint/2010/main" val="414210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620688"/>
            <a:ext cx="55973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Спасибо за внимание!!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36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40160"/>
          </a:xfrm>
        </p:spPr>
        <p:txBody>
          <a:bodyPr/>
          <a:lstStyle/>
          <a:p>
            <a:r>
              <a:rPr lang="ru-RU" dirty="0" smtClean="0"/>
              <a:t> Анализ соответствия годовых  и экзаменационных  оценок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980299"/>
              </p:ext>
            </p:extLst>
          </p:nvPr>
        </p:nvGraphicFramePr>
        <p:xfrm>
          <a:off x="1043608" y="2492896"/>
          <a:ext cx="7128792" cy="2570220"/>
        </p:xfrm>
        <a:graphic>
          <a:graphicData uri="http://schemas.openxmlformats.org/drawingml/2006/table">
            <a:tbl>
              <a:tblPr firstRow="1" firstCol="1" bandRow="1"/>
              <a:tblGrid>
                <a:gridCol w="1462106"/>
                <a:gridCol w="1497858"/>
                <a:gridCol w="1450189"/>
                <a:gridCol w="1450189"/>
                <a:gridCol w="1268450"/>
              </a:tblGrid>
              <a:tr h="1168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Учебный год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Кол-во  чел. сдающих ОГЭ по географии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уровне годовой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Выше  годовой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Ниже годовой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(5</a:t>
                      </a:r>
                      <a:r>
                        <a:rPr lang="ru-RU" sz="20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чел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(4</a:t>
                      </a:r>
                      <a:r>
                        <a:rPr lang="ru-RU" sz="20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чел.)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75%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89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2025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(3 чел.)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144542"/>
              </p:ext>
            </p:extLst>
          </p:nvPr>
        </p:nvGraphicFramePr>
        <p:xfrm>
          <a:off x="1691680" y="5157192"/>
          <a:ext cx="6096000" cy="822960"/>
        </p:xfrm>
        <a:graphic>
          <a:graphicData uri="http://schemas.openxmlformats.org/drawingml/2006/table">
            <a:tbl>
              <a:tblPr firstRow="1" bandRow="1"/>
              <a:tblGrid>
                <a:gridCol w="3048000"/>
                <a:gridCol w="3048000"/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9pPr>
                    </a:lstStyle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соответствия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Garamond"/>
                        </a:defRPr>
                      </a:lvl9pPr>
                    </a:lstStyle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% в 2025 году не выполнен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149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075240" cy="648072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Как формируется годовая оценка?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683568" y="1340768"/>
            <a:ext cx="7848872" cy="478539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1. Годовая оценка складывается из оценок за четверть, а последние из  текущего оценивания: ответов на уроке, практических работ, самостоятельных работ, творческих заданий, творческих работ,  тестирования, тематических диктантов, проектов, написания рефератов, проведения зачётов и  контрольных работ.</a:t>
            </a:r>
          </a:p>
          <a:p>
            <a:r>
              <a:rPr lang="ru-RU" dirty="0"/>
              <a:t>2</a:t>
            </a:r>
            <a:r>
              <a:rPr lang="ru-RU" dirty="0" smtClean="0"/>
              <a:t>.  Оценка за  четверть выставляется  по средне-взвешенной системе оценивания.</a:t>
            </a:r>
          </a:p>
          <a:p>
            <a:r>
              <a:rPr lang="ru-RU" dirty="0" smtClean="0"/>
              <a:t>В нашей школе перевод осуществляется по следующей шкале: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68711"/>
              </p:ext>
            </p:extLst>
          </p:nvPr>
        </p:nvGraphicFramePr>
        <p:xfrm>
          <a:off x="827583" y="4653136"/>
          <a:ext cx="7524823" cy="1152128"/>
        </p:xfrm>
        <a:graphic>
          <a:graphicData uri="http://schemas.openxmlformats.org/drawingml/2006/table">
            <a:tbl>
              <a:tblPr firstRow="1" firstCol="1" bandRow="1"/>
              <a:tblGrid>
                <a:gridCol w="3688191"/>
                <a:gridCol w="902065"/>
                <a:gridCol w="902065"/>
                <a:gridCol w="1004833"/>
                <a:gridCol w="1027669"/>
              </a:tblGrid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Средневзвешенный балл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2–2,59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2,6–3,59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3,6–4,59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4,6–5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Отметка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«2»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«3»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«4»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«5»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822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840" y="177371"/>
            <a:ext cx="615760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2620" y="0"/>
            <a:ext cx="5337082" cy="4009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975226"/>
            <a:ext cx="4680520" cy="2796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379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Экзаменационная оценка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8892479" cy="6372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40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Критериально</a:t>
            </a:r>
            <a:r>
              <a:rPr lang="ru-RU" dirty="0" smtClean="0">
                <a:solidFill>
                  <a:srgbClr val="FF0000"/>
                </a:solidFill>
              </a:rPr>
              <a:t>-уровневый подход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340768"/>
            <a:ext cx="7560840" cy="5328592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Для оценки предметных результатов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по ФГОС используются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следующие критерии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Знание и понимание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Роль изучаемой области знания/вида деятельности в различных контекстах, терминология, понятия и идеи, процедурные знания (алгоритмы). </a:t>
            </a:r>
          </a:p>
          <a:p>
            <a:pPr lvl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Применение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Использование теоретического материала при решении учебных задач/проблем, различающихся сложностью предметного содержания, сочетанием когнитивных операций и универсальных познавательных действий, степенью проработанности в учебном процессе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Функциональность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Использование теоретического материала, методологического и процедурного знания при решении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внеучебных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проблем, различающихся сложностью предметного содержания, сложностью читательских умений, сложностью контекста, а также сочетанием когнитивных операций. </a:t>
            </a:r>
          </a:p>
        </p:txBody>
      </p:sp>
    </p:spTree>
    <p:extLst>
      <p:ext uri="{BB962C8B-B14F-4D97-AF65-F5344CB8AC3E}">
        <p14:creationId xmlns:p14="http://schemas.microsoft.com/office/powerpoint/2010/main" val="817075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872067" y="1052736"/>
            <a:ext cx="7732381" cy="507342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Формирующее оценивание позволяет оценить текущий уровень достижений обучающихся, что позволяет грамотно выстроить  свою работу и возможные пробелы.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Констатирующее оценивание  позволяет оценить соответствие образовательным критериям при завершении блока учебной информации.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070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200473"/>
            <a:ext cx="7920881" cy="5662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9" y="5200651"/>
            <a:ext cx="7018337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86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Оценка на экзамене 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028881" cy="456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1.Составление  контрольно-измерительных </a:t>
            </a:r>
            <a:r>
              <a:rPr lang="ru-RU" b="1" dirty="0"/>
              <a:t>материалов  контрольных  и самостоятельных работ, </a:t>
            </a:r>
            <a:r>
              <a:rPr lang="ru-RU" b="1" dirty="0" smtClean="0"/>
              <a:t>тестирование. Использование единых критериев при оценке контрольных работ обучающихся в 8-9 классе.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19348"/>
            <a:ext cx="7128791" cy="1870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00388" y="3573016"/>
            <a:ext cx="5223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Менее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39%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- 2,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39-58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%- 3,  61-80%- 4,  84% и более- отметка «5»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826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692</TotalTime>
  <Words>737</Words>
  <Application>Microsoft Office PowerPoint</Application>
  <PresentationFormat>Экран (4:3)</PresentationFormat>
  <Paragraphs>92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ГБОУ СОШ с. Летниково</vt:lpstr>
      <vt:lpstr> Анализ соответствия годовых  и экзаменационных  оценок </vt:lpstr>
      <vt:lpstr>Как формируется годовая оценка?</vt:lpstr>
      <vt:lpstr>Презентация PowerPoint</vt:lpstr>
      <vt:lpstr>Экзаменационная оценка</vt:lpstr>
      <vt:lpstr>Критериально-уровневый подход</vt:lpstr>
      <vt:lpstr>Презентация PowerPoint</vt:lpstr>
      <vt:lpstr>Презентация PowerPoint</vt:lpstr>
      <vt:lpstr>Оценка на экзамене </vt:lpstr>
      <vt:lpstr>Как улучшить оценку на экзамене? </vt:lpstr>
      <vt:lpstr>Возможные причины не соответствия годовых и экзаменационных</vt:lpstr>
      <vt:lpstr>Возможные причины несоответствия оценок </vt:lpstr>
      <vt:lpstr>Возможные причины несоответствия оценок  </vt:lpstr>
      <vt:lpstr>Возможные причины несоответствия оценок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ГБОУ СОШ с. Летниково</dc:title>
  <dc:creator>Нина</dc:creator>
  <cp:lastModifiedBy>Нина</cp:lastModifiedBy>
  <cp:revision>49</cp:revision>
  <dcterms:created xsi:type="dcterms:W3CDTF">2025-02-09T13:32:52Z</dcterms:created>
  <dcterms:modified xsi:type="dcterms:W3CDTF">2026-02-24T15:27:33Z</dcterms:modified>
</cp:coreProperties>
</file>