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4" r:id="rId3"/>
    <p:sldId id="259" r:id="rId4"/>
    <p:sldId id="274" r:id="rId5"/>
    <p:sldId id="281" r:id="rId6"/>
    <p:sldId id="282" r:id="rId7"/>
    <p:sldId id="283" r:id="rId8"/>
    <p:sldId id="284" r:id="rId9"/>
    <p:sldId id="277" r:id="rId10"/>
    <p:sldId id="269" r:id="rId11"/>
    <p:sldId id="271" r:id="rId12"/>
    <p:sldId id="263"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21167317-3201-4A2A-90C9-C9F2A712EA81}" type="datetimeFigureOut">
              <a:rPr lang="ru-RU"/>
              <a:pPr>
                <a:defRPr/>
              </a:pPr>
              <a:t>27.03.2024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EB2A2B81-3C6D-4783-A886-B74266F1F05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6DAC90-2111-45A5-8277-E62E6FDF3149}" type="slidenum">
              <a:rPr lang="ru-RU"/>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Рисунок 11"/>
          <p:cNvPicPr>
            <a:picLocks noChangeAspect="1"/>
          </p:cNvPicPr>
          <p:nvPr userDrawn="1"/>
        </p:nvPicPr>
        <p:blipFill>
          <a:blip r:embed="rId3"/>
          <a:srcRect t="-2"/>
          <a:stretch>
            <a:fillRect/>
          </a:stretch>
        </p:blipFill>
        <p:spPr bwMode="auto">
          <a:xfrm>
            <a:off x="-7938" y="-34925"/>
            <a:ext cx="6235701" cy="4543425"/>
          </a:xfrm>
          <a:prstGeom prst="rect">
            <a:avLst/>
          </a:prstGeom>
          <a:noFill/>
          <a:ln w="9525">
            <a:noFill/>
            <a:miter lim="800000"/>
            <a:headEnd/>
            <a:tailEnd/>
          </a:ln>
        </p:spPr>
      </p:pic>
      <p:pic>
        <p:nvPicPr>
          <p:cNvPr id="5" name="Рисунок 12"/>
          <p:cNvPicPr>
            <a:picLocks noChangeAspect="1"/>
          </p:cNvPicPr>
          <p:nvPr userDrawn="1"/>
        </p:nvPicPr>
        <p:blipFill>
          <a:blip r:embed="rId4"/>
          <a:srcRect/>
          <a:stretch>
            <a:fillRect/>
          </a:stretch>
        </p:blipFill>
        <p:spPr bwMode="auto">
          <a:xfrm>
            <a:off x="6575425" y="765175"/>
            <a:ext cx="2460625" cy="6281738"/>
          </a:xfrm>
          <a:prstGeom prst="rect">
            <a:avLst/>
          </a:prstGeom>
          <a:noFill/>
          <a:ln w="9525">
            <a:noFill/>
            <a:miter lim="800000"/>
            <a:headEnd/>
            <a:tailEnd/>
          </a:ln>
        </p:spPr>
      </p:pic>
      <p:sp>
        <p:nvSpPr>
          <p:cNvPr id="6" name="Прямоугольник 13"/>
          <p:cNvSpPr/>
          <p:nvPr userDrawn="1"/>
        </p:nvSpPr>
        <p:spPr>
          <a:xfrm>
            <a:off x="8175658" y="-34862"/>
            <a:ext cx="968342" cy="646331"/>
          </a:xfrm>
          <a:prstGeom prst="rect">
            <a:avLst/>
          </a:prstGeom>
        </p:spPr>
        <p:txBody>
          <a:bodyPr wrap="none">
            <a:spAutoFit/>
          </a:bodyPr>
          <a:lstStyle/>
          <a:p>
            <a:pPr algn="ctr" fontAlgn="auto">
              <a:spcBef>
                <a:spcPts val="0"/>
              </a:spcBef>
              <a:spcAft>
                <a:spcPts val="0"/>
              </a:spcAft>
              <a:defRPr/>
            </a:pPr>
            <a:r>
              <a:rPr lang="en-US" dirty="0" err="1">
                <a:solidFill>
                  <a:prstClr val="white">
                    <a:alpha val="65000"/>
                  </a:prstClr>
                </a:solidFill>
                <a:latin typeface="Calibri"/>
                <a:cs typeface="+mn-cs"/>
              </a:rPr>
              <a:t>bayovan</a:t>
            </a:r>
            <a:endParaRPr lang="ru-RU" dirty="0">
              <a:solidFill>
                <a:prstClr val="white">
                  <a:alpha val="65000"/>
                </a:prstClr>
              </a:solidFill>
              <a:latin typeface="Calibri"/>
              <a:cs typeface="+mn-cs"/>
            </a:endParaRPr>
          </a:p>
          <a:p>
            <a:pPr algn="ctr" fontAlgn="auto">
              <a:spcBef>
                <a:spcPts val="0"/>
              </a:spcBef>
              <a:spcAft>
                <a:spcPts val="0"/>
              </a:spcAft>
              <a:defRPr/>
            </a:pPr>
            <a:endParaRPr lang="ru-RU" dirty="0">
              <a:solidFill>
                <a:prstClr val="white">
                  <a:alpha val="65000"/>
                </a:prstClr>
              </a:solidFill>
              <a:latin typeface="Calibri"/>
              <a:cs typeface="+mn-cs"/>
            </a:endParaRPr>
          </a:p>
        </p:txBody>
      </p:sp>
      <p:pic>
        <p:nvPicPr>
          <p:cNvPr id="7" name="Рисунок 14"/>
          <p:cNvPicPr>
            <a:picLocks noChangeAspect="1"/>
          </p:cNvPicPr>
          <p:nvPr userDrawn="1"/>
        </p:nvPicPr>
        <p:blipFill>
          <a:blip r:embed="rId5"/>
          <a:srcRect/>
          <a:stretch>
            <a:fillRect/>
          </a:stretch>
        </p:blipFill>
        <p:spPr bwMode="auto">
          <a:xfrm>
            <a:off x="34925" y="3716338"/>
            <a:ext cx="1535113" cy="3182937"/>
          </a:xfrm>
          <a:prstGeom prst="rect">
            <a:avLst/>
          </a:prstGeom>
          <a:noFill/>
          <a:ln w="9525">
            <a:noFill/>
            <a:miter lim="800000"/>
            <a:headEnd/>
            <a:tailEnd/>
          </a:ln>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8" name="Дата 3"/>
          <p:cNvSpPr>
            <a:spLocks noGrp="1"/>
          </p:cNvSpPr>
          <p:nvPr>
            <p:ph type="dt" sz="half" idx="10"/>
          </p:nvPr>
        </p:nvSpPr>
        <p:spPr/>
        <p:txBody>
          <a:bodyPr/>
          <a:lstStyle>
            <a:lvl1pPr>
              <a:defRPr/>
            </a:lvl1pPr>
          </a:lstStyle>
          <a:p>
            <a:pPr>
              <a:defRPr/>
            </a:pPr>
            <a:fld id="{EE053AF6-8F2D-447B-AE63-B02662199158}" type="datetimeFigureOut">
              <a:rPr lang="ru-RU"/>
              <a:pPr>
                <a:defRPr/>
              </a:pPr>
              <a:t>27.03.2024</a:t>
            </a:fld>
            <a:endParaRPr lang="ru-RU"/>
          </a:p>
        </p:txBody>
      </p:sp>
      <p:sp>
        <p:nvSpPr>
          <p:cNvPr id="9" name="Нижний колонтитул 4"/>
          <p:cNvSpPr>
            <a:spLocks noGrp="1"/>
          </p:cNvSpPr>
          <p:nvPr>
            <p:ph type="ftr" sz="quarter" idx="11"/>
          </p:nvPr>
        </p:nvSpPr>
        <p:spPr>
          <a:xfrm>
            <a:off x="3924300" y="6381750"/>
            <a:ext cx="2895600" cy="365125"/>
          </a:xfrm>
        </p:spPr>
        <p:txBody>
          <a:bodyPr/>
          <a:lstStyle>
            <a:lvl1pPr>
              <a:defRPr/>
            </a:lvl1pPr>
          </a:lstStyle>
          <a:p>
            <a:pPr>
              <a:defRPr/>
            </a:pPr>
            <a:endParaRPr lang="ru-RU"/>
          </a:p>
        </p:txBody>
      </p:sp>
      <p:sp>
        <p:nvSpPr>
          <p:cNvPr id="10" name="Номер слайда 5"/>
          <p:cNvSpPr>
            <a:spLocks noGrp="1"/>
          </p:cNvSpPr>
          <p:nvPr>
            <p:ph type="sldNum" sz="quarter" idx="12"/>
          </p:nvPr>
        </p:nvSpPr>
        <p:spPr>
          <a:xfrm>
            <a:off x="6732588" y="6381750"/>
            <a:ext cx="2133600" cy="365125"/>
          </a:xfrm>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FBF4D6-B14C-4BB6-81BE-CAEC456C9E07}" type="datetimeFigureOut">
              <a:rPr lang="ru-RU"/>
              <a:pPr>
                <a:defRPr/>
              </a:pPr>
              <a:t>27.03.2024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B5C05E0-2851-4379-9471-5F73C09E777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Рисунок 6"/>
          <p:cNvPicPr>
            <a:picLocks noChangeAspect="1"/>
          </p:cNvPicPr>
          <p:nvPr userDrawn="1"/>
        </p:nvPicPr>
        <p:blipFill>
          <a:blip r:embed="rId2"/>
          <a:srcRect/>
          <a:stretch>
            <a:fillRect/>
          </a:stretch>
        </p:blipFill>
        <p:spPr bwMode="auto">
          <a:xfrm>
            <a:off x="323850" y="4392613"/>
            <a:ext cx="2000250" cy="25654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57200" y="1711349"/>
            <a:ext cx="8229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B13D86B-3220-47C1-AA13-76A7EA7B1956}" type="datetimeFigureOut">
              <a:rPr lang="ru-RU"/>
              <a:pPr>
                <a:defRPr/>
              </a:pPr>
              <a:t>27.03.2024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91A5136-5AD5-4F84-99CA-A429A4FBE77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Рисунок 6"/>
          <p:cNvPicPr>
            <a:picLocks noChangeAspect="1"/>
          </p:cNvPicPr>
          <p:nvPr userDrawn="1"/>
        </p:nvPicPr>
        <p:blipFill>
          <a:blip r:embed="rId2"/>
          <a:srcRect/>
          <a:stretch>
            <a:fillRect/>
          </a:stretch>
        </p:blipFill>
        <p:spPr bwMode="auto">
          <a:xfrm>
            <a:off x="6659563" y="5210175"/>
            <a:ext cx="2332037" cy="1647825"/>
          </a:xfrm>
          <a:prstGeom prst="rect">
            <a:avLst/>
          </a:prstGeom>
          <a:noFill/>
          <a:ln w="9525">
            <a:noFill/>
            <a:miter lim="800000"/>
            <a:headEnd/>
            <a:tailEnd/>
          </a:ln>
        </p:spPr>
      </p:pic>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D35C8DF-F988-4485-8637-BD53BDE03C23}" type="datetimeFigureOut">
              <a:rPr lang="ru-RU"/>
              <a:pPr>
                <a:defRPr/>
              </a:pPr>
              <a:t>27.03.2024</a:t>
            </a:fld>
            <a:endParaRPr lang="ru-RU"/>
          </a:p>
        </p:txBody>
      </p:sp>
      <p:sp>
        <p:nvSpPr>
          <p:cNvPr id="6" name="Нижний колонтитул 4"/>
          <p:cNvSpPr>
            <a:spLocks noGrp="1"/>
          </p:cNvSpPr>
          <p:nvPr>
            <p:ph type="ftr" sz="quarter" idx="11"/>
          </p:nvPr>
        </p:nvSpPr>
        <p:spPr>
          <a:xfrm>
            <a:off x="3563938" y="6381750"/>
            <a:ext cx="2895600" cy="365125"/>
          </a:xfrm>
        </p:spPr>
        <p:txBody>
          <a:bodyPr/>
          <a:lstStyle>
            <a:lvl1pPr>
              <a:defRPr/>
            </a:lvl1pPr>
          </a:lstStyle>
          <a:p>
            <a:pPr>
              <a:defRPr/>
            </a:pPr>
            <a:endParaRPr lang="ru-RU"/>
          </a:p>
        </p:txBody>
      </p:sp>
      <p:sp>
        <p:nvSpPr>
          <p:cNvPr id="7" name="Номер слайда 5"/>
          <p:cNvSpPr>
            <a:spLocks noGrp="1"/>
          </p:cNvSpPr>
          <p:nvPr>
            <p:ph type="sldNum" sz="quarter" idx="12"/>
          </p:nvPr>
        </p:nvSpPr>
        <p:spPr>
          <a:xfrm>
            <a:off x="7010400" y="6381750"/>
            <a:ext cx="2133600" cy="365125"/>
          </a:xfrm>
        </p:spPr>
        <p:txBody>
          <a:bodyPr/>
          <a:lstStyle>
            <a:lvl1pPr>
              <a:defRPr/>
            </a:lvl1pPr>
          </a:lstStyle>
          <a:p>
            <a:pPr>
              <a:defRPr/>
            </a:pPr>
            <a:fld id="{22D4A08E-2052-4731-AD35-BB87F7859DD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Рисунок 7"/>
          <p:cNvPicPr>
            <a:picLocks noChangeAspect="1"/>
          </p:cNvPicPr>
          <p:nvPr userDrawn="1"/>
        </p:nvPicPr>
        <p:blipFill>
          <a:blip r:embed="rId2"/>
          <a:srcRect/>
          <a:stretch>
            <a:fillRect/>
          </a:stretch>
        </p:blipFill>
        <p:spPr bwMode="auto">
          <a:xfrm>
            <a:off x="6845300" y="1268413"/>
            <a:ext cx="2263775" cy="57785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4"/>
          <p:cNvSpPr>
            <a:spLocks noGrp="1"/>
          </p:cNvSpPr>
          <p:nvPr>
            <p:ph type="dt" sz="half" idx="10"/>
          </p:nvPr>
        </p:nvSpPr>
        <p:spPr/>
        <p:txBody>
          <a:bodyPr/>
          <a:lstStyle>
            <a:lvl1pPr>
              <a:defRPr/>
            </a:lvl1pPr>
          </a:lstStyle>
          <a:p>
            <a:pPr>
              <a:defRPr/>
            </a:pPr>
            <a:fld id="{F2DB72B0-1CA5-4FCC-A68F-6B32AFBAA90C}" type="datetimeFigureOut">
              <a:rPr lang="ru-RU"/>
              <a:pPr>
                <a:defRPr/>
              </a:pPr>
              <a:t>27.03.2024</a:t>
            </a:fld>
            <a:endParaRPr lang="ru-RU"/>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C805B6F9-58AA-4B09-B95E-77E560139F8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56D6BEA-D937-4B54-8178-6F7C4935F23B}" type="datetimeFigureOut">
              <a:rPr lang="ru-RU"/>
              <a:pPr>
                <a:defRPr/>
              </a:pPr>
              <a:t>27.03.2024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2643E63-351A-421F-99F9-5DD1039E543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Рисунок 8"/>
          <p:cNvPicPr>
            <a:picLocks noChangeAspect="1"/>
          </p:cNvPicPr>
          <p:nvPr userDrawn="1"/>
        </p:nvPicPr>
        <p:blipFill>
          <a:blip r:embed="rId2"/>
          <a:srcRect/>
          <a:stretch>
            <a:fillRect/>
          </a:stretch>
        </p:blipFill>
        <p:spPr bwMode="auto">
          <a:xfrm>
            <a:off x="7092950" y="3500438"/>
            <a:ext cx="2051050" cy="32385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Дата 2"/>
          <p:cNvSpPr>
            <a:spLocks noGrp="1"/>
          </p:cNvSpPr>
          <p:nvPr>
            <p:ph type="dt" sz="half" idx="10"/>
          </p:nvPr>
        </p:nvSpPr>
        <p:spPr/>
        <p:txBody>
          <a:bodyPr/>
          <a:lstStyle>
            <a:lvl1pPr>
              <a:defRPr/>
            </a:lvl1pPr>
          </a:lstStyle>
          <a:p>
            <a:pPr>
              <a:defRPr/>
            </a:pPr>
            <a:fld id="{082FD976-94C5-4BD7-9289-DB8838741D21}" type="datetimeFigureOut">
              <a:rPr lang="ru-RU"/>
              <a:pPr>
                <a:defRPr/>
              </a:pPr>
              <a:t>27.03.2024</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9982202-C47E-437C-9D59-5851B3EBAA6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9B0A4BA-5AEE-4C9B-806D-1A6A4743D370}" type="datetimeFigureOut">
              <a:rPr lang="ru-RU"/>
              <a:pPr>
                <a:defRPr/>
              </a:pPr>
              <a:t>27.03.2024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B3EA86B-6798-4ED3-9CDB-6E4A3F72839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Рисунок 9"/>
          <p:cNvPicPr>
            <a:picLocks noChangeAspect="1"/>
          </p:cNvPicPr>
          <p:nvPr userDrawn="1"/>
        </p:nvPicPr>
        <p:blipFill>
          <a:blip r:embed="rId2"/>
          <a:srcRect/>
          <a:stretch>
            <a:fillRect/>
          </a:stretch>
        </p:blipFill>
        <p:spPr bwMode="auto">
          <a:xfrm>
            <a:off x="34925" y="3716338"/>
            <a:ext cx="1535113" cy="3182937"/>
          </a:xfrm>
          <a:prstGeom prst="rect">
            <a:avLst/>
          </a:prstGeom>
          <a:noFill/>
          <a:ln w="9525">
            <a:noFill/>
            <a:miter lim="800000"/>
            <a:headEnd/>
            <a:tailEnd/>
          </a:ln>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Дата 4"/>
          <p:cNvSpPr>
            <a:spLocks noGrp="1"/>
          </p:cNvSpPr>
          <p:nvPr>
            <p:ph type="dt" sz="half" idx="10"/>
          </p:nvPr>
        </p:nvSpPr>
        <p:spPr/>
        <p:txBody>
          <a:bodyPr/>
          <a:lstStyle>
            <a:lvl1pPr>
              <a:defRPr/>
            </a:lvl1pPr>
          </a:lstStyle>
          <a:p>
            <a:pPr>
              <a:defRPr/>
            </a:pPr>
            <a:fld id="{95C9EAF9-1475-4E2D-A01E-D0F84A1B9B91}" type="datetimeFigureOut">
              <a:rPr lang="ru-RU"/>
              <a:pPr>
                <a:defRPr/>
              </a:pPr>
              <a:t>27.03.2024</a:t>
            </a:fld>
            <a:endParaRPr lang="ru-RU"/>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737DC44E-A2CE-4424-9AD4-A93F1BE53D1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4E754E6-6C3D-4DA2-857F-5A3618AA28D8}" type="datetimeFigureOut">
              <a:rPr lang="ru-RU"/>
              <a:pPr>
                <a:defRPr/>
              </a:pPr>
              <a:t>27.03.2024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47B53AB-6753-4E1F-BCA5-6C3E4FA7891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1476375" y="63690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AF4845C-637E-425B-A638-99BADB0D08CB}" type="datetimeFigureOut">
              <a:rPr lang="ru-RU"/>
              <a:pPr>
                <a:defRPr/>
              </a:pPr>
              <a:t>27.03.2024</a:t>
            </a:fld>
            <a:endParaRPr lang="ru-RU"/>
          </a:p>
        </p:txBody>
      </p:sp>
      <p:sp>
        <p:nvSpPr>
          <p:cNvPr id="5" name="Нижний колонтитул 4"/>
          <p:cNvSpPr>
            <a:spLocks noGrp="1"/>
          </p:cNvSpPr>
          <p:nvPr>
            <p:ph type="ftr" sz="quarter" idx="3"/>
          </p:nvPr>
        </p:nvSpPr>
        <p:spPr>
          <a:xfrm>
            <a:off x="6226175" y="630872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3348038" y="63087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CE9F9DC-C6C9-4B7E-8CBB-C29BFD6DC00F}" type="slidenum">
              <a:rPr lang="ru-RU"/>
              <a:pPr>
                <a:defRPr/>
              </a:pPr>
              <a:t>‹#›</a:t>
            </a:fld>
            <a:endParaRPr lang="ru-RU"/>
          </a:p>
        </p:txBody>
      </p:sp>
      <p:sp>
        <p:nvSpPr>
          <p:cNvPr id="7" name="Прямоугольник 6"/>
          <p:cNvSpPr/>
          <p:nvPr userDrawn="1"/>
        </p:nvSpPr>
        <p:spPr>
          <a:xfrm>
            <a:off x="8100392" y="32048"/>
            <a:ext cx="1043608"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prstClr val="white">
                    <a:alpha val="61000"/>
                  </a:prstClr>
                </a:solidFill>
              </a:rPr>
              <a:t>bayovan</a:t>
            </a:r>
            <a:endParaRPr lang="ru-RU" dirty="0">
              <a:solidFill>
                <a:prstClr val="white">
                  <a:alpha val="61000"/>
                </a:prstClr>
              </a:solidFill>
            </a:endParaRPr>
          </a:p>
        </p:txBody>
      </p:sp>
      <p:sp>
        <p:nvSpPr>
          <p:cNvPr id="8" name="Скругленный прямоугольник 7"/>
          <p:cNvSpPr/>
          <p:nvPr userDrawn="1"/>
        </p:nvSpPr>
        <p:spPr>
          <a:xfrm>
            <a:off x="179388" y="260350"/>
            <a:ext cx="8713787" cy="6223000"/>
          </a:xfrm>
          <a:prstGeom prst="roundRect">
            <a:avLst/>
          </a:prstGeom>
          <a:solidFill>
            <a:schemeClr val="bg1">
              <a:alpha val="9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0" r:id="rId5"/>
    <p:sldLayoutId id="2147483675" r:id="rId6"/>
    <p:sldLayoutId id="2147483669" r:id="rId7"/>
    <p:sldLayoutId id="2147483676" r:id="rId8"/>
    <p:sldLayoutId id="2147483668" r:id="rId9"/>
    <p:sldLayoutId id="2147483667" r:id="rId10"/>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uchi.ru/homeworks/teacher" TargetMode="External"/><Relationship Id="rId2" Type="http://schemas.openxmlformats.org/officeDocument/2006/relationships/hyperlink" Target="https://uchi.ru/teachers/hometasks" TargetMode="External"/><Relationship Id="rId1" Type="http://schemas.openxmlformats.org/officeDocument/2006/relationships/slideLayout" Target="../slideLayouts/slideLayout6.xml"/><Relationship Id="rId4" Type="http://schemas.openxmlformats.org/officeDocument/2006/relationships/hyperlink" Target="https://uchi.ru/b2t/teacher/math/work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288" y="549275"/>
            <a:ext cx="5214937" cy="2374900"/>
          </a:xfrm>
        </p:spPr>
        <p:txBody>
          <a:bodyPr>
            <a:normAutofit/>
          </a:bodyPr>
          <a:lstStyle/>
          <a:p>
            <a:r>
              <a:rPr lang="ru-RU" sz="3200" b="1" dirty="0" smtClean="0">
                <a:solidFill>
                  <a:schemeClr val="bg1"/>
                </a:solidFill>
              </a:rPr>
              <a:t>Цифровые платформы как средство подготовки к промежуточной</a:t>
            </a:r>
            <a:r>
              <a:rPr lang="ru-RU" sz="3200" dirty="0" smtClean="0">
                <a:solidFill>
                  <a:schemeClr val="bg1"/>
                </a:solidFill>
              </a:rPr>
              <a:t/>
            </a:r>
            <a:br>
              <a:rPr lang="ru-RU" sz="3200" dirty="0" smtClean="0">
                <a:solidFill>
                  <a:schemeClr val="bg1"/>
                </a:solidFill>
              </a:rPr>
            </a:br>
            <a:r>
              <a:rPr lang="ru-RU" sz="3200" b="1" dirty="0" smtClean="0">
                <a:solidFill>
                  <a:schemeClr val="bg1"/>
                </a:solidFill>
              </a:rPr>
              <a:t>аттестации (ВПР, ЕГЭ, ОГЭ)</a:t>
            </a:r>
            <a:endParaRPr lang="ru-RU" sz="3200" dirty="0">
              <a:solidFill>
                <a:schemeClr val="bg1"/>
              </a:solidFill>
            </a:endParaRPr>
          </a:p>
        </p:txBody>
      </p:sp>
      <p:sp>
        <p:nvSpPr>
          <p:cNvPr id="13314" name="Подзаголовок 2"/>
          <p:cNvSpPr>
            <a:spLocks noGrp="1"/>
          </p:cNvSpPr>
          <p:nvPr>
            <p:ph type="subTitle" idx="1"/>
          </p:nvPr>
        </p:nvSpPr>
        <p:spPr>
          <a:xfrm>
            <a:off x="179388" y="2928934"/>
            <a:ext cx="6005512" cy="1609729"/>
          </a:xfrm>
        </p:spPr>
        <p:txBody>
          <a:bodyPr/>
          <a:lstStyle/>
          <a:p>
            <a:r>
              <a:rPr lang="ru-RU" sz="2400" i="1" dirty="0" smtClean="0">
                <a:solidFill>
                  <a:schemeClr val="bg1"/>
                </a:solidFill>
              </a:rPr>
              <a:t>Перова Елена Александровна, </a:t>
            </a:r>
            <a:endParaRPr lang="ru-RU" sz="2400" dirty="0" smtClean="0">
              <a:solidFill>
                <a:schemeClr val="bg1"/>
              </a:solidFill>
            </a:endParaRPr>
          </a:p>
          <a:p>
            <a:r>
              <a:rPr lang="ru-RU" sz="2400" i="1" dirty="0" smtClean="0">
                <a:solidFill>
                  <a:schemeClr val="bg1"/>
                </a:solidFill>
              </a:rPr>
              <a:t>учитель истории и обществознания </a:t>
            </a:r>
          </a:p>
          <a:p>
            <a:r>
              <a:rPr lang="ru-RU" sz="2400" i="1" dirty="0" smtClean="0">
                <a:solidFill>
                  <a:schemeClr val="bg1"/>
                </a:solidFill>
              </a:rPr>
              <a:t>ГБОУ СОШ пос. Новый </a:t>
            </a:r>
            <a:r>
              <a:rPr lang="ru-RU" sz="2400" i="1" dirty="0" err="1" smtClean="0">
                <a:solidFill>
                  <a:schemeClr val="bg1"/>
                </a:solidFill>
              </a:rPr>
              <a:t>Кутулук</a:t>
            </a:r>
            <a:endParaRPr lang="ru-RU" sz="2400"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2"/>
          <p:cNvSpPr>
            <a:spLocks noGrp="1"/>
          </p:cNvSpPr>
          <p:nvPr>
            <p:ph type="title"/>
          </p:nvPr>
        </p:nvSpPr>
        <p:spPr>
          <a:xfrm>
            <a:off x="457200" y="274638"/>
            <a:ext cx="8229600" cy="5797568"/>
          </a:xfrm>
        </p:spPr>
        <p:txBody>
          <a:bodyPr/>
          <a:lstStyle/>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Здесь </a:t>
            </a:r>
            <a:r>
              <a:rPr lang="ru-RU" sz="2800" dirty="0" smtClean="0">
                <a:latin typeface="Times New Roman" pitchFamily="18" charset="0"/>
                <a:cs typeface="Times New Roman" pitchFamily="18" charset="0"/>
              </a:rPr>
              <a:t>каждый сможет улучшить свои знания по учебным предметам. Программа «Российской электронной школы» полностью соответствует федеральным государственным образовательным стандартам, поэтому </a:t>
            </a:r>
            <a:r>
              <a:rPr lang="ru-RU" sz="2800" dirty="0" smtClean="0">
                <a:latin typeface="Times New Roman" pitchFamily="18" charset="0"/>
                <a:cs typeface="Times New Roman" pitchFamily="18" charset="0"/>
              </a:rPr>
              <a:t>смело можно используйте </a:t>
            </a:r>
            <a:r>
              <a:rPr lang="ru-RU" sz="2800" dirty="0" smtClean="0">
                <a:latin typeface="Times New Roman" pitchFamily="18" charset="0"/>
                <a:cs typeface="Times New Roman" pitchFamily="18" charset="0"/>
              </a:rPr>
              <a:t>материалы уроков для подготовки к контрольным работам, Всероссийским проверочным работам, экзаменам в форме ОГЭ и ЕГЭ. </a:t>
            </a:r>
            <a:r>
              <a:rPr lang="ru-RU" sz="2800" dirty="0" smtClean="0">
                <a:latin typeface="Times New Roman" pitchFamily="18" charset="0"/>
                <a:cs typeface="Times New Roman" pitchFamily="18" charset="0"/>
              </a:rPr>
              <a:t> Открыт </a:t>
            </a:r>
            <a:r>
              <a:rPr lang="ru-RU" sz="2800" dirty="0" smtClean="0">
                <a:latin typeface="Times New Roman" pitchFamily="18" charset="0"/>
                <a:cs typeface="Times New Roman" pitchFamily="18" charset="0"/>
              </a:rPr>
              <a:t>доступ к банку заданий, которые использовались на экзаменах прошлых лет.</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Упражнения и проверочные задания в уроках даны по типу экзаменационных тестов. </a:t>
            </a:r>
            <a:r>
              <a:rPr lang="ru-RU" dirty="0" smtClean="0"/>
              <a:t/>
            </a:r>
            <a:br>
              <a:rPr lang="ru-RU" dirty="0" smtClean="0"/>
            </a:br>
            <a:endParaRPr lang="ru-RU"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357158" y="857232"/>
            <a:ext cx="8229600" cy="1143000"/>
          </a:xfrm>
        </p:spPr>
        <p:txBody>
          <a:bodyPr/>
          <a:lstStyle/>
          <a:p>
            <a:pPr eaLnBrk="1" hangingPunct="1"/>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Для </a:t>
            </a:r>
            <a:r>
              <a:rPr lang="ru-RU" sz="2000" dirty="0" smtClean="0">
                <a:latin typeface="Times New Roman" pitchFamily="18" charset="0"/>
                <a:cs typeface="Times New Roman" pitchFamily="18" charset="0"/>
              </a:rPr>
              <a:t>проверки функциональной грамотности учитель </a:t>
            </a:r>
            <a:r>
              <a:rPr lang="ru-RU" sz="2000" dirty="0" smtClean="0">
                <a:latin typeface="Times New Roman" pitchFamily="18" charset="0"/>
                <a:cs typeface="Times New Roman" pitchFamily="18" charset="0"/>
              </a:rPr>
              <a:t>вводит </a:t>
            </a:r>
            <a:r>
              <a:rPr lang="ru-RU" sz="2000" dirty="0" smtClean="0">
                <a:latin typeface="Times New Roman" pitchFamily="18" charset="0"/>
                <a:cs typeface="Times New Roman" pitchFamily="18" charset="0"/>
              </a:rPr>
              <a:t>название мероприятия, выбирает элемент для оценки, например, </a:t>
            </a:r>
            <a:r>
              <a:rPr lang="ru-RU" sz="2000" dirty="0" smtClean="0">
                <a:latin typeface="Times New Roman" pitchFamily="18" charset="0"/>
                <a:cs typeface="Times New Roman" pitchFamily="18" charset="0"/>
              </a:rPr>
              <a:t>читательская грамотность. Далее </a:t>
            </a:r>
            <a:r>
              <a:rPr lang="ru-RU" sz="2000" dirty="0" smtClean="0">
                <a:latin typeface="Times New Roman" pitchFamily="18" charset="0"/>
                <a:cs typeface="Times New Roman" pitchFamily="18" charset="0"/>
              </a:rPr>
              <a:t>нужно указать дату, выбрать вариант и класс в КИМ. Получаем коды доступа для обучающихся, их можно раздать или разослать по электронной почте</a:t>
            </a:r>
            <a:r>
              <a:rPr lang="ru-RU" sz="2000" dirty="0" smtClean="0"/>
              <a:t>.</a:t>
            </a:r>
            <a:r>
              <a:rPr lang="ru-RU" dirty="0" smtClean="0"/>
              <a:t/>
            </a:r>
            <a:br>
              <a:rPr lang="ru-RU" dirty="0" smtClean="0"/>
            </a:br>
            <a:endParaRPr lang="ru-RU" dirty="0" smtClean="0"/>
          </a:p>
        </p:txBody>
      </p:sp>
      <p:pic>
        <p:nvPicPr>
          <p:cNvPr id="1026" name="Picture 2"/>
          <p:cNvPicPr>
            <a:picLocks noChangeAspect="1" noChangeArrowheads="1"/>
          </p:cNvPicPr>
          <p:nvPr/>
        </p:nvPicPr>
        <p:blipFill>
          <a:blip r:embed="rId2"/>
          <a:srcRect/>
          <a:stretch>
            <a:fillRect/>
          </a:stretch>
        </p:blipFill>
        <p:spPr bwMode="auto">
          <a:xfrm>
            <a:off x="214282" y="2357430"/>
            <a:ext cx="8688768" cy="37877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179388" y="274638"/>
            <a:ext cx="7056437" cy="3441700"/>
          </a:xfrm>
        </p:spPr>
        <p:txBody>
          <a:bodyPr/>
          <a:lstStyle/>
          <a:p>
            <a:pPr eaLnBrk="1" hangingPunct="1"/>
            <a:r>
              <a:rPr lang="ru-RU" sz="7200" b="1" smtClean="0">
                <a:solidFill>
                  <a:srgbClr val="FF0000"/>
                </a:solidFill>
                <a:latin typeface="Arial" charset="0"/>
                <a:cs typeface="Arial" charset="0"/>
              </a:rPr>
              <a:t>Спасибо </a:t>
            </a:r>
            <a:br>
              <a:rPr lang="ru-RU" sz="7200" b="1" smtClean="0">
                <a:solidFill>
                  <a:srgbClr val="FF0000"/>
                </a:solidFill>
                <a:latin typeface="Arial" charset="0"/>
                <a:cs typeface="Arial" charset="0"/>
              </a:rPr>
            </a:br>
            <a:r>
              <a:rPr lang="ru-RU" sz="7200" b="1" smtClean="0">
                <a:solidFill>
                  <a:srgbClr val="FF0000"/>
                </a:solidFill>
                <a:latin typeface="Arial" charset="0"/>
                <a:cs typeface="Arial" charset="0"/>
              </a:rPr>
              <a:t>за внимание!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500042"/>
            <a:ext cx="8501122" cy="5011949"/>
          </a:xfrm>
          <a:prstGeom prst="rect">
            <a:avLst/>
          </a:prstGeom>
        </p:spPr>
        <p:txBody>
          <a:bodyPr wrap="square">
            <a:spAutoFit/>
          </a:bodyPr>
          <a:lstStyle/>
          <a:p>
            <a:pPr algn="ctr">
              <a:lnSpc>
                <a:spcPct val="150000"/>
              </a:lnSpc>
              <a:buNone/>
            </a:pPr>
            <a:r>
              <a:rPr lang="ru-RU" sz="2400" dirty="0" smtClean="0">
                <a:latin typeface="Times New Roman" pitchFamily="18" charset="0"/>
                <a:cs typeface="Times New Roman" pitchFamily="18" charset="0"/>
              </a:rPr>
              <a:t>На сегодняшний день выделяют различные интернет-ресурсы, которые предназначены для подготовки учащихся к итоговой аттестации. Перед тем как давать те или иные интернет-ресурсы, необходимо проводить тщательный отбор сайтов. Ниже представлен перечень образовательных платформ, рекомендованных Министерством просвещения РФ для реализации образовательных программ с применением электронного обучения и дистанционных </a:t>
            </a:r>
          </a:p>
          <a:p>
            <a:pPr algn="ctr">
              <a:lnSpc>
                <a:spcPct val="150000"/>
              </a:lnSpc>
              <a:buNone/>
            </a:pPr>
            <a:r>
              <a:rPr lang="ru-RU" sz="2400" smtClean="0">
                <a:latin typeface="Times New Roman" pitchFamily="18" charset="0"/>
                <a:cs typeface="Times New Roman" pitchFamily="18" charset="0"/>
              </a:rPr>
              <a:t>образовательных технологий.</a:t>
            </a:r>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2" descr="https://go3.imgsmail.ru/imgpreview?key=446b0ca0414a9ecb&amp;mb=imgdb_preview_374&amp;a=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16386" name="Прямоугольник 7"/>
          <p:cNvSpPr>
            <a:spLocks noChangeArrowheads="1"/>
          </p:cNvSpPr>
          <p:nvPr/>
        </p:nvSpPr>
        <p:spPr bwMode="auto">
          <a:xfrm>
            <a:off x="571500" y="3214688"/>
            <a:ext cx="5857875" cy="946150"/>
          </a:xfrm>
          <a:prstGeom prst="rect">
            <a:avLst/>
          </a:prstGeom>
          <a:noFill/>
          <a:ln w="9525">
            <a:noFill/>
            <a:miter lim="800000"/>
            <a:headEnd/>
            <a:tailEnd/>
          </a:ln>
        </p:spPr>
        <p:txBody>
          <a:bodyPr>
            <a:spAutoFit/>
          </a:bodyPr>
          <a:lstStyle/>
          <a:p>
            <a:endParaRPr lang="ru-RU" sz="2800">
              <a:latin typeface="Calibri" pitchFamily="34" charset="0"/>
            </a:endParaRPr>
          </a:p>
          <a:p>
            <a:r>
              <a:rPr lang="ru-RU" sz="2800">
                <a:latin typeface="Calibri" pitchFamily="34" charset="0"/>
              </a:rPr>
              <a:t> </a:t>
            </a:r>
          </a:p>
        </p:txBody>
      </p:sp>
      <p:sp>
        <p:nvSpPr>
          <p:cNvPr id="16387" name="Заголовок 4"/>
          <p:cNvSpPr>
            <a:spLocks noGrp="1"/>
          </p:cNvSpPr>
          <p:nvPr>
            <p:ph type="title"/>
          </p:nvPr>
        </p:nvSpPr>
        <p:spPr/>
        <p:txBody>
          <a:bodyPr/>
          <a:lstStyle/>
          <a:p>
            <a:pPr eaLnBrk="1" hangingPunct="1"/>
            <a:r>
              <a:rPr lang="ru-RU" b="1" dirty="0" err="1" smtClean="0"/>
              <a:t>Учи.ру</a:t>
            </a:r>
            <a:r>
              <a:rPr lang="ru-RU" dirty="0" smtClean="0"/>
              <a:t/>
            </a:r>
            <a:br>
              <a:rPr lang="ru-RU" dirty="0" smtClean="0"/>
            </a:br>
            <a:r>
              <a:rPr lang="en-US" dirty="0" smtClean="0">
                <a:solidFill>
                  <a:schemeClr val="tx2">
                    <a:lumMod val="60000"/>
                    <a:lumOff val="40000"/>
                  </a:schemeClr>
                </a:solidFill>
              </a:rPr>
              <a:t>https://uchi.ru/</a:t>
            </a:r>
            <a:endParaRPr lang="ru-RU" dirty="0" smtClean="0">
              <a:solidFill>
                <a:schemeClr val="tx2">
                  <a:lumMod val="60000"/>
                  <a:lumOff val="40000"/>
                </a:schemeClr>
              </a:solidFill>
            </a:endParaRPr>
          </a:p>
        </p:txBody>
      </p:sp>
      <p:sp>
        <p:nvSpPr>
          <p:cNvPr id="8" name="Текст 2"/>
          <p:cNvSpPr>
            <a:spLocks noGrp="1"/>
          </p:cNvSpPr>
          <p:nvPr>
            <p:ph type="body" idx="4294967295"/>
          </p:nvPr>
        </p:nvSpPr>
        <p:spPr>
          <a:xfrm>
            <a:off x="395288" y="1196975"/>
            <a:ext cx="8034364" cy="3257550"/>
          </a:xfrm>
        </p:spPr>
        <p:txBody>
          <a:bodyPr/>
          <a:lstStyle/>
          <a:p>
            <a:pPr eaLnBrk="1" hangingPunct="1">
              <a:buNone/>
              <a:defRPr/>
            </a:pPr>
            <a:endParaRPr lang="ru-RU" sz="2800" dirty="0" smtClean="0"/>
          </a:p>
          <a:p>
            <a:pPr algn="ctr" eaLnBrk="1" hangingPunct="1">
              <a:buNone/>
              <a:defRPr/>
            </a:pPr>
            <a:r>
              <a:rPr lang="ru-RU" sz="1800" dirty="0" smtClean="0"/>
              <a:t>  </a:t>
            </a:r>
            <a:r>
              <a:rPr lang="ru-RU" sz="2400" dirty="0" err="1" smtClean="0">
                <a:latin typeface="Times New Roman" pitchFamily="18" charset="0"/>
                <a:cs typeface="Times New Roman" pitchFamily="18" charset="0"/>
              </a:rPr>
              <a:t>Учи.ру</a:t>
            </a:r>
            <a:r>
              <a:rPr lang="ru-RU" sz="2400" dirty="0" smtClean="0">
                <a:latin typeface="Times New Roman" pitchFamily="18" charset="0"/>
                <a:cs typeface="Times New Roman" pitchFamily="18" charset="0"/>
              </a:rPr>
              <a:t> — российская </a:t>
            </a:r>
            <a:r>
              <a:rPr lang="ru-RU" sz="2400" dirty="0" err="1" smtClean="0">
                <a:latin typeface="Times New Roman" pitchFamily="18" charset="0"/>
                <a:cs typeface="Times New Roman" pitchFamily="18" charset="0"/>
              </a:rPr>
              <a:t>онлайн</a:t>
            </a:r>
            <a:r>
              <a:rPr lang="ru-RU" sz="2400" dirty="0" smtClean="0">
                <a:latin typeface="Times New Roman" pitchFamily="18" charset="0"/>
                <a:cs typeface="Times New Roman" pitchFamily="18" charset="0"/>
              </a:rPr>
              <a:t> - платформа</a:t>
            </a:r>
            <a:r>
              <a:rPr lang="ru-RU" sz="2400" dirty="0" smtClean="0">
                <a:latin typeface="Times New Roman" pitchFamily="18" charset="0"/>
                <a:cs typeface="Times New Roman" pitchFamily="18" charset="0"/>
              </a:rPr>
              <a:t>, где учащиеся из всех регионов России изучают школьные предметы в интерактивной форме. Интерактивные курсы на </a:t>
            </a:r>
            <a:r>
              <a:rPr lang="ru-RU" sz="2400" dirty="0" err="1" smtClean="0">
                <a:latin typeface="Times New Roman" pitchFamily="18" charset="0"/>
                <a:cs typeface="Times New Roman" pitchFamily="18" charset="0"/>
              </a:rPr>
              <a:t>Учи.ру</a:t>
            </a:r>
            <a:r>
              <a:rPr lang="ru-RU" sz="2400" dirty="0" smtClean="0">
                <a:latin typeface="Times New Roman" pitchFamily="18" charset="0"/>
                <a:cs typeface="Times New Roman" pitchFamily="18" charset="0"/>
              </a:rPr>
              <a:t> полностью соответствуют ФГОС. Содержит более 30 000 заданий в игровой форме, разработанных профессиональными методистами и специалистами по детскому интерфейсу. Платформа </a:t>
            </a:r>
            <a:r>
              <a:rPr lang="ru-RU" sz="2400" dirty="0" err="1" smtClean="0">
                <a:latin typeface="Times New Roman" pitchFamily="18" charset="0"/>
                <a:cs typeface="Times New Roman" pitchFamily="18" charset="0"/>
              </a:rPr>
              <a:t>Учи.ру</a:t>
            </a:r>
            <a:r>
              <a:rPr lang="ru-RU" sz="2400" dirty="0" smtClean="0">
                <a:latin typeface="Times New Roman" pitchFamily="18" charset="0"/>
                <a:cs typeface="Times New Roman" pitchFamily="18" charset="0"/>
              </a:rPr>
              <a:t> учитывает скорость и правильность выполнения заданий, количество ошибок и поведение ученика. Для каждого ребенка система автоматически подбирает персональные задания, их последовательность и уровень сложности.</a:t>
            </a:r>
          </a:p>
          <a:p>
            <a:pPr eaLnBrk="1" hangingPunct="1">
              <a:defRPr/>
            </a:pPr>
            <a:endParaRPr lang="ru-RU"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4294967295"/>
          </p:nvPr>
        </p:nvSpPr>
        <p:spPr/>
        <p:txBody>
          <a:bodyPr/>
          <a:lstStyle/>
          <a:p>
            <a:endParaRPr lang="ru-RU" dirty="0" smtClean="0"/>
          </a:p>
        </p:txBody>
      </p:sp>
      <p:pic>
        <p:nvPicPr>
          <p:cNvPr id="2052" name="Picture 4"/>
          <p:cNvPicPr>
            <a:picLocks noChangeAspect="1" noChangeArrowheads="1"/>
          </p:cNvPicPr>
          <p:nvPr/>
        </p:nvPicPr>
        <p:blipFill>
          <a:blip r:embed="rId2"/>
          <a:srcRect/>
          <a:stretch>
            <a:fillRect/>
          </a:stretch>
        </p:blipFill>
        <p:spPr bwMode="auto">
          <a:xfrm>
            <a:off x="642910" y="857232"/>
            <a:ext cx="7936139"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97502"/>
          </a:xfrm>
        </p:spPr>
        <p:txBody>
          <a:bodyPr/>
          <a:lstStyle/>
          <a:p>
            <a:r>
              <a:rPr lang="ru-RU" sz="2400" dirty="0" smtClean="0">
                <a:latin typeface="Times New Roman" pitchFamily="18" charset="0"/>
                <a:cs typeface="Times New Roman" pitchFamily="18" charset="0"/>
              </a:rPr>
              <a:t>На </a:t>
            </a:r>
            <a:r>
              <a:rPr lang="ru-RU" sz="2400" dirty="0" err="1" smtClean="0">
                <a:latin typeface="Times New Roman" pitchFamily="18" charset="0"/>
                <a:cs typeface="Times New Roman" pitchFamily="18" charset="0"/>
              </a:rPr>
              <a:t>Учи.ру</a:t>
            </a:r>
            <a:r>
              <a:rPr lang="ru-RU" sz="2400" dirty="0" smtClean="0">
                <a:latin typeface="Times New Roman" pitchFamily="18" charset="0"/>
                <a:cs typeface="Times New Roman" pitchFamily="18" charset="0"/>
              </a:rPr>
              <a:t> есть 3 раздела – «</a:t>
            </a:r>
            <a:r>
              <a:rPr lang="ru-RU" sz="2400" dirty="0" smtClean="0">
                <a:latin typeface="Times New Roman" pitchFamily="18" charset="0"/>
                <a:cs typeface="Times New Roman" pitchFamily="18" charset="0"/>
                <a:hlinkClick r:id="rId2"/>
              </a:rPr>
              <a:t>Мои задания из карточек», </a:t>
            </a:r>
            <a:r>
              <a:rPr lang="ru-RU"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hlinkClick r:id="rId3"/>
              </a:rPr>
              <a:t>Мои задания из упражнений»,</a:t>
            </a:r>
            <a:r>
              <a:rPr lang="ru-RU" sz="2400" dirty="0" smtClean="0">
                <a:latin typeface="Times New Roman" pitchFamily="18" charset="0"/>
                <a:cs typeface="Times New Roman" pitchFamily="18" charset="0"/>
                <a:hlinkClick r:id="rId4"/>
              </a:rPr>
              <a:t> «Проверочные работы», которые мы можем использовать для диагностики достижений обучающихся. </a:t>
            </a:r>
            <a:r>
              <a:rPr lang="ru-RU" sz="2400" dirty="0" smtClean="0">
                <a:latin typeface="Times New Roman" pitchFamily="18" charset="0"/>
                <a:cs typeface="Times New Roman" pitchFamily="18" charset="0"/>
              </a:rPr>
              <a:t>Это удобные инструменты создания нескольких вариантов проверки (контрольные, самостоятельные работы, домашние задания). Учитель может создать свою проверочную работу или выбрать её из банка готовых работ. Каждый ученик получает свой вариант заданий. Работу можно провести в классе или задать на дом. В «Банке работ» находятся готовые контрольные и самостоятельные работы по разделам и темам школьного курса. Учителю очень удобно подбирать задания по критериям соответствия ВПР, ОГЭ и ЕГЭ.</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9218" name="Picture 2"/>
          <p:cNvPicPr>
            <a:picLocks noChangeAspect="1" noChangeArrowheads="1"/>
          </p:cNvPicPr>
          <p:nvPr/>
        </p:nvPicPr>
        <p:blipFill>
          <a:blip r:embed="rId2"/>
          <a:srcRect/>
          <a:stretch>
            <a:fillRect/>
          </a:stretch>
        </p:blipFill>
        <p:spPr bwMode="auto">
          <a:xfrm>
            <a:off x="500034" y="857232"/>
            <a:ext cx="8215370"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latin typeface="Times New Roman" pitchFamily="18" charset="0"/>
                <a:cs typeface="Times New Roman" pitchFamily="18" charset="0"/>
              </a:rPr>
              <a:t>Перейдя на вкладку «Мои работы», можно создать свою работу, нажав «Составить свою работу». Добавьте задания из банка заданий и укажите название теста для учеников. На вкладке «Журнал» отслеживайте результаты обучающихся.</a:t>
            </a:r>
            <a:endParaRPr lang="ru-RU" sz="2000" dirty="0"/>
          </a:p>
        </p:txBody>
      </p:sp>
      <p:pic>
        <p:nvPicPr>
          <p:cNvPr id="10242" name="Picture 2"/>
          <p:cNvPicPr>
            <a:picLocks noChangeAspect="1" noChangeArrowheads="1"/>
          </p:cNvPicPr>
          <p:nvPr/>
        </p:nvPicPr>
        <p:blipFill>
          <a:blip r:embed="rId2"/>
          <a:srcRect/>
          <a:stretch>
            <a:fillRect/>
          </a:stretch>
        </p:blipFill>
        <p:spPr bwMode="auto">
          <a:xfrm>
            <a:off x="785786" y="1785926"/>
            <a:ext cx="7643866" cy="41947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8610"/>
          </a:xfrm>
        </p:spPr>
        <p:txBody>
          <a:bodyPr/>
          <a:lstStyle/>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На </a:t>
            </a:r>
            <a:r>
              <a:rPr lang="ru-RU" sz="3200" dirty="0" err="1" smtClean="0">
                <a:latin typeface="Times New Roman" pitchFamily="18" charset="0"/>
                <a:cs typeface="Times New Roman" pitchFamily="18" charset="0"/>
              </a:rPr>
              <a:t>Учи.ру</a:t>
            </a:r>
            <a:r>
              <a:rPr lang="ru-RU" sz="3200" dirty="0" smtClean="0">
                <a:latin typeface="Times New Roman" pitchFamily="18" charset="0"/>
                <a:cs typeface="Times New Roman" pitchFamily="18" charset="0"/>
              </a:rPr>
              <a:t> есть еще полезный сервис «Каталог материалов»,  там вы найдете интересные карточки и проверочные работы для занятий с учениками.</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p:cNvSpPr>
          <p:nvPr>
            <p:ph type="body" idx="4294967295"/>
          </p:nvPr>
        </p:nvSpPr>
        <p:spPr>
          <a:xfrm>
            <a:off x="457200" y="765175"/>
            <a:ext cx="8229600" cy="5360988"/>
          </a:xfrm>
        </p:spPr>
        <p:txBody>
          <a:bodyPr/>
          <a:lstStyle/>
          <a:p>
            <a:pPr algn="ctr">
              <a:buNone/>
            </a:pPr>
            <a:r>
              <a:rPr lang="ru-RU" dirty="0" smtClean="0"/>
              <a:t> </a:t>
            </a:r>
            <a:r>
              <a:rPr lang="ru-RU" b="1" dirty="0" smtClean="0"/>
              <a:t>Российская электронная школа     </a:t>
            </a:r>
            <a:r>
              <a:rPr lang="en-US" b="1" dirty="0" smtClean="0">
                <a:solidFill>
                  <a:schemeClr val="tx2">
                    <a:lumMod val="60000"/>
                    <a:lumOff val="40000"/>
                  </a:schemeClr>
                </a:solidFill>
              </a:rPr>
              <a:t>http://resh.edu.ru/</a:t>
            </a:r>
            <a:r>
              <a:rPr lang="ru-RU" b="1" dirty="0" smtClean="0">
                <a:solidFill>
                  <a:schemeClr val="tx2">
                    <a:lumMod val="60000"/>
                    <a:lumOff val="40000"/>
                  </a:schemeClr>
                </a:solidFill>
              </a:rPr>
              <a:t>    </a:t>
            </a:r>
          </a:p>
          <a:p>
            <a:pPr algn="ctr">
              <a:buNone/>
            </a:pPr>
            <a:r>
              <a:rPr lang="ru-RU" b="1" dirty="0" smtClean="0">
                <a:solidFill>
                  <a:schemeClr val="tx2">
                    <a:lumMod val="60000"/>
                    <a:lumOff val="40000"/>
                  </a:schemeClr>
                </a:solidFill>
              </a:rPr>
              <a:t> </a:t>
            </a:r>
            <a:r>
              <a:rPr lang="ru-RU" dirty="0" smtClean="0"/>
              <a:t>«Российская электронная школа» - это полный школьный курс уроков от лучших учителей России; это информационно-образовательная среда, объединяющая ученика, учителя, родителя и открывающая равный доступ к качественному общему образованию независимо от </a:t>
            </a:r>
            <a:r>
              <a:rPr lang="ru-RU" dirty="0" err="1" smtClean="0"/>
              <a:t>социокультурных</a:t>
            </a:r>
            <a:r>
              <a:rPr lang="ru-RU" dirty="0" smtClean="0"/>
              <a:t> условий. </a:t>
            </a:r>
            <a:r>
              <a:rPr lang="ru-RU" b="1" dirty="0" smtClean="0">
                <a:solidFill>
                  <a:schemeClr val="tx2">
                    <a:lumMod val="60000"/>
                    <a:lumOff val="40000"/>
                  </a:schemeClr>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255</Words>
  <Application>Microsoft Office PowerPoint</Application>
  <PresentationFormat>Экран (4:3)</PresentationFormat>
  <Paragraphs>20</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1_Тема Office</vt:lpstr>
      <vt:lpstr>Цифровые платформы как средство подготовки к промежуточной аттестации (ВПР, ЕГЭ, ОГЭ)</vt:lpstr>
      <vt:lpstr>Слайд 2</vt:lpstr>
      <vt:lpstr>Учи.ру https://uchi.ru/</vt:lpstr>
      <vt:lpstr>Слайд 4</vt:lpstr>
      <vt:lpstr>На Учи.ру есть 3 раздела – «Мои задания из карточек», «Мои задания из упражнений», «Проверочные работы», которые мы можем использовать для диагностики достижений обучающихся. Это удобные инструменты создания нескольких вариантов проверки (контрольные, самостоятельные работы, домашние задания). Учитель может создать свою проверочную работу или выбрать её из банка готовых работ. Каждый ученик получает свой вариант заданий. Работу можно провести в классе или задать на дом. В «Банке работ» находятся готовые контрольные и самостоятельные работы по разделам и темам школьного курса. Учителю очень удобно подбирать задания по критериям соответствия ВПР, ОГЭ и ЕГЭ.</vt:lpstr>
      <vt:lpstr>Слайд 6</vt:lpstr>
      <vt:lpstr>Перейдя на вкладку «Мои работы», можно создать свою работу, нажав «Составить свою работу». Добавьте задания из банка заданий и укажите название теста для учеников. На вкладке «Журнал» отслеживайте результаты обучающихся.</vt:lpstr>
      <vt:lpstr> На Учи.ру есть еще полезный сервис «Каталог материалов»,  там вы найдете интересные карточки и проверочные работы для занятий с учениками.</vt:lpstr>
      <vt:lpstr>Слайд 9</vt:lpstr>
      <vt:lpstr>  Здесь каждый сможет улучшить свои знания по учебным предметам. Программа «Российской электронной школы» полностью соответствует федеральным государственным образовательным стандартам, поэтому смело можно используйте материалы уроков для подготовки к контрольным работам, Всероссийским проверочным работам, экзаменам в форме ОГЭ и ЕГЭ.  Открыт доступ к банку заданий, которые использовались на экзаменах прошлых лет. Упражнения и проверочные задания в уроках даны по типу экзаменационных тестов.  </vt:lpstr>
      <vt:lpstr> Для проверки функциональной грамотности учитель вводит название мероприятия, выбирает элемент для оценки, например, читательская грамотность. Далее нужно указать дату, выбрать вариант и класс в КИМ. Получаем коды доступа для обучающихся, их можно раздать или разослать по электронной почте.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современных ресурсов для подготовки к ВПР</dc:title>
  <dc:creator>Надежда</dc:creator>
  <cp:lastModifiedBy>User</cp:lastModifiedBy>
  <cp:revision>75</cp:revision>
  <dcterms:modified xsi:type="dcterms:W3CDTF">2024-03-27T09:55:07Z</dcterms:modified>
</cp:coreProperties>
</file>