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2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2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146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8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958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78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09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9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3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0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1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5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7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5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6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2948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Окружное методическое объединение учителей истории и обществознания   28.10.24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20889"/>
            <a:ext cx="6798736" cy="3514244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АСПЕКТЫ ПРИ ПОДГОТОВКЕ К ЕГЭ ПО ОБЩЕСТВОЗНАНИЮ.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вопросов 2 части КИМ</a:t>
            </a:r>
            <a:endParaRPr lang="ru-RU" sz="2800" dirty="0">
              <a:solidFill>
                <a:schemeClr val="tx1"/>
              </a:solidFill>
            </a:endParaRPr>
          </a:p>
          <a:p>
            <a:pPr marL="114300" indent="0" algn="r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114300" indent="0" algn="r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114300" indent="0" algn="r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114300" indent="0" algn="r">
              <a:buNone/>
            </a:pPr>
            <a:r>
              <a:rPr lang="ru-RU" sz="2000" b="1" dirty="0">
                <a:solidFill>
                  <a:schemeClr val="tx1"/>
                </a:solidFill>
              </a:rPr>
              <a:t>Обух Л.В., учитель истории и обществознания   </a:t>
            </a:r>
          </a:p>
          <a:p>
            <a:pPr marL="114300" indent="0" algn="r">
              <a:buNone/>
            </a:pPr>
            <a:r>
              <a:rPr lang="ru-RU" sz="2000" b="1" dirty="0">
                <a:solidFill>
                  <a:schemeClr val="tx1"/>
                </a:solidFill>
              </a:rPr>
              <a:t>ГБОУ СОШ </a:t>
            </a:r>
            <a:r>
              <a:rPr lang="ru-RU" sz="2000" b="1" dirty="0" err="1">
                <a:solidFill>
                  <a:schemeClr val="tx1"/>
                </a:solidFill>
              </a:rPr>
              <a:t>с.Утевка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5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аспекты заданий 2 части КИМ</a:t>
            </a:r>
            <a:b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задание</a:t>
            </a:r>
            <a:br>
              <a:rPr lang="ru-RU" sz="16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5" cy="4498446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модель 23 задания</a:t>
            </a:r>
          </a:p>
          <a:p>
            <a:r>
              <a:rPr lang="ru-RU" u="sng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Задание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Конституция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России‌скои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Федерации закрепляет возможности человека реализовывать свои‌ потенциал в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политическои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сфере. На основе положении‌ Конституции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России‌скои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Федерации приведите три объяснения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этои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характеристики.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u="sng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Образец выполнения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граждане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России‌скои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Федерации имеют право избирать в органы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государственнои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власти и органы местного самоуправления, а также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участвовать в референдуме;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граждане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России‌скои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Федерации имеют право быть избранными в органы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государственнои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власти и органы местного самоуправления;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3) граждане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России‌скои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Федерации имеют право собираться мирно без оружия, проводить собрания, митинги и демонстрации, шествия и пикетирование.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8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аспекты заданий 2 части КИМ</a:t>
            </a:r>
            <a:b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задание</a:t>
            </a:r>
            <a:br>
              <a:rPr lang="ru-RU" sz="16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5" cy="5184576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модель 23 задания</a:t>
            </a:r>
          </a:p>
          <a:p>
            <a:r>
              <a:rPr lang="ru-RU" u="sng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Задание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Конституция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Россиискои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Федерации закрепляет основы конституционного строя нашего государства, права и свободы человека и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гражданина.На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основе положении Конституции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Россиискои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Федерации объясните смысл следующих характеристик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россииского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государства: 1) государство с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республиканскои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формои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правления; 2) в государстве реализован принцип разделения гос. власти; 3) социальное государство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u="sng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Образец выполнения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государство с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республиканскои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формои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правления: глава государства – Президент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Россиискои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Федерации – избирается сроком на шесть лет гражданами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Россиискои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Федерации на основе всеобщего равного и прямого избирательного права при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таином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голосовании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в государстве реализован принцип разделения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государственнои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власти: Государственную власть в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Россиискои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Федерации осуществляют Президент РФ, Федеральное Собрание (Совет Федерации и Государственная Дума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     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социальное государство: в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Россиискои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Федерации охраняются труд и    здоровье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людеи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устанавливается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гарантированныи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минимальныи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размер оплаты труда, обеспечивается государственная поддержка семьи, материнства, отцовства и детства, инвалидов и пожилых граждан, развивается система социальных служб, устанавливаются государственные пенсии, пособия и иные гарантии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защиты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9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аспекты заданий 2 части КИМ</a:t>
            </a:r>
            <a:b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задание</a:t>
            </a:r>
            <a:br>
              <a:rPr lang="ru-RU" sz="16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5" cy="449844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Как были представлены в заданиях №24 пять основных блоков обществознания: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D4787F4-9102-4A34-AA31-712A0C06C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156244"/>
              </p:ext>
            </p:extLst>
          </p:nvPr>
        </p:nvGraphicFramePr>
        <p:xfrm>
          <a:off x="1115616" y="231648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573076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512037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7666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ЕГЭ-2023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ЕГЭ-2024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65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Человек и общество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84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15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Социальная 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43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58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Право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6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7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аспекты заданий 2 части КИМ</a:t>
            </a:r>
            <a:b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задание</a:t>
            </a:r>
            <a:br>
              <a:rPr lang="ru-RU" sz="16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1" cy="518457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выглядит обоснование?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 Обоснуйте важность навыков самоконтроля для формирования личности. (Обоснование должно быть дано с опорой на обществоведческие знания в нескольких связанных между собой распространенных предложениях, раскрывать причинно-следственные и (или) функциональные связи.)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балла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 Какими способами (методами) можно развивать самоконтроль? (Назовите любые три способа/метода.)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балл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Для каждого из указанных в пункте 2 способов приведите по одному примеру, иллюстрирующему его влияние на личность. (Каждый пример должен быть сформулирован развёрнуто.)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балла</a:t>
            </a:r>
          </a:p>
          <a:p>
            <a:pPr marL="114300" indent="0" algn="just">
              <a:buNone/>
            </a:pPr>
            <a:r>
              <a:rPr lang="ru-RU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Обоснование: 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(Проверяет владение умениями выявлять причинно-следственные, функциональные, иерархические и другие связи социальных объектов и процессов. Обоснование может быть дано с опорой на обществоведческие знания в нескольких связанных между собой распространённых предложениях, раскрывать причинно-следственные и(или) функциональные связи.)</a:t>
            </a:r>
          </a:p>
          <a:p>
            <a:pPr marL="114300" indent="0" algn="just">
              <a:buNone/>
            </a:pP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 самоконтроля помогают человеку делать осознанный выбор целей, видов и методов деятельности, а также позволяют контролировать проявление своих эмоций и чувств, чтобы не нарушать принятые в обществе социальные нормы. Самоконтроль позволяет ответственно подходить к решению поставленных задач, что формирует в личности такое качество как целеустремленность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 algn="just">
              <a:buNone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аспекты заданий 2 части КИМ</a:t>
            </a:r>
            <a:b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задание</a:t>
            </a:r>
            <a:br>
              <a:rPr lang="ru-RU" sz="16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1" cy="518457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выполнения задания 25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теоретические положения и привести обоснование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должно быть дано несколькими распространенными предложениями (отдельные словосочетания и слова не засчитываются)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на вопрос засчитывается при корректном указании требуемых элементов.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Привести три примера в соответствии с требованием задания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читаем условие. Может отличаться от ответа на второй вопрос. Каждый пример должен быть сформулирован развернуто.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АНАЛИЗИРУЕМ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предложений(обоснование ,приведенное в одном предложении, не засчитывается)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предложений (предложения должны быть распространенными)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Раскрытие следственных и функциональных связей существующих объектов /процессов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Наличие/отсутствие опоры на обществоведческие связи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Корректность с точки зрения научного обществознания (отсутствие ошибок </a:t>
            </a:r>
            <a:r>
              <a:rPr lang="ru-RU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неточностей)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3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624110"/>
            <a:ext cx="7634808" cy="230083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 успешной подготовки к ЕГЭ –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1)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теории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2)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практика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3429000"/>
            <a:ext cx="6798736" cy="250613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ЕГЭ:</a:t>
            </a:r>
          </a:p>
          <a:p>
            <a:pPr marL="11430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ФИПИ</a:t>
            </a:r>
          </a:p>
          <a:p>
            <a:pPr marL="11430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Котовой,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Лисковой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Статгард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8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7C9707-B4D9-4525-BEAC-42B132E9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314204"/>
            <a:ext cx="6589200" cy="37849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Методические аспекты заданий 2 части КИМ</a:t>
            </a:r>
            <a:br>
              <a:rPr lang="ru-RU" sz="2000" dirty="0"/>
            </a:br>
            <a:r>
              <a:rPr lang="ru-RU" sz="2000" b="1" dirty="0"/>
              <a:t>17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73A422-A77F-4F7E-A985-95339E279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7307" y="1412776"/>
            <a:ext cx="3483165" cy="51310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Что делаем?</a:t>
            </a:r>
          </a:p>
          <a:p>
            <a:pPr marL="0" indent="0" algn="just">
              <a:lnSpc>
                <a:spcPts val="1680"/>
              </a:lnSpc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читаем текст и пытаемся понять, о чём он. Читаем задание 17 и считаем количество элементов ответа. Ищем элементы ответа в тексте и подчеркиваем их.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 балла.)</a:t>
            </a:r>
          </a:p>
          <a:p>
            <a:pPr marL="0" indent="0" algn="ctr">
              <a:lnSpc>
                <a:spcPts val="1680"/>
              </a:lnSpc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выполнения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Выписываем ответы строго по количеству элементов.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Оформляем строго по каждому абзацу на каждый вопрос задания.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Лишнего ничего писать не надо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Типичные ошибки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-Фраза выписывается частично</a:t>
            </a:r>
          </a:p>
          <a:p>
            <a:pPr marL="0" indent="0" algn="just"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подсчитано количество элементов ответа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-Выписывается огромный кусок текста</a:t>
            </a:r>
          </a:p>
          <a:p>
            <a:pPr marL="0" indent="0" algn="just">
              <a:buNone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13900C-71B4-43AD-963E-44CBF6F0A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4860032" cy="51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9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7C9707-B4D9-4525-BEAC-42B132E9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314204"/>
            <a:ext cx="6589200" cy="37849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Методические аспекты заданий 2 части КИМ</a:t>
            </a:r>
            <a:br>
              <a:rPr lang="ru-RU" sz="2000" dirty="0"/>
            </a:br>
            <a:r>
              <a:rPr lang="ru-RU" sz="2000" b="1" u="sng" dirty="0"/>
              <a:t>18 задание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672403" cy="54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73A422-A77F-4F7E-A985-95339E279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7307" y="1147662"/>
            <a:ext cx="3483165" cy="508965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ts val="1680"/>
              </a:lnSpc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680"/>
              </a:lnSpc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что снимут баллы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-Если в дополнительных признаках ошибка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-Написаны признаки, которые НЕ отличают понятие.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«Правовая норма»: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-устанавливается или санкционируется государством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-формальная определенность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 поведение людей</a:t>
            </a:r>
          </a:p>
          <a:p>
            <a:pPr marL="0" indent="0" algn="just">
              <a:buNone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92B8DD-86E0-45C7-93C8-B5944D59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61" y="1147662"/>
            <a:ext cx="4480028" cy="53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5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7C9707-B4D9-4525-BEAC-42B132E9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314204"/>
            <a:ext cx="6589200" cy="37849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Методические аспекты заданий 2 части КИМ</a:t>
            </a:r>
            <a:br>
              <a:rPr lang="ru-RU" sz="2000" dirty="0"/>
            </a:br>
            <a:r>
              <a:rPr lang="ru-RU" sz="2000" b="1" u="sng" dirty="0"/>
              <a:t>19 задание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672403" cy="54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73A422-A77F-4F7E-A985-95339E279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7307" y="1147662"/>
            <a:ext cx="3483165" cy="508965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ts val="1680"/>
              </a:lnSpc>
              <a:buNone/>
            </a:pP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680"/>
              </a:lnSpc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пример отличается от тезиса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распространенным, конкретным и содержать причинно-следственную связь.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лаконичен, краток и не содержит причинно-следственную связь. </a:t>
            </a:r>
          </a:p>
          <a:p>
            <a:pPr marL="0" indent="0" algn="ctr">
              <a:buNone/>
            </a:pP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брать примеры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-реальные достоверные факты современной общественной жизни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-модели ситуаций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-примеры из реалий РФ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232B13-65AC-42E7-9678-22424FFB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9" y="1147662"/>
            <a:ext cx="4136959" cy="53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2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7C9707-B4D9-4525-BEAC-42B132E9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314204"/>
            <a:ext cx="6589200" cy="37849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Методические аспекты заданий 2 части КИМ</a:t>
            </a:r>
            <a:br>
              <a:rPr lang="ru-RU" sz="2000" dirty="0"/>
            </a:br>
            <a:r>
              <a:rPr lang="ru-RU" sz="2000" b="1" u="sng" dirty="0"/>
              <a:t>20 задание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672403" cy="54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73A422-A77F-4F7E-A985-95339E279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7307" y="1147662"/>
            <a:ext cx="3483165" cy="508965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ts val="1680"/>
              </a:lnSpc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аргумент</a:t>
            </a:r>
          </a:p>
          <a:p>
            <a:pPr marL="0" indent="0" algn="ctr">
              <a:lnSpc>
                <a:spcPts val="1680"/>
              </a:lnSpc>
              <a:buNone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680"/>
              </a:lnSpc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Задание на объяснение и аргументацию</a:t>
            </a:r>
          </a:p>
          <a:p>
            <a:pPr marL="0" indent="0" algn="just">
              <a:lnSpc>
                <a:spcPts val="1680"/>
              </a:lnSpc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Гибкие критерии (не так как у экспертов)</a:t>
            </a:r>
          </a:p>
          <a:p>
            <a:pPr algn="just">
              <a:lnSpc>
                <a:spcPts val="1680"/>
              </a:lnSpc>
              <a:buFontTx/>
              <a:buChar char="-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элементов ответа</a:t>
            </a:r>
          </a:p>
          <a:p>
            <a:pPr algn="just">
              <a:lnSpc>
                <a:spcPts val="1680"/>
              </a:lnSpc>
              <a:buFontTx/>
              <a:buChar char="-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самых сложных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аргумент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-Это доказательство, которое 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в поддержку тезиса. Вместо 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«аргумент» также 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такие понятия как 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объяснение, подтверждение, 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 и др.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C432C5-3A98-47B6-814B-CBE12F605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7" y="1147662"/>
            <a:ext cx="4212333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1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4110"/>
            <a:ext cx="7922840" cy="644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аспекты заданий 2 части КИМ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задание</a:t>
            </a:r>
            <a:b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не может быть объяснением</a:t>
            </a:r>
            <a:b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разница между примером и суждением/аргументом/объяснением заключается в</a:t>
            </a:r>
            <a:b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ОБОБЩЕНИЯ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E26D13E-4C7F-4E06-90F3-449A44522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5" y="2132856"/>
            <a:ext cx="4248472" cy="4464496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должен быть конкретным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сформулированная мысль, обычно одним предложением.</a:t>
            </a:r>
          </a:p>
          <a:p>
            <a:pPr marL="0" indent="0">
              <a:buNone/>
            </a:pP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"Конкуренция оказывает положительное 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экономику "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тезис, который необходимо раскрыть  /доказать/аргументированно обосновать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F8C07C38-B832-48D1-BD50-A7B4AA764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2041" y="2132856"/>
            <a:ext cx="3960440" cy="3771247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суждение/аргумент/ объяснение должны содержать ОБОБЩЕНИЕ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 (обоснование)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 оказывает положительное воздействие на экономику, так как первая способствует внедрению передовых технологий, снижает цену товара/услуги для потребителя, а также способствует увеличению ассортимента предлагаемых товаров и услуг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9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113" y="260648"/>
            <a:ext cx="6589199" cy="7166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аспекты заданий 2 части КИМ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задание</a:t>
            </a:r>
            <a:b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138865" cy="5544616"/>
          </a:xfrm>
        </p:spPr>
        <p:txBody>
          <a:bodyPr>
            <a:normAutofit fontScale="85000" lnSpcReduction="10000"/>
          </a:bodyPr>
          <a:lstStyle/>
          <a:p>
            <a:pPr marL="114300" indent="0" algn="just">
              <a:buNone/>
            </a:pPr>
            <a:r>
              <a:rPr lang="ru-RU" b="1" dirty="0"/>
              <a:t>Гражданин России А.П. Марьин прошёл путь от рабочего до главного инженера химического комбината. Уставный капитал комбината разделён на определённое число ценных бумаг, владельцы которых, в том числе А.П. Марьин, ежегодно получают часть прибыли в виде дивидендов. Какое социальное явление может быть проиллюстрировано на примере профессиональной карьеры А.П. Марьина? </a:t>
            </a:r>
            <a:r>
              <a:rPr lang="ru-RU" dirty="0"/>
              <a:t>(</a:t>
            </a:r>
            <a:r>
              <a:rPr lang="ru-RU" i="1" u="sng" dirty="0"/>
              <a:t>Укажите социальное явление и два его вида по разным основаниям.) Какова организационно-правовая форма предприятия, на котором работает А.П. Марьин? (Укажите вид хозяйственного общества.) Как владельцы ценных бумаг несут риск убытков, связанных с деятельностью данного предприятия? Отвечают ли они по его обязательствам?</a:t>
            </a:r>
          </a:p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КАК ВЫПОЛНЯТЬ: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Задание 22 представляет собой задание-задачу. Она содержит условие (описание конкретной ситуации) и четыре вопроса (требования).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Внимательно прочти задание;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Выдели (подчеркни) ключевую информацию;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3) Четко, по теории ответь на поставленные вопросы.</a:t>
            </a:r>
          </a:p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РЕШЕНИЕ: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 ответ на первый вопрос: социальная мобильность.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Виды социальной мобильности по разным основаниям: вертикальная, индивидуальная;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 ответ на второй вопрос: акционерное общество;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3) ответ на третий вопрос: в пределах стоимости принадлежащих им ценных бумаг;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4) ответ на четвёртый вопрос: владельцы ценных бумаг не отвечают по обязательствам предприятия.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3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аспекты заданий 2 части КИМ</a:t>
            </a:r>
            <a:b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задание</a:t>
            </a:r>
            <a:br>
              <a:rPr lang="ru-RU" sz="16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5" cy="449844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Задание проверяет знание и понимание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ценностеи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‌, принципов и норм,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закрепле‌нных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Конституциеи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России‌скои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Федерации.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задании две модели: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модель: Характеристика (условие задания), три объяснения (подтверждения)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даннои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характеристики (требование задания).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модель: Три характеристики нашего государства (условие задания) и по одному объяснению смысла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каждои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характеристики (требование задания).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ВАЖНО: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Каждое объяснение (подтверждение), в соответствии с требованием задания, должно быть сформулировано как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распростране‌нное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предложение с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опорои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на конкретное положение Конституции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России‌скои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Федерации;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Отдельные слова и словосочетания не засчитываются в качестве подтверждении‌;</a:t>
            </a:r>
            <a:b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Правильное выполнение задания не требует указания в ответе номеров соответствующих </a:t>
            </a:r>
            <a:r>
              <a:rPr lang="ru-RU" dirty="0" err="1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статеи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‌ Конституции и дословного воспроизведения их содержания.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4278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702</TotalTime>
  <Words>1509</Words>
  <Application>Microsoft Office PowerPoint</Application>
  <PresentationFormat>Экран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Легкий дым</vt:lpstr>
      <vt:lpstr>Окружное методическое объединение учителей истории и обществознания   28.10.24</vt:lpstr>
      <vt:lpstr>Залог успешной подготовки к ЕГЭ –                     1) знание теории                    2) постоянная практика</vt:lpstr>
      <vt:lpstr>Методические аспекты заданий 2 части КИМ 17 задание</vt:lpstr>
      <vt:lpstr>Методические аспекты заданий 2 части КИМ 18 задание</vt:lpstr>
      <vt:lpstr>Методические аспекты заданий 2 части КИМ 19 задание</vt:lpstr>
      <vt:lpstr>Методические аспекты заданий 2 части КИМ 20 задание</vt:lpstr>
      <vt:lpstr>Методические аспекты заданий 2 части КИМ 20 задание Пример не может быть объяснением Главная разница между примером и суждением/аргументом/объяснением заключается в  СТЕПЕНИ ОБОБЩЕНИЯ</vt:lpstr>
      <vt:lpstr>Методические аспекты заданий 2 части КИМ 22 задание </vt:lpstr>
      <vt:lpstr>Методические аспекты заданий 2 части КИМ 23 задание </vt:lpstr>
      <vt:lpstr>Методические аспекты заданий 2 части КИМ 23 задание </vt:lpstr>
      <vt:lpstr>Методические аспекты заданий 2 части КИМ 23 задание </vt:lpstr>
      <vt:lpstr>Методические аспекты заданий 2 части КИМ 24 задание </vt:lpstr>
      <vt:lpstr>Методические аспекты заданий 2 части КИМ 25 задание </vt:lpstr>
      <vt:lpstr>Методические аспекты заданий 2 части КИМ 25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Окружное методическое объединение у</dc:title>
  <dc:creator>Дом</dc:creator>
  <cp:lastModifiedBy>Dom</cp:lastModifiedBy>
  <cp:revision>29</cp:revision>
  <dcterms:created xsi:type="dcterms:W3CDTF">2023-01-12T09:06:33Z</dcterms:created>
  <dcterms:modified xsi:type="dcterms:W3CDTF">2025-01-30T11:13:34Z</dcterms:modified>
</cp:coreProperties>
</file>