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  <p:sldId id="257" r:id="rId3"/>
    <p:sldId id="259" r:id="rId4"/>
    <p:sldId id="260" r:id="rId5"/>
    <p:sldId id="262" r:id="rId6"/>
    <p:sldId id="258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98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49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458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67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562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5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46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6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79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650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9730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649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7207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119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797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89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612D3-5BED-4394-B061-9FF108CD0A6B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C8987E7-02FE-43A5-AC87-8563705F7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12D154-1857-40F0-A831-2DE6524C0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1636" y="949230"/>
            <a:ext cx="8915399" cy="2262781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«Нестандартные задачи на уроках математики: путь к успеху»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B4BE8F-6483-454E-877C-746A6BDECE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22695" y="4669802"/>
            <a:ext cx="8915399" cy="1126283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Щербакова Светлана Анатольевна,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учитель начальных классов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ГБОУ СОШ № 2 г. Нефтегорска</a:t>
            </a:r>
          </a:p>
        </p:txBody>
      </p:sp>
    </p:spTree>
    <p:extLst>
      <p:ext uri="{BB962C8B-B14F-4D97-AF65-F5344CB8AC3E}">
        <p14:creationId xmlns:p14="http://schemas.microsoft.com/office/powerpoint/2010/main" val="1937856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69B36C-1F9E-4AD6-85E1-CD6DFE1FAD2F}"/>
              </a:ext>
            </a:extLst>
          </p:cNvPr>
          <p:cNvSpPr/>
          <p:nvPr/>
        </p:nvSpPr>
        <p:spPr>
          <a:xfrm>
            <a:off x="2384612" y="554922"/>
            <a:ext cx="8039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нестандартная задача?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82CC14D-E4B7-4C1D-8B59-D1A4487045CF}"/>
              </a:ext>
            </a:extLst>
          </p:cNvPr>
          <p:cNvSpPr/>
          <p:nvPr/>
        </p:nvSpPr>
        <p:spPr>
          <a:xfrm>
            <a:off x="941295" y="1262808"/>
            <a:ext cx="484990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Стандартная задача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2400" i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алгоритм </a:t>
            </a:r>
          </a:p>
          <a:p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        зубрежка </a:t>
            </a:r>
          </a:p>
          <a:p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один путь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FF89AEB-82D4-47A9-B2EF-37AA7A8C3ED2}"/>
              </a:ext>
            </a:extLst>
          </p:cNvPr>
          <p:cNvSpPr/>
          <p:nvPr/>
        </p:nvSpPr>
        <p:spPr>
          <a:xfrm>
            <a:off x="6400801" y="1262807"/>
            <a:ext cx="56925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Нестандартная задача</a:t>
            </a:r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2400" b="1" i="1" dirty="0">
              <a:solidFill>
                <a:srgbClr val="00B05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догадка </a:t>
            </a:r>
          </a:p>
          <a:p>
            <a:r>
              <a:rPr lang="ru-RU" sz="2400" b="1" i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      гибкость </a:t>
            </a:r>
          </a:p>
          <a:p>
            <a:r>
              <a:rPr lang="ru-RU" sz="2400" b="1" i="1" dirty="0">
                <a:solidFill>
                  <a:srgbClr val="00B05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                творчество</a:t>
            </a:r>
            <a:endParaRPr lang="ru-RU" sz="2400" b="1" i="1" dirty="0">
              <a:solidFill>
                <a:srgbClr val="00B05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0D6047-6A9B-4B6A-A1B4-8C3D38548A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03952" y="3450534"/>
            <a:ext cx="2640104" cy="26401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E0770F-18FF-47CA-B3E7-4A279F5CDF44}"/>
              </a:ext>
            </a:extLst>
          </p:cNvPr>
          <p:cNvSpPr txBox="1"/>
          <p:nvPr/>
        </p:nvSpPr>
        <p:spPr>
          <a:xfrm>
            <a:off x="1743633" y="3616424"/>
            <a:ext cx="72479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Нестандартная задача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задача, для которой в курсе математики нет готового шаблона решения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она развивает?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Логику, критическое мышление, креативность, умение смотреть на проблему под другим углом</a:t>
            </a:r>
          </a:p>
        </p:txBody>
      </p:sp>
    </p:spTree>
    <p:extLst>
      <p:ext uri="{BB962C8B-B14F-4D97-AF65-F5344CB8AC3E}">
        <p14:creationId xmlns:p14="http://schemas.microsoft.com/office/powerpoint/2010/main" val="46653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663793-DFF7-4384-A958-CC69C7C2E695}"/>
              </a:ext>
            </a:extLst>
          </p:cNvPr>
          <p:cNvSpPr/>
          <p:nvPr/>
        </p:nvSpPr>
        <p:spPr>
          <a:xfrm>
            <a:off x="2002458" y="474239"/>
            <a:ext cx="88887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Зачем нужны нестандартные задачи?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02D26F-E164-42E7-8FEF-86D9E1A34BFB}"/>
              </a:ext>
            </a:extLst>
          </p:cNvPr>
          <p:cNvSpPr txBox="1"/>
          <p:nvPr/>
        </p:nvSpPr>
        <p:spPr>
          <a:xfrm>
            <a:off x="2519082" y="1864659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Учат искать разные пути решения, а не действовать по шаблону</a:t>
            </a:r>
          </a:p>
          <a:p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 сообразительность, внимание и речь</a:t>
            </a:r>
          </a:p>
          <a:p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Помогают поверить в свои силы слабым ученикам, так как здесь важна догадка, а не только техника счета</a:t>
            </a:r>
          </a:p>
          <a:p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Снижают утомляемость на уроке через смену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320618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1FE79D-A37A-4415-97EE-74A29CD1C3EA}"/>
              </a:ext>
            </a:extLst>
          </p:cNvPr>
          <p:cNvSpPr/>
          <p:nvPr/>
        </p:nvSpPr>
        <p:spPr>
          <a:xfrm>
            <a:off x="2760185" y="223229"/>
            <a:ext cx="68064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нестандартных задач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8B4E1A-5E61-4A3B-B5B4-26489B4CAFD3}"/>
              </a:ext>
            </a:extLst>
          </p:cNvPr>
          <p:cNvSpPr txBox="1"/>
          <p:nvPr/>
        </p:nvSpPr>
        <p:spPr>
          <a:xfrm>
            <a:off x="1909483" y="1066800"/>
            <a:ext cx="927846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Логические задачи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переливание, взвешивание, переправа через реку</a:t>
            </a:r>
          </a:p>
          <a:p>
            <a:pPr marL="285750" indent="-285750">
              <a:buFontTx/>
              <a:buChar char="-"/>
            </a:pP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Комбинаторные: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всех возможных вариантов составления чисел или предметов</a:t>
            </a:r>
          </a:p>
          <a:p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Занимательные вопросы-шутки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с избыточными или недостающими данными, «на засыпку»</a:t>
            </a:r>
          </a:p>
          <a:p>
            <a:pPr marL="285750" indent="-285750">
              <a:buFontTx/>
              <a:buChar char="-"/>
            </a:pP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головоломки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танграм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разрезание фигур, подсчет треугольников на чертеже</a:t>
            </a:r>
          </a:p>
        </p:txBody>
      </p:sp>
    </p:spTree>
    <p:extLst>
      <p:ext uri="{BB962C8B-B14F-4D97-AF65-F5344CB8AC3E}">
        <p14:creationId xmlns:p14="http://schemas.microsoft.com/office/powerpoint/2010/main" val="333713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1FE79D-A37A-4415-97EE-74A29CD1C3EA}"/>
              </a:ext>
            </a:extLst>
          </p:cNvPr>
          <p:cNvSpPr/>
          <p:nvPr/>
        </p:nvSpPr>
        <p:spPr>
          <a:xfrm>
            <a:off x="2760185" y="214264"/>
            <a:ext cx="58927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применять на уроке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8B4E1A-5E61-4A3B-B5B4-26489B4CAFD3}"/>
              </a:ext>
            </a:extLst>
          </p:cNvPr>
          <p:cNvSpPr txBox="1"/>
          <p:nvPr/>
        </p:nvSpPr>
        <p:spPr>
          <a:xfrm>
            <a:off x="1909483" y="1066800"/>
            <a:ext cx="927846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урока (устный счет)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2-3 минуты на разминку для активации внимания.</a:t>
            </a:r>
          </a:p>
          <a:p>
            <a:pPr marL="285750" indent="-285750">
              <a:buFontTx/>
              <a:buChar char="-"/>
            </a:pP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середине урока: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проблемная ситуация при введении новой темы.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физминуток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устный счет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урока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закрепления или как творческое домашнее задание</a:t>
            </a:r>
          </a:p>
          <a:p>
            <a:pPr marL="285750" indent="-285750">
              <a:buFontTx/>
              <a:buChar char="-"/>
            </a:pP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406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C0AD9B-7EDB-4C6F-B7C8-03BCAB4E68D1}"/>
              </a:ext>
            </a:extLst>
          </p:cNvPr>
          <p:cNvSpPr/>
          <p:nvPr/>
        </p:nvSpPr>
        <p:spPr>
          <a:xfrm>
            <a:off x="3711388" y="233408"/>
            <a:ext cx="49036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Ошибка профессора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A423D7-B242-423B-B758-B5C3D0496A62}"/>
              </a:ext>
            </a:extLst>
          </p:cNvPr>
          <p:cNvSpPr/>
          <p:nvPr/>
        </p:nvSpPr>
        <p:spPr>
          <a:xfrm>
            <a:off x="1210235" y="977153"/>
            <a:ext cx="10390093" cy="3288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0"/>
              </a:spcAft>
              <a:buSzPts val="1000"/>
              <a:tabLst>
                <a:tab pos="914400" algn="l"/>
              </a:tabLs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 трех банках лежат конфеты: в одной — малина, во второй — черника, в третьей — смесь малины и черники. На банках есть этикетки: "Малина", "Черника", "Смесь". Но известно, что ВСЕ этикетки перепутаны и наклеены неверно.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0"/>
              </a:spcAft>
              <a:buSzPts val="1000"/>
              <a:tabLst>
                <a:tab pos="914400" algn="l"/>
              </a:tabLst>
            </a:pPr>
            <a:endParaRPr lang="ru-RU" sz="28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0"/>
              </a:spcAft>
              <a:buSzPts val="1000"/>
              <a:tabLst>
                <a:tab pos="914400" algn="l"/>
              </a:tabLs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Как, достав всего ОДНУ конфету из ОДНОЙ банки, узнать, где что лежит?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F8AE5C-FF0B-4BFB-956F-7635A1003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0874" y="3879474"/>
            <a:ext cx="2511166" cy="251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97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E848AF-4D90-487C-B0D2-7FBFF98EEF23}"/>
              </a:ext>
            </a:extLst>
          </p:cNvPr>
          <p:cNvSpPr/>
          <p:nvPr/>
        </p:nvSpPr>
        <p:spPr>
          <a:xfrm>
            <a:off x="3415553" y="366663"/>
            <a:ext cx="71888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Решение. Сила одного шага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6CE811E-00F4-441E-8565-D69DB6BA77CF}"/>
              </a:ext>
            </a:extLst>
          </p:cNvPr>
          <p:cNvSpPr/>
          <p:nvPr/>
        </p:nvSpPr>
        <p:spPr>
          <a:xfrm>
            <a:off x="254000" y="1074549"/>
            <a:ext cx="11765280" cy="3749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1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Заглянем в банку с надписью «Смесь». Там точно НЕ смесь (все этикетки ведь врут!).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2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Достаем конфету. Если она малиновая, значит, в этой банке — чистая малина!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Шаг 3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Осталось две банки («Малина» и «Черника») и два наполнения («Черника» и «Смесь»). Так как этикетка «Черника» врет, там не может быть черники. Значит, там смесь. А чистая черника — в банке «Малина».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8D4E26-0750-44C5-A404-C696CE1E46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l="5882"/>
          <a:stretch/>
        </p:blipFill>
        <p:spPr>
          <a:xfrm>
            <a:off x="3891280" y="4698541"/>
            <a:ext cx="2104316" cy="18737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D60E07-F87E-4D32-A9E0-232C2D466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21" y="4698541"/>
            <a:ext cx="2120984" cy="18737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8194FD-A4BA-453D-B4F1-615575204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195" y="4771146"/>
            <a:ext cx="1933362" cy="174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5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98BF05-CD7E-4A23-A913-1D283D9C6FCC}"/>
              </a:ext>
            </a:extLst>
          </p:cNvPr>
          <p:cNvSpPr/>
          <p:nvPr/>
        </p:nvSpPr>
        <p:spPr>
          <a:xfrm>
            <a:off x="3004028" y="224602"/>
            <a:ext cx="6673943" cy="706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Bef>
                <a:spcPts val="2400"/>
              </a:spcBef>
              <a:spcAft>
                <a:spcPts val="2400"/>
              </a:spcAf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Психология успеха на уроке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6EA629-4AB5-4AAE-B605-A1904419792D}"/>
              </a:ext>
            </a:extLst>
          </p:cNvPr>
          <p:cNvSpPr/>
          <p:nvPr/>
        </p:nvSpPr>
        <p:spPr>
          <a:xfrm>
            <a:off x="1005840" y="1422064"/>
            <a:ext cx="9438640" cy="4436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Разрушение барьера страха («Я не смогу»).</a:t>
            </a:r>
          </a:p>
          <a:p>
            <a:pPr lvl="1">
              <a:lnSpc>
                <a:spcPct val="107000"/>
              </a:lnSpc>
              <a:spcAft>
                <a:spcPts val="0"/>
              </a:spcAft>
              <a:buSzPts val="1000"/>
              <a:tabLst>
                <a:tab pos="914400" algn="l"/>
              </a:tabLst>
            </a:pP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Шанс для «слабых» учеников (нестандартное мышление против зубрежки).</a:t>
            </a:r>
          </a:p>
          <a:p>
            <a:pPr lvl="1">
              <a:lnSpc>
                <a:spcPct val="107000"/>
              </a:lnSpc>
              <a:spcAft>
                <a:spcPts val="0"/>
              </a:spcAft>
              <a:buSzPts val="1000"/>
              <a:tabLst>
                <a:tab pos="914400" algn="l"/>
              </a:tabLst>
            </a:pP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Азарт вместо скуки.</a:t>
            </a:r>
          </a:p>
          <a:p>
            <a:pPr lvl="1">
              <a:lnSpc>
                <a:spcPct val="107000"/>
              </a:lnSpc>
              <a:spcAft>
                <a:spcPts val="0"/>
              </a:spcAft>
              <a:buSzPts val="1000"/>
              <a:tabLst>
                <a:tab pos="914400" algn="l"/>
              </a:tabLst>
            </a:pPr>
            <a:endParaRPr lang="ru-RU" sz="2800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гибких навыков  для будущего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37C509-E0BA-482B-91F7-10A53EE311B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22640" y="2864038"/>
            <a:ext cx="3769360" cy="37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451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35CD1D-07EC-47A5-BF90-02DC21115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99492">
            <a:off x="9301270" y="825760"/>
            <a:ext cx="2381250" cy="2495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915B0E-4885-4ACC-ABCB-2DB30BBCEA4E}"/>
              </a:ext>
            </a:extLst>
          </p:cNvPr>
          <p:cNvSpPr txBox="1"/>
          <p:nvPr/>
        </p:nvSpPr>
        <p:spPr>
          <a:xfrm>
            <a:off x="3274022" y="107576"/>
            <a:ext cx="6775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советы для учителя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B8F994-E9A0-4246-B49F-1094C1A91369}"/>
              </a:ext>
            </a:extLst>
          </p:cNvPr>
          <p:cNvSpPr txBox="1"/>
          <p:nvPr/>
        </p:nvSpPr>
        <p:spPr>
          <a:xfrm>
            <a:off x="1479177" y="968189"/>
            <a:ext cx="787807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давайте готовый ответ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нестандартной задачи – в процессе поиска. Пусть дети ошибаются и пробуют снова.</a:t>
            </a:r>
          </a:p>
          <a:p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Поощряйте разные способы решения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один ученик решил задачу таблицей, а другой просто логически объяснил – похвалите обоих.</a:t>
            </a:r>
          </a:p>
          <a:p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черновики и раздаточный материал.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необходима наглядность (нарисовать, разрезать, подвигать).  </a:t>
            </a:r>
          </a:p>
        </p:txBody>
      </p:sp>
    </p:spTree>
    <p:extLst>
      <p:ext uri="{BB962C8B-B14F-4D97-AF65-F5344CB8AC3E}">
        <p14:creationId xmlns:p14="http://schemas.microsoft.com/office/powerpoint/2010/main" val="1963182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0314EE-4EE0-4CD1-AD6C-376CD8A11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64" y="151206"/>
            <a:ext cx="4331291" cy="56848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7F48AF3-0E57-4938-8F04-AD96417B5ACB}"/>
              </a:ext>
            </a:extLst>
          </p:cNvPr>
          <p:cNvSpPr/>
          <p:nvPr/>
        </p:nvSpPr>
        <p:spPr>
          <a:xfrm>
            <a:off x="480351" y="1317954"/>
            <a:ext cx="11711649" cy="1492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107000"/>
              </a:lnSpc>
              <a:spcAft>
                <a:spcPts val="0"/>
              </a:spcAft>
              <a:buSzPts val="1000"/>
              <a:tabLst>
                <a:tab pos="914400" algn="l"/>
              </a:tabLst>
            </a:pP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Нестандартные задачи учат не формулам,</a:t>
            </a:r>
          </a:p>
          <a:p>
            <a:pPr lvl="1" algn="ctr">
              <a:lnSpc>
                <a:spcPct val="107000"/>
              </a:lnSpc>
              <a:spcAft>
                <a:spcPts val="0"/>
              </a:spcAft>
              <a:buSzPts val="1000"/>
              <a:tabLst>
                <a:tab pos="914400" algn="l"/>
              </a:tabLst>
            </a:pP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они учат побеждать!</a:t>
            </a:r>
            <a:endParaRPr lang="ru-RU" sz="44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573168-995C-40C8-A32F-DEB2C99AB6DE}"/>
              </a:ext>
            </a:extLst>
          </p:cNvPr>
          <p:cNvSpPr txBox="1"/>
          <p:nvPr/>
        </p:nvSpPr>
        <p:spPr>
          <a:xfrm>
            <a:off x="4171893" y="5934493"/>
            <a:ext cx="5214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2337269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1743</TotalTime>
  <Words>509</Words>
  <Application>Microsoft Office PowerPoint</Application>
  <PresentationFormat>Широкоэкранный</PresentationFormat>
  <Paragraphs>68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Courier New</vt:lpstr>
      <vt:lpstr>Times New Roman</vt:lpstr>
      <vt:lpstr>Wingdings 3</vt:lpstr>
      <vt:lpstr>Легкий дым</vt:lpstr>
      <vt:lpstr>Тема: «Нестандартные задачи на уроках математики: путь к успеху»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«Нестандартные задачи на уроках математики: путь к успеху»</dc:title>
  <dc:creator>Света</dc:creator>
  <cp:lastModifiedBy>AA</cp:lastModifiedBy>
  <cp:revision>4</cp:revision>
  <dcterms:created xsi:type="dcterms:W3CDTF">2026-08-19T12:14:13Z</dcterms:created>
  <dcterms:modified xsi:type="dcterms:W3CDTF">2026-09-07T11:16:14Z</dcterms:modified>
</cp:coreProperties>
</file>