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29"/>
  </p:notesMasterIdLst>
  <p:handoutMasterIdLst>
    <p:handoutMasterId r:id="rId30"/>
  </p:handoutMasterIdLst>
  <p:sldIdLst>
    <p:sldId id="256" r:id="rId5"/>
    <p:sldId id="266" r:id="rId6"/>
    <p:sldId id="267" r:id="rId7"/>
    <p:sldId id="268" r:id="rId8"/>
    <p:sldId id="269" r:id="rId9"/>
    <p:sldId id="270" r:id="rId10"/>
    <p:sldId id="272" r:id="rId11"/>
    <p:sldId id="273" r:id="rId12"/>
    <p:sldId id="277" r:id="rId13"/>
    <p:sldId id="278" r:id="rId14"/>
    <p:sldId id="281" r:id="rId15"/>
    <p:sldId id="284" r:id="rId16"/>
    <p:sldId id="298" r:id="rId17"/>
    <p:sldId id="285" r:id="rId18"/>
    <p:sldId id="286" r:id="rId19"/>
    <p:sldId id="287" r:id="rId20"/>
    <p:sldId id="288" r:id="rId21"/>
    <p:sldId id="289" r:id="rId22"/>
    <p:sldId id="291" r:id="rId23"/>
    <p:sldId id="292" r:id="rId24"/>
    <p:sldId id="294" r:id="rId25"/>
    <p:sldId id="296" r:id="rId26"/>
    <p:sldId id="299" r:id="rId27"/>
    <p:sldId id="301" r:id="rId28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5" autoAdjust="0"/>
  </p:normalViewPr>
  <p:slideViewPr>
    <p:cSldViewPr snapToGrid="0">
      <p:cViewPr varScale="1">
        <p:scale>
          <a:sx n="86" d="100"/>
          <a:sy n="86" d="100"/>
        </p:scale>
        <p:origin x="3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1670165396526E-2"/>
          <c:y val="0.28944808073515349"/>
          <c:w val="0.89726489554061328"/>
          <c:h val="0.5505667388647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109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6-4C21-9389-F47FEF11916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</c:v>
                </c:pt>
                <c:pt idx="1">
                  <c:v>79</c:v>
                </c:pt>
                <c:pt idx="2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76-4C21-9389-F47FEF11916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0C76-4C21-9389-F47FEF11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1066639"/>
        <c:axId val="496231903"/>
      </c:barChart>
      <c:catAx>
        <c:axId val="961066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96231903"/>
        <c:crosses val="autoZero"/>
        <c:auto val="1"/>
        <c:lblAlgn val="ctr"/>
        <c:lblOffset val="100"/>
        <c:noMultiLvlLbl val="0"/>
      </c:catAx>
      <c:valAx>
        <c:axId val="496231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1066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30893367806636113"/>
          <c:y val="0.88456711161394508"/>
          <c:w val="0.36969483292200422"/>
          <c:h val="8.76229231485114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75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F-4178-AEF7-690AD0E1D9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3.37</c:v>
                </c:pt>
                <c:pt idx="1">
                  <c:v>84.27</c:v>
                </c:pt>
                <c:pt idx="2">
                  <c:v>12.36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F-4178-AEF7-690AD0E1D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1116287"/>
        <c:axId val="630239583"/>
      </c:barChart>
      <c:catAx>
        <c:axId val="961116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30239583"/>
        <c:crosses val="autoZero"/>
        <c:auto val="1"/>
        <c:lblAlgn val="ctr"/>
        <c:lblOffset val="100"/>
        <c:noMultiLvlLbl val="0"/>
      </c:catAx>
      <c:valAx>
        <c:axId val="630239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1116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15E0-4E79-8CBE-B87A191E58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E0-4E79-8CBE-B87A191E58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E0-4E79-8CBE-B87A191E58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00D-42D4-B9AD-FA77D112BFC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C26C595-0909-447D-BE9C-59E53C6BE7BB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5E0-4E79-8CBE-B87A191E58E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C3A8240-9A7C-4333-BD84-9DB3BB781982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E0-4E79-8CBE-B87A191E58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5D39664-80EA-41EC-836D-9702671D2947}" type="PERCENTAGE">
                      <a:rPr lang="en-US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E0-4E79-8CBE-B87A191E5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87</c:v>
                </c:pt>
                <c:pt idx="2">
                  <c:v>8.8000000000000007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0-4E79-8CBE-B87A191E58E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процент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3B-4333-943D-BF6D937987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3B-4333-943D-BF6D937987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A3B-4333-943D-BF6D937987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28E-4FCA-9D49-F0BED16E5DF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F567586-4271-4218-AB77-1AEAEE72B34C}" type="PERCENTAGE">
                      <a:rPr lang="en-US" baseline="0" smtClean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A3B-4333-943D-BF6D9379873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09350D2-7C63-4AAA-AF83-CA42F104A887}" type="PERCENTAGE">
                      <a:rPr lang="en-US" baseline="0" smtClean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A3B-4333-943D-BF6D9379873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68A29F4-AB8D-4CFA-9292-69F1CA4576FA}" type="PERCENTAGE">
                      <a:rPr lang="en-US" baseline="0" smtClean="0">
                        <a:solidFill>
                          <a:schemeClr val="tx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A3B-4333-943D-BF6D937987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понизили</c:v>
                </c:pt>
                <c:pt idx="1">
                  <c:v>подтвердили</c:v>
                </c:pt>
                <c:pt idx="2">
                  <c:v>повысили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14.3</c:v>
                </c:pt>
                <c:pt idx="1">
                  <c:v>80.900000000000006</c:v>
                </c:pt>
                <c:pt idx="2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3B-4333-943D-BF6D9379873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2AEF700-9B0B-4359-8356-DCE7EE4E4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9BF05B-06DB-4EC8-B476-CF95F9BD8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B8C555D-D61D-4CCD-829C-8805F5E9C7DE}" type="datetime1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321952E-79CD-4E03-AAEB-C22680419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DCA65F-8548-4E36-8331-FD471638BD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8CE0281-66A0-46B8-BDE2-AEF0C7453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35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93BF0EC-F003-46F1-9A17-601B51810292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9EDED1C-4656-4CF8-AD34-DC4A65BB3913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954299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9EDED1C-4656-4CF8-AD34-DC4A65BB391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4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9EDED1C-4656-4CF8-AD34-DC4A65BB3913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4585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roplets-H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rtlCol="0" anchor="b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B06A3F-53F8-4B5C-9294-B390023373D2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874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8FB68A-8D23-4657-9842-DB3C7014DB21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627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5E7467-7C29-4314-8BF9-47A49D53698D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7535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3" name="Объект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01FEC0-DF9D-4588-A73C-5E92B0942689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164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3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98C72B-C8C2-47E9-81E0-B0F4E8F89773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202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E4DCC9-9CB6-4072-B46D-05619032A79B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1332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2968B2-08A3-4B88-968A-ACCFB114B261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5379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Объект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29B08C-C3CE-4C65-86C8-00FE401CB61A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8518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A68420-2D68-4B2D-8A2E-86629732A93B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8249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 rtlCol="0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9FEC3C-665A-4DD7-8226-6EA04E55C0F9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697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rtlCol="0" anchor="ctr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8D2C58-00F6-4121-A5B7-CAB48E71F7D9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2422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9C34F91-A333-485D-9CA2-15B1210DFF68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3" name="Надпись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«</a:t>
            </a:r>
          </a:p>
        </p:txBody>
      </p:sp>
      <p:sp>
        <p:nvSpPr>
          <p:cNvPr id="14" name="Надпись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33161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rtlCol="0" anchor="b"/>
          <a:lstStyle>
            <a:lvl1pPr algn="ctr"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8D600-2791-4A49-8C22-14F3AD94EEC0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9213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2B2C81-98FF-4E9B-A69B-15FD8A8170A4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8399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0" name="Рисунок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rtlCol="0"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CE79FB-ED8D-4530-AACC-8FA5857BFD2F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9741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1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0C9C97-D36A-4022-B5AE-3B26A54A8F6E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39669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8" name="Вертикальный текст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B51B99-2292-4206-B8F2-82B7DA748FD9}" type="datetime1">
              <a:rPr lang="ru-RU" noProof="0" smtClean="0"/>
              <a:t>07.09.2026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5564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110B2B38-6C10-4E55-8EB6-D1860FD9C735}" type="datetime1">
              <a:rPr lang="ru-RU" noProof="0" smtClean="0"/>
              <a:t>07.09.2026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6D22F896-40B5-4ADD-8801-0D06FADFA095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5226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391C69-E52F-4DC0-B51A-0DABC54840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2" name="Рисунок 2">
            <a:extLst>
              <a:ext uri="{FF2B5EF4-FFF2-40B4-BE49-F238E27FC236}">
                <a16:creationId xmlns:a16="http://schemas.microsoft.com/office/drawing/2014/main" id="{C3C7ED6A-DE7F-4002-9699-B659DE5512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48390FD-448E-4FF2-AEE8-C46960568E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59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Чашка Петри">
            <a:extLst>
              <a:ext uri="{FF2B5EF4-FFF2-40B4-BE49-F238E27FC236}">
                <a16:creationId xmlns:a16="http://schemas.microsoft.com/office/drawing/2014/main" id="{D16B27C4-A9C2-4AC4-9DD3-88F63F48E8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7274" y="10"/>
            <a:ext cx="4834726" cy="68579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BD259F2-A289-4420-B3EB-BBC6A904FC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7596B-F237-47DD-989E-9D8B0B49B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548" y="84842"/>
            <a:ext cx="7153410" cy="5071620"/>
          </a:xfrm>
        </p:spPr>
        <p:txBody>
          <a:bodyPr rtlCol="0">
            <a:normAutofit/>
          </a:bodyPr>
          <a:lstStyle/>
          <a:p>
            <a:r>
              <a:rPr lang="ru-RU" sz="12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Самарской области ‌‌ </a:t>
            </a:r>
            <a:r>
              <a:rPr lang="ru-RU" sz="1200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‌Государственное бюджетное общеобразовательное учреждение Самарской области средняя общеобразовательная школа №3 "Образовательный центр" </a:t>
            </a:r>
            <a:r>
              <a:rPr lang="ru-RU" sz="1200" b="1" cap="none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г.Нефтегорска</a:t>
            </a:r>
            <a:r>
              <a:rPr lang="ru-RU" sz="12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</a:t>
            </a:r>
            <a: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b="1" cap="none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ВПР-2026 по химии: результаты, риски, управленческие решения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63915B-82A1-4F1C-B5C6-3E18DDD97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8430" y="5316718"/>
            <a:ext cx="3467528" cy="1135929"/>
          </a:xfrm>
        </p:spPr>
        <p:txBody>
          <a:bodyPr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– учитель химии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 3 г. Нефтегорска </a:t>
            </a:r>
            <a:endParaRPr lang="en-US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Фадеева Е.В.</a:t>
            </a:r>
          </a:p>
          <a:p>
            <a:pPr rtl="0"/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6420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A3D3E-C935-A1E7-F2C5-7B3929DAA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210283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химии в 8 классе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7E2FE4D-579A-0976-A0F9-2A098EF3B8F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75015108"/>
              </p:ext>
            </p:extLst>
          </p:nvPr>
        </p:nvGraphicFramePr>
        <p:xfrm>
          <a:off x="0" y="2214694"/>
          <a:ext cx="12191999" cy="383731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088430">
                  <a:extLst>
                    <a:ext uri="{9D8B030D-6E8A-4147-A177-3AD203B41FA5}">
                      <a16:colId xmlns:a16="http://schemas.microsoft.com/office/drawing/2014/main" val="2244127077"/>
                    </a:ext>
                  </a:extLst>
                </a:gridCol>
                <a:gridCol w="1277721">
                  <a:extLst>
                    <a:ext uri="{9D8B030D-6E8A-4147-A177-3AD203B41FA5}">
                      <a16:colId xmlns:a16="http://schemas.microsoft.com/office/drawing/2014/main" val="224582112"/>
                    </a:ext>
                  </a:extLst>
                </a:gridCol>
                <a:gridCol w="1277721">
                  <a:extLst>
                    <a:ext uri="{9D8B030D-6E8A-4147-A177-3AD203B41FA5}">
                      <a16:colId xmlns:a16="http://schemas.microsoft.com/office/drawing/2014/main" val="1721429124"/>
                    </a:ext>
                  </a:extLst>
                </a:gridCol>
                <a:gridCol w="1275283">
                  <a:extLst>
                    <a:ext uri="{9D8B030D-6E8A-4147-A177-3AD203B41FA5}">
                      <a16:colId xmlns:a16="http://schemas.microsoft.com/office/drawing/2014/main" val="2504210888"/>
                    </a:ext>
                  </a:extLst>
                </a:gridCol>
                <a:gridCol w="1272844">
                  <a:extLst>
                    <a:ext uri="{9D8B030D-6E8A-4147-A177-3AD203B41FA5}">
                      <a16:colId xmlns:a16="http://schemas.microsoft.com/office/drawing/2014/main" val="1175090363"/>
                    </a:ext>
                  </a:extLst>
                </a:gridCol>
              </a:tblGrid>
              <a:tr h="1207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3600" dirty="0">
                          <a:solidFill>
                            <a:schemeClr val="tx1"/>
                          </a:solidFill>
                          <a:effectLst/>
                        </a:rPr>
                        <a:t>Показатель</a:t>
                      </a:r>
                      <a:endParaRPr lang="ru-RU" sz="3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3600">
                          <a:solidFill>
                            <a:schemeClr val="tx1"/>
                          </a:solidFill>
                          <a:effectLst/>
                        </a:rPr>
                        <a:t>2023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3600">
                          <a:solidFill>
                            <a:schemeClr val="tx1"/>
                          </a:solidFill>
                          <a:effectLst/>
                        </a:rPr>
                        <a:t>2024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3600">
                          <a:solidFill>
                            <a:schemeClr val="tx1"/>
                          </a:solidFill>
                          <a:effectLst/>
                        </a:rPr>
                        <a:t>2025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3600">
                          <a:solidFill>
                            <a:schemeClr val="tx1"/>
                          </a:solidFill>
                          <a:effectLst/>
                        </a:rPr>
                        <a:t>2026</a:t>
                      </a:r>
                      <a:endParaRPr lang="ru-RU" sz="3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697711"/>
                  </a:ext>
                </a:extLst>
              </a:tr>
              <a:tr h="11292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3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3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187798"/>
                  </a:ext>
                </a:extLst>
              </a:tr>
              <a:tr h="15002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3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участников, чел.</a:t>
                      </a:r>
                      <a:endParaRPr lang="ru-RU" sz="3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3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054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717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4BB76-1C2F-F99F-783F-4C959E785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проверочной работы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D21CE6-A0D5-78EF-AAE9-145E109A0F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677972"/>
            <a:ext cx="10364451" cy="2356700"/>
          </a:xfrm>
        </p:spPr>
        <p:txBody>
          <a:bodyPr>
            <a:normAutofit fontScale="85000" lnSpcReduction="20000"/>
          </a:bodyPr>
          <a:lstStyle/>
          <a:p>
            <a:pPr lvl="0" fontAlgn="base">
              <a:spcAft>
                <a:spcPct val="0"/>
              </a:spcAft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проверочной работы по химии отводится два урока (не более 45 минут каждый). Работа состоит из двух частей и включает в себя 9 заданий.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1 содержатся задания 1–5; в части 2 – задания 6–9.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База-1,2,3,5,8,9. Повышенный-4,6,7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5,8,9 из раздела ФГ</a:t>
            </a:r>
          </a:p>
          <a:p>
            <a:pPr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Перевод первичных баллов по химии в отметки по пятибалльной шкале-2026 год</a:t>
            </a:r>
          </a:p>
          <a:p>
            <a:pPr>
              <a:buNone/>
            </a:pPr>
            <a:endParaRPr lang="ru-RU" sz="1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398436F-D73B-65EB-64C1-B4D3AC119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74866"/>
              </p:ext>
            </p:extLst>
          </p:nvPr>
        </p:nvGraphicFramePr>
        <p:xfrm>
          <a:off x="263951" y="4477731"/>
          <a:ext cx="11519555" cy="1902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7286">
                  <a:extLst>
                    <a:ext uri="{9D8B030D-6E8A-4147-A177-3AD203B41FA5}">
                      <a16:colId xmlns:a16="http://schemas.microsoft.com/office/drawing/2014/main" val="3517552816"/>
                    </a:ext>
                  </a:extLst>
                </a:gridCol>
                <a:gridCol w="1572104">
                  <a:extLst>
                    <a:ext uri="{9D8B030D-6E8A-4147-A177-3AD203B41FA5}">
                      <a16:colId xmlns:a16="http://schemas.microsoft.com/office/drawing/2014/main" val="44964909"/>
                    </a:ext>
                  </a:extLst>
                </a:gridCol>
                <a:gridCol w="1965132">
                  <a:extLst>
                    <a:ext uri="{9D8B030D-6E8A-4147-A177-3AD203B41FA5}">
                      <a16:colId xmlns:a16="http://schemas.microsoft.com/office/drawing/2014/main" val="178026485"/>
                    </a:ext>
                  </a:extLst>
                </a:gridCol>
                <a:gridCol w="2063387">
                  <a:extLst>
                    <a:ext uri="{9D8B030D-6E8A-4147-A177-3AD203B41FA5}">
                      <a16:colId xmlns:a16="http://schemas.microsoft.com/office/drawing/2014/main" val="2251601211"/>
                    </a:ext>
                  </a:extLst>
                </a:gridCol>
                <a:gridCol w="2161646">
                  <a:extLst>
                    <a:ext uri="{9D8B030D-6E8A-4147-A177-3AD203B41FA5}">
                      <a16:colId xmlns:a16="http://schemas.microsoft.com/office/drawing/2014/main" val="3388270426"/>
                    </a:ext>
                  </a:extLst>
                </a:gridCol>
              </a:tblGrid>
              <a:tr h="8827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по пятибалльной шкале</a:t>
                      </a:r>
                    </a:p>
                    <a:p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750869"/>
                  </a:ext>
                </a:extLst>
              </a:tr>
              <a:tr h="713439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Первичные баллы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0-12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13-22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23-30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31-36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656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31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CD86D-FAE6-203B-052C-5B07C103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68881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 (статистика по отметкам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E066027-E44B-A0A0-3D59-54917D0A4F0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67841806"/>
              </p:ext>
            </p:extLst>
          </p:nvPr>
        </p:nvGraphicFramePr>
        <p:xfrm>
          <a:off x="197963" y="1904214"/>
          <a:ext cx="11764649" cy="47565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821168">
                  <a:extLst>
                    <a:ext uri="{9D8B030D-6E8A-4147-A177-3AD203B41FA5}">
                      <a16:colId xmlns:a16="http://schemas.microsoft.com/office/drawing/2014/main" val="2787426531"/>
                    </a:ext>
                  </a:extLst>
                </a:gridCol>
                <a:gridCol w="1908227">
                  <a:extLst>
                    <a:ext uri="{9D8B030D-6E8A-4147-A177-3AD203B41FA5}">
                      <a16:colId xmlns:a16="http://schemas.microsoft.com/office/drawing/2014/main" val="1476864247"/>
                    </a:ext>
                  </a:extLst>
                </a:gridCol>
                <a:gridCol w="1002348">
                  <a:extLst>
                    <a:ext uri="{9D8B030D-6E8A-4147-A177-3AD203B41FA5}">
                      <a16:colId xmlns:a16="http://schemas.microsoft.com/office/drawing/2014/main" val="1790922120"/>
                    </a:ext>
                  </a:extLst>
                </a:gridCol>
                <a:gridCol w="1152936">
                  <a:extLst>
                    <a:ext uri="{9D8B030D-6E8A-4147-A177-3AD203B41FA5}">
                      <a16:colId xmlns:a16="http://schemas.microsoft.com/office/drawing/2014/main" val="1346601651"/>
                    </a:ext>
                  </a:extLst>
                </a:gridCol>
                <a:gridCol w="1152936">
                  <a:extLst>
                    <a:ext uri="{9D8B030D-6E8A-4147-A177-3AD203B41FA5}">
                      <a16:colId xmlns:a16="http://schemas.microsoft.com/office/drawing/2014/main" val="1241504288"/>
                    </a:ext>
                  </a:extLst>
                </a:gridCol>
                <a:gridCol w="1150583">
                  <a:extLst>
                    <a:ext uri="{9D8B030D-6E8A-4147-A177-3AD203B41FA5}">
                      <a16:colId xmlns:a16="http://schemas.microsoft.com/office/drawing/2014/main" val="3023300774"/>
                    </a:ext>
                  </a:extLst>
                </a:gridCol>
                <a:gridCol w="1150583">
                  <a:extLst>
                    <a:ext uri="{9D8B030D-6E8A-4147-A177-3AD203B41FA5}">
                      <a16:colId xmlns:a16="http://schemas.microsoft.com/office/drawing/2014/main" val="619100381"/>
                    </a:ext>
                  </a:extLst>
                </a:gridCol>
                <a:gridCol w="740008">
                  <a:extLst>
                    <a:ext uri="{9D8B030D-6E8A-4147-A177-3AD203B41FA5}">
                      <a16:colId xmlns:a16="http://schemas.microsoft.com/office/drawing/2014/main" val="28929714"/>
                    </a:ext>
                  </a:extLst>
                </a:gridCol>
                <a:gridCol w="873253">
                  <a:extLst>
                    <a:ext uri="{9D8B030D-6E8A-4147-A177-3AD203B41FA5}">
                      <a16:colId xmlns:a16="http://schemas.microsoft.com/office/drawing/2014/main" val="3046398254"/>
                    </a:ext>
                  </a:extLst>
                </a:gridCol>
                <a:gridCol w="812607">
                  <a:extLst>
                    <a:ext uri="{9D8B030D-6E8A-4147-A177-3AD203B41FA5}">
                      <a16:colId xmlns:a16="http://schemas.microsoft.com/office/drawing/2014/main" val="3540207743"/>
                    </a:ext>
                  </a:extLst>
                </a:gridCol>
              </a:tblGrid>
              <a:tr h="214524">
                <a:tc rowSpan="3">
                  <a:txBody>
                    <a:bodyPr/>
                    <a:lstStyle/>
                    <a:p>
                      <a:pPr indent="124460" algn="ctr">
                        <a:lnSpc>
                          <a:spcPct val="115000"/>
                        </a:lnSpc>
                        <a:spcBef>
                          <a:spcPts val="72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участников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-69850" algn="ctr">
                        <a:lnSpc>
                          <a:spcPct val="115000"/>
                        </a:lnSpc>
                        <a:spcBef>
                          <a:spcPts val="3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Факт. численность участников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Распределение участников по баллам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51611"/>
                  </a:ext>
                </a:extLst>
              </a:tr>
              <a:tr h="213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«2»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«3»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«4»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«5»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62881"/>
                  </a:ext>
                </a:extLst>
              </a:tr>
              <a:tr h="2105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84555"/>
                  </a:ext>
                </a:extLst>
              </a:tr>
              <a:tr h="210583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48804"/>
                  </a:ext>
                </a:extLst>
              </a:tr>
              <a:tr h="253691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77325"/>
                  </a:ext>
                </a:extLst>
              </a:tr>
              <a:tr h="43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9590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38,83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528332"/>
                  </a:ext>
                </a:extLst>
              </a:tr>
              <a:tr h="408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Юго-Восточный округ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1,45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49,73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570609"/>
                  </a:ext>
                </a:extLst>
              </a:tr>
              <a:tr h="266068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13084"/>
                  </a:ext>
                </a:extLst>
              </a:tr>
              <a:tr h="439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40,15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16,77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673652"/>
                  </a:ext>
                </a:extLst>
              </a:tr>
              <a:tr h="668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08869"/>
                  </a:ext>
                </a:extLst>
              </a:tr>
              <a:tr h="354112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05070"/>
                  </a:ext>
                </a:extLst>
              </a:tr>
              <a:tr h="4086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519348"/>
                  </a:ext>
                </a:extLst>
              </a:tr>
              <a:tr h="6685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Восточный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округ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43,82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8,98</a:t>
                      </a:r>
                      <a:endParaRPr lang="ru-RU" sz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068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64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2930B-1EAA-5F26-BD05-A09F596E0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97963"/>
            <a:ext cx="10364451" cy="1282045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групп баллов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 Юго-Восточного округа</a:t>
            </a:r>
            <a:endParaRPr lang="ru-RU" sz="24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BBA4873-ECE4-9BFA-7CBA-658AD5F4065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5082676"/>
              </p:ext>
            </p:extLst>
          </p:nvPr>
        </p:nvGraphicFramePr>
        <p:xfrm>
          <a:off x="122547" y="1838228"/>
          <a:ext cx="11868348" cy="45625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71539">
                  <a:extLst>
                    <a:ext uri="{9D8B030D-6E8A-4147-A177-3AD203B41FA5}">
                      <a16:colId xmlns:a16="http://schemas.microsoft.com/office/drawing/2014/main" val="4008874120"/>
                    </a:ext>
                  </a:extLst>
                </a:gridCol>
                <a:gridCol w="1734819">
                  <a:extLst>
                    <a:ext uri="{9D8B030D-6E8A-4147-A177-3AD203B41FA5}">
                      <a16:colId xmlns:a16="http://schemas.microsoft.com/office/drawing/2014/main" val="34219934"/>
                    </a:ext>
                  </a:extLst>
                </a:gridCol>
                <a:gridCol w="1383003">
                  <a:extLst>
                    <a:ext uri="{9D8B030D-6E8A-4147-A177-3AD203B41FA5}">
                      <a16:colId xmlns:a16="http://schemas.microsoft.com/office/drawing/2014/main" val="1378477598"/>
                    </a:ext>
                  </a:extLst>
                </a:gridCol>
                <a:gridCol w="1545566">
                  <a:extLst>
                    <a:ext uri="{9D8B030D-6E8A-4147-A177-3AD203B41FA5}">
                      <a16:colId xmlns:a16="http://schemas.microsoft.com/office/drawing/2014/main" val="821666177"/>
                    </a:ext>
                  </a:extLst>
                </a:gridCol>
                <a:gridCol w="1545566">
                  <a:extLst>
                    <a:ext uri="{9D8B030D-6E8A-4147-A177-3AD203B41FA5}">
                      <a16:colId xmlns:a16="http://schemas.microsoft.com/office/drawing/2014/main" val="2190351304"/>
                    </a:ext>
                  </a:extLst>
                </a:gridCol>
                <a:gridCol w="1387855">
                  <a:extLst>
                    <a:ext uri="{9D8B030D-6E8A-4147-A177-3AD203B41FA5}">
                      <a16:colId xmlns:a16="http://schemas.microsoft.com/office/drawing/2014/main" val="4290589896"/>
                    </a:ext>
                  </a:extLst>
                </a:gridCol>
              </a:tblGrid>
              <a:tr h="455828">
                <a:tc rowSpan="2"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87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8765" indent="14478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(%)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42628"/>
                  </a:ext>
                </a:extLst>
              </a:tr>
              <a:tr h="4429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66466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spcBef>
                          <a:spcPts val="9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5690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18,44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827517"/>
                  </a:ext>
                </a:extLst>
              </a:tr>
              <a:tr h="460127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spcBef>
                          <a:spcPts val="10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 ТУ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43,82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218014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с.Алексеевка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889039"/>
                  </a:ext>
                </a:extLst>
              </a:tr>
              <a:tr h="460127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с.Борское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20,83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365668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с.Борское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742027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г.Нефтегорска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021815"/>
                  </a:ext>
                </a:extLst>
              </a:tr>
              <a:tr h="460127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№3 г.Нефтегорска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9,08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594227"/>
                  </a:ext>
                </a:extLst>
              </a:tr>
              <a:tr h="460127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п.Новый Кутулук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597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8449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7D688C-E1B8-8E80-0198-4F2252BB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622168"/>
          </a:xfrm>
        </p:spPr>
        <p:txBody>
          <a:bodyPr>
            <a:normAutofit/>
          </a:bodyPr>
          <a:lstStyle/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выполнения отдельных заданий (достижение планируемых результатов в соответствии с образовательной программой), %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8EB72C1-0645-5975-2268-C4F4FE1B0E1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15380859"/>
              </p:ext>
            </p:extLst>
          </p:nvPr>
        </p:nvGraphicFramePr>
        <p:xfrm>
          <a:off x="1" y="622169"/>
          <a:ext cx="12192000" cy="6259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44896">
                  <a:extLst>
                    <a:ext uri="{9D8B030D-6E8A-4147-A177-3AD203B41FA5}">
                      <a16:colId xmlns:a16="http://schemas.microsoft.com/office/drawing/2014/main" val="1077285338"/>
                    </a:ext>
                  </a:extLst>
                </a:gridCol>
                <a:gridCol w="989676">
                  <a:extLst>
                    <a:ext uri="{9D8B030D-6E8A-4147-A177-3AD203B41FA5}">
                      <a16:colId xmlns:a16="http://schemas.microsoft.com/office/drawing/2014/main" val="259797990"/>
                    </a:ext>
                  </a:extLst>
                </a:gridCol>
                <a:gridCol w="1520733">
                  <a:extLst>
                    <a:ext uri="{9D8B030D-6E8A-4147-A177-3AD203B41FA5}">
                      <a16:colId xmlns:a16="http://schemas.microsoft.com/office/drawing/2014/main" val="2972343692"/>
                    </a:ext>
                  </a:extLst>
                </a:gridCol>
                <a:gridCol w="1536695">
                  <a:extLst>
                    <a:ext uri="{9D8B030D-6E8A-4147-A177-3AD203B41FA5}">
                      <a16:colId xmlns:a16="http://schemas.microsoft.com/office/drawing/2014/main" val="3065249756"/>
                    </a:ext>
                  </a:extLst>
                </a:gridCol>
              </a:tblGrid>
              <a:tr h="5742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ПООП обучающийся научится / получит возможность научиться или проверяемые требования (умения) в соответствии с ФГОС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 балл,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Юго-Восточный округ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680423"/>
                  </a:ext>
                </a:extLst>
              </a:tr>
              <a:tr h="1621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Первоначальные химические понятия. Тела и вещества. Чистые вещества и смеси. Описывать свойства твердых, жидких, газообразных веществ, выделяя их существенные признаки; называть соединения изученных классов неорганических веществ; составлять формулы неорганических соединений изученных классов; объективно оценивать информацию о веществах и химических процессах; осознавать значение теоретических знаний по химии для практической деятельности человека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70,74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82,41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133890"/>
                  </a:ext>
                </a:extLst>
              </a:tr>
              <a:tr h="1621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Первоначальные химические понятия. Тела и вещества. Чистые вещества и смеси. Описывать свойства твердых, жидких, газообразных веществ, выделяя их существенные признаки; называть соединения изученных классов неорганических веществ; составлять формулы неорганических соединений изученных классов; объективно оценивать информацию о веществах и химических процессах; осознавать значение теоретических знаний по химии для практической деятельности человека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63,74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63,87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236197"/>
                  </a:ext>
                </a:extLst>
              </a:tr>
              <a:tr h="796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Раскрывать смысл понятия «химическая реакция»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74,73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71.42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563287"/>
                  </a:ext>
                </a:extLst>
              </a:tr>
              <a:tr h="1621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Первоначальные химические понятия. Физические и химические явления. Химическая реакция. Признаки химических реакций. Различать химические и физические явления; называть признаки и условия протекания химических реакций; выявлять признаки, свидетельствующие о протекании химической реакции при выполнении химического опыта; объективно оценивать информацию о веществах и химических процессах; осознавать значение теоретических знаний по химии для практической деятельности человека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65,56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58" marR="32558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403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50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B1192E3-8FCC-D074-AEAD-C74925C070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880916"/>
              </p:ext>
            </p:extLst>
          </p:nvPr>
        </p:nvGraphicFramePr>
        <p:xfrm>
          <a:off x="1" y="0"/>
          <a:ext cx="12151150" cy="6870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8441">
                  <a:extLst>
                    <a:ext uri="{9D8B030D-6E8A-4147-A177-3AD203B41FA5}">
                      <a16:colId xmlns:a16="http://schemas.microsoft.com/office/drawing/2014/main" val="1807174497"/>
                    </a:ext>
                  </a:extLst>
                </a:gridCol>
                <a:gridCol w="876835">
                  <a:extLst>
                    <a:ext uri="{9D8B030D-6E8A-4147-A177-3AD203B41FA5}">
                      <a16:colId xmlns:a16="http://schemas.microsoft.com/office/drawing/2014/main" val="3160794729"/>
                    </a:ext>
                  </a:extLst>
                </a:gridCol>
                <a:gridCol w="1577153">
                  <a:extLst>
                    <a:ext uri="{9D8B030D-6E8A-4147-A177-3AD203B41FA5}">
                      <a16:colId xmlns:a16="http://schemas.microsoft.com/office/drawing/2014/main" val="462348370"/>
                    </a:ext>
                  </a:extLst>
                </a:gridCol>
                <a:gridCol w="1558721">
                  <a:extLst>
                    <a:ext uri="{9D8B030D-6E8A-4147-A177-3AD203B41FA5}">
                      <a16:colId xmlns:a16="http://schemas.microsoft.com/office/drawing/2014/main" val="273680953"/>
                    </a:ext>
                  </a:extLst>
                </a:gridCol>
              </a:tblGrid>
              <a:tr h="1214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 Атомы и молекулы. Химические элементы. Знаки химических элементов. Относительная атомная масса. Простые и сложные вещества. Атомно-молекулярное учение. Химическая формула. Относительная молекулярная масса. Моль. Молярная масса. Закон Авогадро. Вычислять относительную молекулярную и молярную массы веществ; раскрывать смысл закона Авогадро; характеризовать вещества по составу, строению и свойствам, устанавливать причинно-следственные связи между данными характеристиками вещества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3Б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61,10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74,09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60723"/>
                  </a:ext>
                </a:extLst>
              </a:tr>
              <a:tr h="1214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 Атомы и молекулы. Химические элементы. Знаки химических элементов. Относительная атомная масса. Простые и сложные вещества. Атомно-молекулярное учение. Химическая формула. Относительная молекулярная масса. Моль. Молярная масса. Закон Авогадро. Вычислять относительную молекулярную и молярную массы веществ; раскрывать смысл закона Авогадро; характеризовать вещества по составу, строению и свойствам, устанавливать причинно-следственные связи между данными характеристиками вещества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65,14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66,57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242766"/>
                  </a:ext>
                </a:extLst>
              </a:tr>
              <a:tr h="942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 Состав и строение атомов. Понятие об изотопах.  Периодический закон и Периодическая система химических элементов Д.И. Менделеева. Периоды и группы. Физический смысл порядкового номера элемента. Строение электронных оболочек атомов первых двадцати химических элементов Периодической системы Д.И. Менделеева. Химическая формула. Валентность химических элементов. Понятие об оксидах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78,95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659499"/>
                  </a:ext>
                </a:extLst>
              </a:tr>
              <a:tr h="8061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 Раскрывать смысл понятий «атом», «химический элемент», «простое вещество», «валентность», используя знаковую систему химии; называть химические элементы; объяснять физический смысл атомного (порядкового) номера химического элемента, номеров группы и периода в Периодической системе Д.И. Менделеева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66,40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90237"/>
                  </a:ext>
                </a:extLst>
              </a:tr>
              <a:tr h="397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 Характеризовать химические элементы (от водорода до кальция) на основе их положения в Периодической системе Д.И. Менделеева и особенностей строения их атомов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741751"/>
                  </a:ext>
                </a:extLst>
              </a:tr>
              <a:tr h="397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4.4. Составлять схемы строения атомов первых 20 элементов Периодической системы Д.И. Менделеева; составлять формулы бинарных соединений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2П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66,01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804742"/>
                  </a:ext>
                </a:extLst>
              </a:tr>
              <a:tr h="942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 Роль химии в жизни человека. Вода как растворитель. Растворы. Понятие о растворимости веществ в воде. Массовая доля вещества в растворе. Роль растворов в природе и жизни человека. Вычислять массовую долю растворенного вещества в растворе; приготовлять растворы с определенной массовой долей растворенного вещества; грамотно обращаться с веществами в повседневной жизни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89,32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70,88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914906"/>
                  </a:ext>
                </a:extLst>
              </a:tr>
              <a:tr h="942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 Использовать приобретенные знания для экологически грамотного поведения в окружающей среде; объективно оценивать информацию о веществах и химических процессах; осознавать значение теоретических знаний по химии для практической деятельности человека; понимать необходимость соблюдения предписаний, предлагаемых в инструкциях по использованию лекарств, средств бытовой химии и др.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1Б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84,36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59,49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2173" marR="22173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521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597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1DFCF0A-AA07-8AED-EFDA-1D4B0E89D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169738"/>
              </p:ext>
            </p:extLst>
          </p:nvPr>
        </p:nvGraphicFramePr>
        <p:xfrm>
          <a:off x="0" y="0"/>
          <a:ext cx="11943760" cy="7088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36946">
                  <a:extLst>
                    <a:ext uri="{9D8B030D-6E8A-4147-A177-3AD203B41FA5}">
                      <a16:colId xmlns:a16="http://schemas.microsoft.com/office/drawing/2014/main" val="3651707551"/>
                    </a:ext>
                  </a:extLst>
                </a:gridCol>
                <a:gridCol w="865900">
                  <a:extLst>
                    <a:ext uri="{9D8B030D-6E8A-4147-A177-3AD203B41FA5}">
                      <a16:colId xmlns:a16="http://schemas.microsoft.com/office/drawing/2014/main" val="261331135"/>
                    </a:ext>
                  </a:extLst>
                </a:gridCol>
                <a:gridCol w="1557484">
                  <a:extLst>
                    <a:ext uri="{9D8B030D-6E8A-4147-A177-3AD203B41FA5}">
                      <a16:colId xmlns:a16="http://schemas.microsoft.com/office/drawing/2014/main" val="3888444910"/>
                    </a:ext>
                  </a:extLst>
                </a:gridCol>
                <a:gridCol w="1483430">
                  <a:extLst>
                    <a:ext uri="{9D8B030D-6E8A-4147-A177-3AD203B41FA5}">
                      <a16:colId xmlns:a16="http://schemas.microsoft.com/office/drawing/2014/main" val="3200581151"/>
                    </a:ext>
                  </a:extLst>
                </a:gridCol>
              </a:tblGrid>
              <a:tr h="354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6.1. Химическая формула. Массовая доля химического элемента в соединении. Расчеты по химической формуле. Расчеты массовой доли химического элемента в соединении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65,96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917898"/>
                  </a:ext>
                </a:extLst>
              </a:tr>
              <a:tr h="363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6.2. Кислород. Водород. Вода. Важнейшие классы неорганических соединений. Оксиды. Основания. Кислоты. Соли (средние). Количество вещества. Моль. Молярная масса.  Молярный объем газов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87,63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570871"/>
                  </a:ext>
                </a:extLst>
              </a:tr>
              <a:tr h="723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6.3. Раскрывать смысл основных химических понятий «атом», «молекула», «химический элемент», «простое вещество», «сложное вещество», используя знаковую систему химии; составлять формулы бинарных соединений; вычислять относительную молекулярную и молярную массы веществ; вычислять массовую долю химического элемента по формуле соединения; характеризовать физические и химические свойства простых веществ: кислорода и водорода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43,83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398130"/>
                  </a:ext>
                </a:extLst>
              </a:tr>
              <a:tr h="3544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6.4. Раскрывать смысл понятия  «массовая доля химического элемента в соединении». Вычислять массовую долю химического элемента по формуле соединения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37,29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836390"/>
                  </a:ext>
                </a:extLst>
              </a:tr>
              <a:tr h="600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6.5. Определять принадлежность веществ к определенному классу соединений; составлять формулы неорганических соединений изученных классов; описывать свойства твердых, жидких, газообразных веществ, выделяя их существенные признаки; объективно оценивать информацию о веществах и химических процессах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38,44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53,43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213003"/>
                  </a:ext>
                </a:extLst>
              </a:tr>
              <a:tr h="908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7.1. Химическая реакция. Химические уравнения. Закон сохранения массы веществ. Типы химических реакций (соединения, разложения, замещения, обмена). Кислород. Водород. Вода. Генетическая связь между классами неорганических соединений. Правила безопасного обращения с веществами и лабораторным оборудованием. Способы разделения смесей. Понятие о методах познания в химии. Раскрывать смысл понятия «химическая реакция», используя знаковую систему химии; составлять уравнения химических реакций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51,12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629061"/>
                  </a:ext>
                </a:extLst>
              </a:tr>
              <a:tr h="734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7.2. Определять тип химических реакций; характеризовать физические и химические свойства простых веществ: кислорода и водорода; получать, собирать кислород и водород; характеризовать физические и химические свойства воды; характеризовать физические и химические свойства основных классов неорганических веществ: оксидов, кислот, оснований, солей; проводить опыты, подтверждающие химические свойства изученных классов неорганических веществ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632384"/>
                  </a:ext>
                </a:extLst>
              </a:tr>
              <a:tr h="887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7.3.1. Характеризовать взаимосвязь между классами неорганических соединений; соблюдать правила безопасной работы при проведении опытов; пользоваться лабораторным оборудованием и посудой; характеризовать вещества по составу, строению и свойствам, устанавливать причинно-следственные связи между данными характеристиками вещества; составлять уравнения реакций, соответствующих последовательности превращений неорганических веществ различных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64,36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389116"/>
                  </a:ext>
                </a:extLst>
              </a:tr>
              <a:tr h="887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7.3.2. Характеризовать взаимосвязь между классами неорганических соединений; соблюдать правила безопасной работы при проведении опытов; пользоваться лабораторным оборудованием и посудой; характеризовать вещества по составу, строению и свойствам, устанавливать причинно-следственные связи между данными характеристиками вещества; составлять уравнения реакций, соответствующих последовательности превращений неорганических веществ различных классов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46,47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82717"/>
                  </a:ext>
                </a:extLst>
              </a:tr>
              <a:tr h="539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Химия в системе наук. Роль химии в жизни человека. Грамотно обращаться с веществами в повседневной жизни; объективно оценивать информацию о веществах и химических процессах; осознавать значение теоретических знаний по химии для практической деятельности человека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71,55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69,73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267192"/>
                  </a:ext>
                </a:extLst>
              </a:tr>
              <a:tr h="7347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Химия в системе наук. Роль химии в жизни человека. Правила безопасного обращения с веществами и лабораторным оборудованием. Способы разделения смесей. Понятие о методах познания в химии. Соблюдать правила безопасной работы при проведении опытов; пользоваться лабораторным оборудованием и посудой; оценивать влияние химического загрязнения окружающей среды на организм человека; грамотно обращаться с веществами в повседневной жизни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2Б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79,01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90"/>
                        </a:spcBef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71,58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139" marR="16139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705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813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69CBE-B833-3314-5AD0-7B3B6141E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94269"/>
            <a:ext cx="10364451" cy="1216058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7( п)- меньше 40 %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A696B4-AF5B-8766-0764-0CC0965CC7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18" t="6842" r="21753"/>
          <a:stretch>
            <a:fillRect/>
          </a:stretch>
        </p:blipFill>
        <p:spPr bwMode="auto">
          <a:xfrm>
            <a:off x="1715678" y="1046376"/>
            <a:ext cx="9747316" cy="5811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8466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44560-79C5-2931-61C6-C99FFB0B0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068880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6.4 и 6.5(П)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–меньше 45%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9EF416-C826-985F-248D-D3D54D71EA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39" t="44755" r="21272" b="23603"/>
          <a:stretch>
            <a:fillRect/>
          </a:stretch>
        </p:blipFill>
        <p:spPr bwMode="auto">
          <a:xfrm>
            <a:off x="913775" y="1857081"/>
            <a:ext cx="10548593" cy="47699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378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8E551-7B8D-CD9C-29E3-77ED117E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41403"/>
            <a:ext cx="10364451" cy="1574275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отметок за выполненную работу и отметок по журналу 8 класс 2025 год</a:t>
            </a:r>
            <a:endParaRPr lang="ru-RU" sz="28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152887-DA12-6D67-4E47-3C1329F7B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2025 год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DE86243C-E6C9-5591-FCF0-048B5519043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54268926"/>
              </p:ext>
            </p:extLst>
          </p:nvPr>
        </p:nvGraphicFramePr>
        <p:xfrm>
          <a:off x="179109" y="1602557"/>
          <a:ext cx="5840691" cy="5033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F191AD3D-A539-347E-ABA0-C8E28BC78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/>
              <a:t>2026 год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E416E03A-10D0-C339-0D42-6FB4056DCBBC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086633820"/>
              </p:ext>
            </p:extLst>
          </p:nvPr>
        </p:nvGraphicFramePr>
        <p:xfrm>
          <a:off x="6172199" y="3051012"/>
          <a:ext cx="5934075" cy="358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303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E6FEB-0E28-A75F-39D0-AA026EF0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33352"/>
            <a:ext cx="10364451" cy="1343024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отметок за выполненную работу и отметок по журналу 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Юго-Восточного округа</a:t>
            </a:r>
            <a:endParaRPr lang="ru-RU" sz="24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B8D9F37-98F1-9029-2831-728AD1D10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37216"/>
              </p:ext>
            </p:extLst>
          </p:nvPr>
        </p:nvGraphicFramePr>
        <p:xfrm>
          <a:off x="207391" y="1876424"/>
          <a:ext cx="11821212" cy="47506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14554">
                  <a:extLst>
                    <a:ext uri="{9D8B030D-6E8A-4147-A177-3AD203B41FA5}">
                      <a16:colId xmlns:a16="http://schemas.microsoft.com/office/drawing/2014/main" val="1393415856"/>
                    </a:ext>
                  </a:extLst>
                </a:gridCol>
                <a:gridCol w="2436809">
                  <a:extLst>
                    <a:ext uri="{9D8B030D-6E8A-4147-A177-3AD203B41FA5}">
                      <a16:colId xmlns:a16="http://schemas.microsoft.com/office/drawing/2014/main" val="3932663801"/>
                    </a:ext>
                  </a:extLst>
                </a:gridCol>
                <a:gridCol w="2262212">
                  <a:extLst>
                    <a:ext uri="{9D8B030D-6E8A-4147-A177-3AD203B41FA5}">
                      <a16:colId xmlns:a16="http://schemas.microsoft.com/office/drawing/2014/main" val="1271624266"/>
                    </a:ext>
                  </a:extLst>
                </a:gridCol>
                <a:gridCol w="2607637">
                  <a:extLst>
                    <a:ext uri="{9D8B030D-6E8A-4147-A177-3AD203B41FA5}">
                      <a16:colId xmlns:a16="http://schemas.microsoft.com/office/drawing/2014/main" val="2344905030"/>
                    </a:ext>
                  </a:extLst>
                </a:gridCol>
              </a:tblGrid>
              <a:tr h="937682"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93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indent="-1270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Понизили результат,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9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indent="-2159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794552"/>
                  </a:ext>
                </a:extLst>
              </a:tr>
              <a:tr h="338588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spcBef>
                          <a:spcPts val="10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78,15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495440"/>
                  </a:ext>
                </a:extLst>
              </a:tr>
              <a:tr h="338588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spcBef>
                          <a:spcPts val="9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 ТУ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682367"/>
                  </a:ext>
                </a:extLst>
              </a:tr>
              <a:tr h="338588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с.Алексеевка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800373"/>
                  </a:ext>
                </a:extLst>
              </a:tr>
              <a:tr h="338588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 с.Борское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535191"/>
                  </a:ext>
                </a:extLst>
              </a:tr>
              <a:tr h="338588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с.Борское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786359"/>
                  </a:ext>
                </a:extLst>
              </a:tr>
              <a:tr h="706665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№2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г.Нефтегорска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90720"/>
                  </a:ext>
                </a:extLst>
              </a:tr>
              <a:tr h="706665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№3 г.Нефтегорска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398389"/>
                  </a:ext>
                </a:extLst>
              </a:tr>
              <a:tr h="706665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п.Новый Кутулук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844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71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565AE-F58A-57A3-B202-03E2366C0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92231"/>
            <a:ext cx="10364451" cy="1136519"/>
          </a:xfrm>
        </p:spPr>
        <p:txBody>
          <a:bodyPr>
            <a:normAutofit fontScale="90000"/>
          </a:bodyPr>
          <a:lstStyle/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ВПР по химии </a:t>
            </a:r>
            <a:b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программе 8 класса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F0E6CD-DF07-6FFA-EFAF-9C58A3769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328" y="990600"/>
            <a:ext cx="4873474" cy="933450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22E167-8FA4-C81C-578C-FD75B3DBBA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algn="l" rtl="0" eaLnBrk="1" fontAlgn="t" latinLnBrk="0" hangingPunct="1">
              <a:lnSpc>
                <a:spcPct val="150000"/>
              </a:lnSpc>
              <a:buNone/>
            </a:pPr>
            <a:r>
              <a:rPr lang="ru-RU" sz="2000" b="1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7207E1-95F5-6592-D446-2B8CDB5F71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6423" y="1428750"/>
            <a:ext cx="4881804" cy="495300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06BDBB94-0431-3DDB-B1DF-72C25980234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741677608"/>
              </p:ext>
            </p:extLst>
          </p:nvPr>
        </p:nvGraphicFramePr>
        <p:xfrm>
          <a:off x="6096000" y="1924051"/>
          <a:ext cx="5972175" cy="47784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97441">
                  <a:extLst>
                    <a:ext uri="{9D8B030D-6E8A-4147-A177-3AD203B41FA5}">
                      <a16:colId xmlns:a16="http://schemas.microsoft.com/office/drawing/2014/main" val="4209560050"/>
                    </a:ext>
                  </a:extLst>
                </a:gridCol>
                <a:gridCol w="2074734">
                  <a:extLst>
                    <a:ext uri="{9D8B030D-6E8A-4147-A177-3AD203B41FA5}">
                      <a16:colId xmlns:a16="http://schemas.microsoft.com/office/drawing/2014/main" val="1221029664"/>
                    </a:ext>
                  </a:extLst>
                </a:gridCol>
              </a:tblGrid>
              <a:tr h="9039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оценки освоения программы 8 класса по химии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167260"/>
                  </a:ext>
                </a:extLst>
              </a:tr>
              <a:tr h="4242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участников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815181"/>
                  </a:ext>
                </a:extLst>
              </a:tr>
              <a:tr h="3770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030627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отметка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900164"/>
                  </a:ext>
                </a:extLst>
              </a:tr>
              <a:tr h="443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2672115"/>
                  </a:ext>
                </a:extLst>
              </a:tr>
              <a:tr h="612976">
                <a:tc>
                  <a:txBody>
                    <a:bodyPr/>
                    <a:lstStyle/>
                    <a:p>
                      <a:pPr indent="-7620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80,95%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69125"/>
                  </a:ext>
                </a:extLst>
              </a:tr>
              <a:tr h="697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учащихся, не преодолевших минимальную границу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12301"/>
                  </a:ext>
                </a:extLst>
              </a:tr>
              <a:tr h="942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отметку «5» от общего числа участников ВПР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23,8 %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156770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5F80060-8D0C-8168-3435-4B02F9905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867733"/>
              </p:ext>
            </p:extLst>
          </p:nvPr>
        </p:nvGraphicFramePr>
        <p:xfrm>
          <a:off x="197962" y="1924049"/>
          <a:ext cx="5698011" cy="480921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8521">
                  <a:extLst>
                    <a:ext uri="{9D8B030D-6E8A-4147-A177-3AD203B41FA5}">
                      <a16:colId xmlns:a16="http://schemas.microsoft.com/office/drawing/2014/main" val="1989229774"/>
                    </a:ext>
                  </a:extLst>
                </a:gridCol>
                <a:gridCol w="1979490">
                  <a:extLst>
                    <a:ext uri="{9D8B030D-6E8A-4147-A177-3AD203B41FA5}">
                      <a16:colId xmlns:a16="http://schemas.microsoft.com/office/drawing/2014/main" val="2269308708"/>
                    </a:ext>
                  </a:extLst>
                </a:gridCol>
              </a:tblGrid>
              <a:tr h="81915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оценки освоения программы 8 класса по химии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62223"/>
                  </a:ext>
                </a:extLst>
              </a:tr>
              <a:tr h="3730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участников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721686"/>
                  </a:ext>
                </a:extLst>
              </a:tr>
              <a:tr h="3730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114293"/>
                  </a:ext>
                </a:extLst>
              </a:tr>
              <a:tr h="37309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отметка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082807"/>
                  </a:ext>
                </a:extLst>
              </a:tr>
              <a:tr h="4572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457946"/>
                  </a:ext>
                </a:extLst>
              </a:tr>
              <a:tr h="644812">
                <a:tc>
                  <a:txBody>
                    <a:bodyPr/>
                    <a:lstStyle/>
                    <a:p>
                      <a:pPr indent="-7620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47,7%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14652"/>
                  </a:ext>
                </a:extLst>
              </a:tr>
              <a:tr h="6782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учащихся, не преодолевших минимальную границу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5,9 %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801787"/>
                  </a:ext>
                </a:extLst>
              </a:tr>
              <a:tr h="98776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отметку «5» от общего числа участников ВПР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12,2 %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73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818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C2A36-4BE8-1D61-BE26-0B91C0BE4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28601"/>
            <a:ext cx="10364451" cy="1219199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по химии в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классе</a:t>
            </a:r>
            <a:endParaRPr lang="ru-RU" sz="24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752001F-CB68-3278-DB27-A18C0712B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895494"/>
              </p:ext>
            </p:extLst>
          </p:nvPr>
        </p:nvGraphicFramePr>
        <p:xfrm>
          <a:off x="161924" y="2381249"/>
          <a:ext cx="11744325" cy="36671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634427">
                  <a:extLst>
                    <a:ext uri="{9D8B030D-6E8A-4147-A177-3AD203B41FA5}">
                      <a16:colId xmlns:a16="http://schemas.microsoft.com/office/drawing/2014/main" val="738099343"/>
                    </a:ext>
                  </a:extLst>
                </a:gridCol>
                <a:gridCol w="1554949">
                  <a:extLst>
                    <a:ext uri="{9D8B030D-6E8A-4147-A177-3AD203B41FA5}">
                      <a16:colId xmlns:a16="http://schemas.microsoft.com/office/drawing/2014/main" val="2595905986"/>
                    </a:ext>
                  </a:extLst>
                </a:gridCol>
                <a:gridCol w="1554949">
                  <a:extLst>
                    <a:ext uri="{9D8B030D-6E8A-4147-A177-3AD203B41FA5}">
                      <a16:colId xmlns:a16="http://schemas.microsoft.com/office/drawing/2014/main" val="3945407226"/>
                    </a:ext>
                  </a:extLst>
                </a:gridCol>
              </a:tblGrid>
              <a:tr h="122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965"/>
                        </a:spcBef>
                        <a:buNone/>
                      </a:pPr>
                      <a:r>
                        <a:rPr lang="ru-RU" sz="2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259998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ОО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20"/>
                        </a:spcBef>
                        <a:buNone/>
                      </a:pPr>
                      <a:r>
                        <a:rPr lang="ru-RU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977681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участников, чел.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55"/>
                        </a:spcBef>
                        <a:buNone/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403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689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022492-01D3-0502-20F6-62E150CEB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725" y="618518"/>
            <a:ext cx="10049501" cy="324458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проверочной работы</a:t>
            </a:r>
            <a:endParaRPr lang="ru-RU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33D74-C7C2-5D12-0BFB-519EB3551D13}"/>
              </a:ext>
            </a:extLst>
          </p:cNvPr>
          <p:cNvSpPr txBox="1"/>
          <p:nvPr/>
        </p:nvSpPr>
        <p:spPr>
          <a:xfrm>
            <a:off x="581025" y="1600200"/>
            <a:ext cx="1129665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Проверочная работа состоит из двух частей и включает в себя 16 заданий различных типов .Все задания базового уровня.</a:t>
            </a:r>
            <a:r>
              <a:rPr lang="ru-RU" sz="1400" dirty="0"/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1 содержатся задания 1–8; в части 2 –задания 9–16.</a:t>
            </a:r>
          </a:p>
          <a:p>
            <a:pPr marL="0" indent="0" algn="ctr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распределения заданий по основным содержательным блокам курса химии</a:t>
            </a:r>
          </a:p>
          <a:p>
            <a:pPr marL="0" indent="0"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BFF1AF8-4E88-248D-8330-AA79A545F5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22887"/>
              </p:ext>
            </p:extLst>
          </p:nvPr>
        </p:nvGraphicFramePr>
        <p:xfrm>
          <a:off x="171450" y="2366963"/>
          <a:ext cx="11830050" cy="1944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2822">
                  <a:extLst>
                    <a:ext uri="{9D8B030D-6E8A-4147-A177-3AD203B41FA5}">
                      <a16:colId xmlns:a16="http://schemas.microsoft.com/office/drawing/2014/main" val="241983350"/>
                    </a:ext>
                  </a:extLst>
                </a:gridCol>
                <a:gridCol w="3357228">
                  <a:extLst>
                    <a:ext uri="{9D8B030D-6E8A-4147-A177-3AD203B41FA5}">
                      <a16:colId xmlns:a16="http://schemas.microsoft.com/office/drawing/2014/main" val="687051535"/>
                    </a:ext>
                  </a:extLst>
                </a:gridCol>
              </a:tblGrid>
              <a:tr h="46744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Содержательные блоки курса химии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0" algn="just">
                        <a:buNone/>
                      </a:pPr>
                      <a:r>
                        <a:rPr lang="ru-RU" sz="11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заданий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875984"/>
                  </a:ext>
                </a:extLst>
              </a:tr>
              <a:tr h="456901">
                <a:tc>
                  <a:txBody>
                    <a:bodyPr/>
                    <a:lstStyle/>
                    <a:p>
                      <a:pPr marL="793750" algn="l">
                        <a:buNone/>
                      </a:pPr>
                      <a:r>
                        <a:rPr lang="ru-RU" sz="1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органической химии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0" algn="just"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793750" algn="just"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759564"/>
                  </a:ext>
                </a:extLst>
              </a:tr>
              <a:tr h="228451">
                <a:tc>
                  <a:txBody>
                    <a:bodyPr/>
                    <a:lstStyle/>
                    <a:p>
                      <a:pPr marL="793750" algn="l">
                        <a:buNone/>
                      </a:pPr>
                      <a:r>
                        <a:rPr lang="ru-RU" sz="1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Органическая химия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0" algn="just"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2129298"/>
                  </a:ext>
                </a:extLst>
              </a:tr>
              <a:tr h="5629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1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познания в химии. Экспериментальные основы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None/>
                      </a:pPr>
                      <a:r>
                        <a:rPr lang="ru-RU" sz="11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химии. Химия и жизнь. Расчетные задачи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93750" algn="l">
                        <a:buNone/>
                      </a:pPr>
                      <a:r>
                        <a:rPr lang="ru-RU" sz="115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0" algn="just"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793995"/>
                  </a:ext>
                </a:extLst>
              </a:tr>
              <a:tr h="22845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93750" algn="just"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2671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D2D6397-628D-DDBF-9BBB-B92B44B7F0B4}"/>
              </a:ext>
            </a:extLst>
          </p:cNvPr>
          <p:cNvSpPr txBox="1"/>
          <p:nvPr/>
        </p:nvSpPr>
        <p:spPr>
          <a:xfrm>
            <a:off x="4162425" y="4613937"/>
            <a:ext cx="4981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оценивания выполнения работы</a:t>
            </a:r>
            <a:endParaRPr lang="ru-RU" sz="1600" b="1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808E334-573D-3A0F-6755-5C0ADB83F4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50016"/>
              </p:ext>
            </p:extLst>
          </p:nvPr>
        </p:nvGraphicFramePr>
        <p:xfrm>
          <a:off x="171450" y="5255247"/>
          <a:ext cx="11830050" cy="12312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73334">
                  <a:extLst>
                    <a:ext uri="{9D8B030D-6E8A-4147-A177-3AD203B41FA5}">
                      <a16:colId xmlns:a16="http://schemas.microsoft.com/office/drawing/2014/main" val="1590925787"/>
                    </a:ext>
                  </a:extLst>
                </a:gridCol>
                <a:gridCol w="1694246">
                  <a:extLst>
                    <a:ext uri="{9D8B030D-6E8A-4147-A177-3AD203B41FA5}">
                      <a16:colId xmlns:a16="http://schemas.microsoft.com/office/drawing/2014/main" val="3039228146"/>
                    </a:ext>
                  </a:extLst>
                </a:gridCol>
                <a:gridCol w="1518765">
                  <a:extLst>
                    <a:ext uri="{9D8B030D-6E8A-4147-A177-3AD203B41FA5}">
                      <a16:colId xmlns:a16="http://schemas.microsoft.com/office/drawing/2014/main" val="3135709467"/>
                    </a:ext>
                  </a:extLst>
                </a:gridCol>
                <a:gridCol w="1522470">
                  <a:extLst>
                    <a:ext uri="{9D8B030D-6E8A-4147-A177-3AD203B41FA5}">
                      <a16:colId xmlns:a16="http://schemas.microsoft.com/office/drawing/2014/main" val="2823329457"/>
                    </a:ext>
                  </a:extLst>
                </a:gridCol>
                <a:gridCol w="1521235">
                  <a:extLst>
                    <a:ext uri="{9D8B030D-6E8A-4147-A177-3AD203B41FA5}">
                      <a16:colId xmlns:a16="http://schemas.microsoft.com/office/drawing/2014/main" val="3885814197"/>
                    </a:ext>
                  </a:extLst>
                </a:gridCol>
              </a:tblGrid>
              <a:tr h="615639">
                <a:tc>
                  <a:txBody>
                    <a:bodyPr/>
                    <a:lstStyle/>
                    <a:p>
                      <a:pPr>
                        <a:spcBef>
                          <a:spcPts val="35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по пятибалльной шкале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5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8125653"/>
                  </a:ext>
                </a:extLst>
              </a:tr>
              <a:tr h="615639">
                <a:tc>
                  <a:txBody>
                    <a:bodyPr/>
                    <a:lstStyle/>
                    <a:p>
                      <a:pPr>
                        <a:spcBef>
                          <a:spcPts val="72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Первичные баллы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9-16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17-24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72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25-32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889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E67AB-B5A1-BDC9-0A6E-2FAF9240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 (статистика по отметкам)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C9051E4-F1D5-0C50-732E-B967FA38AF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257429"/>
              </p:ext>
            </p:extLst>
          </p:nvPr>
        </p:nvGraphicFramePr>
        <p:xfrm>
          <a:off x="150829" y="1885951"/>
          <a:ext cx="11906053" cy="43589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17006">
                  <a:extLst>
                    <a:ext uri="{9D8B030D-6E8A-4147-A177-3AD203B41FA5}">
                      <a16:colId xmlns:a16="http://schemas.microsoft.com/office/drawing/2014/main" val="100852739"/>
                    </a:ext>
                  </a:extLst>
                </a:gridCol>
                <a:gridCol w="1955352">
                  <a:extLst>
                    <a:ext uri="{9D8B030D-6E8A-4147-A177-3AD203B41FA5}">
                      <a16:colId xmlns:a16="http://schemas.microsoft.com/office/drawing/2014/main" val="751828483"/>
                    </a:ext>
                  </a:extLst>
                </a:gridCol>
                <a:gridCol w="1027103">
                  <a:extLst>
                    <a:ext uri="{9D8B030D-6E8A-4147-A177-3AD203B41FA5}">
                      <a16:colId xmlns:a16="http://schemas.microsoft.com/office/drawing/2014/main" val="65788349"/>
                    </a:ext>
                  </a:extLst>
                </a:gridCol>
                <a:gridCol w="1181409">
                  <a:extLst>
                    <a:ext uri="{9D8B030D-6E8A-4147-A177-3AD203B41FA5}">
                      <a16:colId xmlns:a16="http://schemas.microsoft.com/office/drawing/2014/main" val="2669202611"/>
                    </a:ext>
                  </a:extLst>
                </a:gridCol>
                <a:gridCol w="1181409">
                  <a:extLst>
                    <a:ext uri="{9D8B030D-6E8A-4147-A177-3AD203B41FA5}">
                      <a16:colId xmlns:a16="http://schemas.microsoft.com/office/drawing/2014/main" val="2525523280"/>
                    </a:ext>
                  </a:extLst>
                </a:gridCol>
                <a:gridCol w="1178997">
                  <a:extLst>
                    <a:ext uri="{9D8B030D-6E8A-4147-A177-3AD203B41FA5}">
                      <a16:colId xmlns:a16="http://schemas.microsoft.com/office/drawing/2014/main" val="1200444192"/>
                    </a:ext>
                  </a:extLst>
                </a:gridCol>
                <a:gridCol w="905269">
                  <a:extLst>
                    <a:ext uri="{9D8B030D-6E8A-4147-A177-3AD203B41FA5}">
                      <a16:colId xmlns:a16="http://schemas.microsoft.com/office/drawing/2014/main" val="3849117229"/>
                    </a:ext>
                  </a:extLst>
                </a:gridCol>
                <a:gridCol w="970066">
                  <a:extLst>
                    <a:ext uri="{9D8B030D-6E8A-4147-A177-3AD203B41FA5}">
                      <a16:colId xmlns:a16="http://schemas.microsoft.com/office/drawing/2014/main" val="757787018"/>
                    </a:ext>
                  </a:extLst>
                </a:gridCol>
                <a:gridCol w="941812">
                  <a:extLst>
                    <a:ext uri="{9D8B030D-6E8A-4147-A177-3AD203B41FA5}">
                      <a16:colId xmlns:a16="http://schemas.microsoft.com/office/drawing/2014/main" val="775514332"/>
                    </a:ext>
                  </a:extLst>
                </a:gridCol>
                <a:gridCol w="847630">
                  <a:extLst>
                    <a:ext uri="{9D8B030D-6E8A-4147-A177-3AD203B41FA5}">
                      <a16:colId xmlns:a16="http://schemas.microsoft.com/office/drawing/2014/main" val="608043292"/>
                    </a:ext>
                  </a:extLst>
                </a:gridCol>
              </a:tblGrid>
              <a:tr h="318052">
                <a:tc rowSpan="3">
                  <a:txBody>
                    <a:bodyPr/>
                    <a:lstStyle/>
                    <a:p>
                      <a:pPr indent="124460" algn="ctr">
                        <a:lnSpc>
                          <a:spcPct val="115000"/>
                        </a:lnSpc>
                        <a:spcBef>
                          <a:spcPts val="72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участников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-69850" algn="ctr">
                        <a:lnSpc>
                          <a:spcPct val="115000"/>
                        </a:lnSpc>
                        <a:spcBef>
                          <a:spcPts val="30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Факт. численность участников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баллам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95027"/>
                  </a:ext>
                </a:extLst>
              </a:tr>
              <a:tr h="318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81468"/>
                  </a:ext>
                </a:extLst>
              </a:tr>
              <a:tr h="318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592311"/>
                  </a:ext>
                </a:extLst>
              </a:tr>
              <a:tr h="318052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990131"/>
                  </a:ext>
                </a:extLst>
              </a:tr>
              <a:tr h="663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90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785"/>
                        </a:spcBef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33,29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234494"/>
                  </a:ext>
                </a:extLst>
              </a:tr>
              <a:tr h="663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Юго-Восточный округ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334158"/>
                  </a:ext>
                </a:extLst>
              </a:tr>
              <a:tr h="431430"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735942"/>
                  </a:ext>
                </a:extLst>
              </a:tr>
              <a:tr h="663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20,33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33,16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857704"/>
                  </a:ext>
                </a:extLst>
              </a:tr>
              <a:tr h="663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Юго-Восточный округ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438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9637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096D5D-10D9-7B28-3EEF-1FED34578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07391"/>
            <a:ext cx="10364451" cy="1159496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Распределение групп баллов ОО Юго-Восточного округа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69DD0D9-29CC-D975-0BE5-D36871A7D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2587"/>
              </p:ext>
            </p:extLst>
          </p:nvPr>
        </p:nvGraphicFramePr>
        <p:xfrm>
          <a:off x="150828" y="1536569"/>
          <a:ext cx="11802360" cy="48265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47789">
                  <a:extLst>
                    <a:ext uri="{9D8B030D-6E8A-4147-A177-3AD203B41FA5}">
                      <a16:colId xmlns:a16="http://schemas.microsoft.com/office/drawing/2014/main" val="695414830"/>
                    </a:ext>
                  </a:extLst>
                </a:gridCol>
                <a:gridCol w="1725174">
                  <a:extLst>
                    <a:ext uri="{9D8B030D-6E8A-4147-A177-3AD203B41FA5}">
                      <a16:colId xmlns:a16="http://schemas.microsoft.com/office/drawing/2014/main" val="165140642"/>
                    </a:ext>
                  </a:extLst>
                </a:gridCol>
                <a:gridCol w="1375313">
                  <a:extLst>
                    <a:ext uri="{9D8B030D-6E8A-4147-A177-3AD203B41FA5}">
                      <a16:colId xmlns:a16="http://schemas.microsoft.com/office/drawing/2014/main" val="537985869"/>
                    </a:ext>
                  </a:extLst>
                </a:gridCol>
                <a:gridCol w="1536973">
                  <a:extLst>
                    <a:ext uri="{9D8B030D-6E8A-4147-A177-3AD203B41FA5}">
                      <a16:colId xmlns:a16="http://schemas.microsoft.com/office/drawing/2014/main" val="209157210"/>
                    </a:ext>
                  </a:extLst>
                </a:gridCol>
                <a:gridCol w="1536973">
                  <a:extLst>
                    <a:ext uri="{9D8B030D-6E8A-4147-A177-3AD203B41FA5}">
                      <a16:colId xmlns:a16="http://schemas.microsoft.com/office/drawing/2014/main" val="3750725941"/>
                    </a:ext>
                  </a:extLst>
                </a:gridCol>
                <a:gridCol w="1380138">
                  <a:extLst>
                    <a:ext uri="{9D8B030D-6E8A-4147-A177-3AD203B41FA5}">
                      <a16:colId xmlns:a16="http://schemas.microsoft.com/office/drawing/2014/main" val="3492187301"/>
                    </a:ext>
                  </a:extLst>
                </a:gridCol>
              </a:tblGrid>
              <a:tr h="689504">
                <a:tc rowSpan="2"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87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78765" indent="14478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участников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(%)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657370"/>
                  </a:ext>
                </a:extLst>
              </a:tr>
              <a:tr h="669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6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03935"/>
                  </a:ext>
                </a:extLst>
              </a:tr>
              <a:tr h="689504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spcBef>
                          <a:spcPts val="9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20,33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46,15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12810"/>
                  </a:ext>
                </a:extLst>
              </a:tr>
              <a:tr h="69600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spcBef>
                          <a:spcPts val="10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 ТУ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8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spcBef>
                          <a:spcPts val="175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313466"/>
                  </a:ext>
                </a:extLst>
              </a:tr>
              <a:tr h="69600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с.Борское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939748"/>
                  </a:ext>
                </a:extLst>
              </a:tr>
              <a:tr h="689504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с.Дмитриевка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42,86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57,14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162162"/>
                  </a:ext>
                </a:extLst>
              </a:tr>
              <a:tr h="696008">
                <a:tc>
                  <a:txBody>
                    <a:bodyPr/>
                    <a:lstStyle/>
                    <a:p>
                      <a:pPr marL="278765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с.Богдановка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8765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192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298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A55B1-3900-F07E-A933-0DDE68DAD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5989"/>
            <a:ext cx="10364451" cy="820131"/>
          </a:xfrm>
        </p:spPr>
        <p:txBody>
          <a:bodyPr>
            <a:normAutofit/>
          </a:bodyPr>
          <a:lstStyle/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выполнения отдельных заданий (достижение планируемых результатов в соответствии с образовательной программой), %</a:t>
            </a:r>
            <a:endParaRPr lang="ru-RU" sz="1800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8BBFB97-5F1D-5852-7407-E06BBF577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451916"/>
              </p:ext>
            </p:extLst>
          </p:nvPr>
        </p:nvGraphicFramePr>
        <p:xfrm>
          <a:off x="207390" y="801277"/>
          <a:ext cx="11783504" cy="5990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29108">
                  <a:extLst>
                    <a:ext uri="{9D8B030D-6E8A-4147-A177-3AD203B41FA5}">
                      <a16:colId xmlns:a16="http://schemas.microsoft.com/office/drawing/2014/main" val="3587481253"/>
                    </a:ext>
                  </a:extLst>
                </a:gridCol>
                <a:gridCol w="854285">
                  <a:extLst>
                    <a:ext uri="{9D8B030D-6E8A-4147-A177-3AD203B41FA5}">
                      <a16:colId xmlns:a16="http://schemas.microsoft.com/office/drawing/2014/main" val="3561936393"/>
                    </a:ext>
                  </a:extLst>
                </a:gridCol>
                <a:gridCol w="1536589">
                  <a:extLst>
                    <a:ext uri="{9D8B030D-6E8A-4147-A177-3AD203B41FA5}">
                      <a16:colId xmlns:a16="http://schemas.microsoft.com/office/drawing/2014/main" val="2466584189"/>
                    </a:ext>
                  </a:extLst>
                </a:gridCol>
                <a:gridCol w="1463522">
                  <a:extLst>
                    <a:ext uri="{9D8B030D-6E8A-4147-A177-3AD203B41FA5}">
                      <a16:colId xmlns:a16="http://schemas.microsoft.com/office/drawing/2014/main" val="3970124323"/>
                    </a:ext>
                  </a:extLst>
                </a:gridCol>
              </a:tblGrid>
              <a:tr h="5963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Блоки ПООП обучающийся научится / получит возможность научиться или проверяемые требования (умения) в соответствии с ФГОС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 балл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Юго-Восточный округ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77069"/>
                  </a:ext>
                </a:extLst>
              </a:tr>
              <a:tr h="4447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Классификация</a:t>
                      </a:r>
                    </a:p>
                    <a:p>
                      <a:pPr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номенклатура органических соединений.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70,23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174943"/>
                  </a:ext>
                </a:extLst>
              </a:tr>
              <a:tr h="9239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2.Основные положения теории строения</a:t>
                      </a:r>
                    </a:p>
                    <a:p>
                      <a:pPr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строения органических молекулы. веществ А.М. Бутлерова.</a:t>
                      </a:r>
                    </a:p>
                    <a:p>
                      <a:pPr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Углеродный скелет органической Кратность химической связи. Зависимость свойств веществ строения молекул. Гомологический ряд. Изомерия и изомерия, изомеры.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80,68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82,95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54319"/>
                  </a:ext>
                </a:extLst>
              </a:tr>
              <a:tr h="1101041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Состав, строение, физические и химические свойства типичных представителей различных классов органических веществ. Генетическая связь между типичными представителями различных классов органических веществ. Уравнения соответствующих химических реакций с использованием структурных формул.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59,78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996841"/>
                  </a:ext>
                </a:extLst>
              </a:tr>
              <a:tr h="923906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Тривиальные названия отдельных органических веществ. Состав, строение, физические и химические свойства типичных представителей различных классов органических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57,28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952837"/>
                  </a:ext>
                </a:extLst>
              </a:tr>
              <a:tr h="716186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Источники углеводородного сырья (нефть, природный газ, уголь), способы их переработки и практическое применение продуктов.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74,55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398912"/>
                  </a:ext>
                </a:extLst>
              </a:tr>
              <a:tr h="1284548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Тривиальные названия отдельных органических веществ. Состав, строение, физические и химические свойства типичных представителей различных классов органических веществ. Генетическая связь между типичными представителями различных классов органических веществ. Уравнения соответствующих химических реакций с использованием структурных формул.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34" marR="39334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682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882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2015E51-4977-B3B0-940F-4DB8B420A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81926"/>
              </p:ext>
            </p:extLst>
          </p:nvPr>
        </p:nvGraphicFramePr>
        <p:xfrm>
          <a:off x="131976" y="254523"/>
          <a:ext cx="11962614" cy="6466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49631">
                  <a:extLst>
                    <a:ext uri="{9D8B030D-6E8A-4147-A177-3AD203B41FA5}">
                      <a16:colId xmlns:a16="http://schemas.microsoft.com/office/drawing/2014/main" val="3822859776"/>
                    </a:ext>
                  </a:extLst>
                </a:gridCol>
                <a:gridCol w="867270">
                  <a:extLst>
                    <a:ext uri="{9D8B030D-6E8A-4147-A177-3AD203B41FA5}">
                      <a16:colId xmlns:a16="http://schemas.microsoft.com/office/drawing/2014/main" val="3742819610"/>
                    </a:ext>
                  </a:extLst>
                </a:gridCol>
                <a:gridCol w="1559944">
                  <a:extLst>
                    <a:ext uri="{9D8B030D-6E8A-4147-A177-3AD203B41FA5}">
                      <a16:colId xmlns:a16="http://schemas.microsoft.com/office/drawing/2014/main" val="3570413720"/>
                    </a:ext>
                  </a:extLst>
                </a:gridCol>
                <a:gridCol w="1485769">
                  <a:extLst>
                    <a:ext uri="{9D8B030D-6E8A-4147-A177-3AD203B41FA5}">
                      <a16:colId xmlns:a16="http://schemas.microsoft.com/office/drawing/2014/main" val="1763657761"/>
                    </a:ext>
                  </a:extLst>
                </a:gridCol>
              </a:tblGrid>
              <a:tr h="723251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Состав, строения и превращений органических соединений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81,37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86,47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444823"/>
                  </a:ext>
                </a:extLst>
              </a:tr>
              <a:tr h="1528779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Вычисления по химическим уравнениям (массы, объема, количества исходного вещества или продукта реакции по известным массе, объему, количеству одного из исходных веществ или продуктов реакции).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47,58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747601"/>
                  </a:ext>
                </a:extLst>
              </a:tr>
              <a:tr h="1146584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Методы научного познания, используемого в химии при изучении веществ и химических явлений (наблюдение, измерение, эксперимент, моделирование)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23708"/>
                  </a:ext>
                </a:extLst>
              </a:tr>
              <a:tr h="1528779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Вычисления по химическим уравнениям (массы, объема, количества исходного вещества или продукта реакции по известным массе, объему, количеству одного из исходных веществ или продуктов реакции)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50,46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272661"/>
                  </a:ext>
                </a:extLst>
              </a:tr>
              <a:tr h="1539395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Тривиальные названия отдельных органических веществ. Характеризовать состав, строение, физические и химические свойства типичных представителей различных классов органических веществ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68,84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818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735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161000B-45E6-2DD1-6F48-3D1B9A3FA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740248"/>
              </p:ext>
            </p:extLst>
          </p:nvPr>
        </p:nvGraphicFramePr>
        <p:xfrm>
          <a:off x="160256" y="254525"/>
          <a:ext cx="11868345" cy="64290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86198">
                  <a:extLst>
                    <a:ext uri="{9D8B030D-6E8A-4147-A177-3AD203B41FA5}">
                      <a16:colId xmlns:a16="http://schemas.microsoft.com/office/drawing/2014/main" val="1915445629"/>
                    </a:ext>
                  </a:extLst>
                </a:gridCol>
                <a:gridCol w="860435">
                  <a:extLst>
                    <a:ext uri="{9D8B030D-6E8A-4147-A177-3AD203B41FA5}">
                      <a16:colId xmlns:a16="http://schemas.microsoft.com/office/drawing/2014/main" val="3751089077"/>
                    </a:ext>
                  </a:extLst>
                </a:gridCol>
                <a:gridCol w="1547651">
                  <a:extLst>
                    <a:ext uri="{9D8B030D-6E8A-4147-A177-3AD203B41FA5}">
                      <a16:colId xmlns:a16="http://schemas.microsoft.com/office/drawing/2014/main" val="2205877510"/>
                    </a:ext>
                  </a:extLst>
                </a:gridCol>
                <a:gridCol w="1474061">
                  <a:extLst>
                    <a:ext uri="{9D8B030D-6E8A-4147-A177-3AD203B41FA5}">
                      <a16:colId xmlns:a16="http://schemas.microsoft.com/office/drawing/2014/main" val="352665989"/>
                    </a:ext>
                  </a:extLst>
                </a:gridCol>
              </a:tblGrid>
              <a:tr h="1206362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Тривиальные названия отдельных органических веществ. Состав, строение, физические и химические свойства типичных представителей различных классов органических веществ.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85,91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338676"/>
                  </a:ext>
                </a:extLst>
              </a:tr>
              <a:tr h="1198043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 Химическая символика для составления молекулярных и структурных формул органических веществ и уравнений химических реакций. Класс/группа органических соединений, Названия по систематической номенклатуре (IUPAC).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76,37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79,09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3893139"/>
                  </a:ext>
                </a:extLst>
              </a:tr>
              <a:tr h="1198043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Генетическая связь между типичными представителями различных классов органических веществ, уравнениями Химические реакции с использованием структурных формул органических веществ.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58,87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57,05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939684"/>
                  </a:ext>
                </a:extLst>
              </a:tr>
              <a:tr h="1797064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Состав, строение, физические и химические свойства типичных представителей различных классов органических веществ. Генетическая связь между типичными представителями различных классов органических веществ. Химические реакций с использованием структурных формул. Названия  органических веществ по систематической номенклатуре (IUPAC).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908115"/>
                  </a:ext>
                </a:extLst>
              </a:tr>
              <a:tr h="1029567">
                <a:tc>
                  <a:txBody>
                    <a:bodyPr/>
                    <a:lstStyle/>
                    <a:p>
                      <a:pPr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 Молекулярная формула органического вещества по массовым долям элементов, входящих в его состав, или по продуктам сгорания. Практическое значения органических веществ.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27,96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90"/>
                        </a:spcBef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22" marR="59822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791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8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8081F9-80E3-D4F0-86A6-328659055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3123"/>
            <a:ext cx="10364451" cy="953678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отметок за выполненную работу и отметок по журналу 10 класс</a:t>
            </a:r>
            <a:endParaRPr lang="ru-RU" sz="28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093510-4479-4D34-C97F-F6F105910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328" y="1621410"/>
            <a:ext cx="4873474" cy="50904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93715300-B4AA-D92C-A6A5-749CB7185D8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42339742"/>
              </p:ext>
            </p:extLst>
          </p:nvPr>
        </p:nvGraphicFramePr>
        <p:xfrm>
          <a:off x="342900" y="2409825"/>
          <a:ext cx="5388597" cy="390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0A97D6B0-F2DF-3BC5-D8F1-82EBE1815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6423" y="1621410"/>
            <a:ext cx="4881804" cy="50904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C4CA0795-634C-2CBD-4905-A47916160518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65972304"/>
              </p:ext>
            </p:extLst>
          </p:nvPr>
        </p:nvGraphicFramePr>
        <p:xfrm>
          <a:off x="5307291" y="2409825"/>
          <a:ext cx="6541809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3293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1D4007-09BD-6440-093D-3431CD485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отметок за выполненную работу и отметок по журналу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077A650-29F3-4A10-5EC8-0DB06621D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56692"/>
              </p:ext>
            </p:extLst>
          </p:nvPr>
        </p:nvGraphicFramePr>
        <p:xfrm>
          <a:off x="438150" y="1724025"/>
          <a:ext cx="11496675" cy="44386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511491">
                  <a:extLst>
                    <a:ext uri="{9D8B030D-6E8A-4147-A177-3AD203B41FA5}">
                      <a16:colId xmlns:a16="http://schemas.microsoft.com/office/drawing/2014/main" val="1292675449"/>
                    </a:ext>
                  </a:extLst>
                </a:gridCol>
                <a:gridCol w="2329596">
                  <a:extLst>
                    <a:ext uri="{9D8B030D-6E8A-4147-A177-3AD203B41FA5}">
                      <a16:colId xmlns:a16="http://schemas.microsoft.com/office/drawing/2014/main" val="3711385336"/>
                    </a:ext>
                  </a:extLst>
                </a:gridCol>
                <a:gridCol w="2162681">
                  <a:extLst>
                    <a:ext uri="{9D8B030D-6E8A-4147-A177-3AD203B41FA5}">
                      <a16:colId xmlns:a16="http://schemas.microsoft.com/office/drawing/2014/main" val="3307380160"/>
                    </a:ext>
                  </a:extLst>
                </a:gridCol>
                <a:gridCol w="2492907">
                  <a:extLst>
                    <a:ext uri="{9D8B030D-6E8A-4147-A177-3AD203B41FA5}">
                      <a16:colId xmlns:a16="http://schemas.microsoft.com/office/drawing/2014/main" val="2018456540"/>
                    </a:ext>
                  </a:extLst>
                </a:gridCol>
              </a:tblGrid>
              <a:tr h="1273949"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9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indent="-1270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Понизили результат,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9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indent="-2159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результат, %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829549"/>
                  </a:ext>
                </a:extLst>
              </a:tr>
              <a:tr h="628329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spcBef>
                          <a:spcPts val="10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spcBef>
                          <a:spcPts val="230"/>
                        </a:spcBef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225580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spcBef>
                          <a:spcPts val="90"/>
                        </a:spcBef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Юго-Восточное ТУ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077077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 с.Борское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81,92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582708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с.Богдановка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047437"/>
                  </a:ext>
                </a:extLst>
              </a:tr>
              <a:tr h="634093">
                <a:tc>
                  <a:txBody>
                    <a:bodyPr/>
                    <a:lstStyle/>
                    <a:p>
                      <a:pPr marL="281940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с.Дмитриевка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85,71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1940" algn="ctr">
                        <a:lnSpc>
                          <a:spcPct val="115000"/>
                        </a:lnSpc>
                        <a:buNone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14,29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53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0097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11759B-3311-10E2-B8BE-E810F876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04775"/>
            <a:ext cx="10364451" cy="962027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ВПР по химии 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программе </a:t>
            </a:r>
            <a:b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9AE004-506F-6DC8-E3A8-75B9335F6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328" y="1400175"/>
            <a:ext cx="4873474" cy="504825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D588E14-4A26-FDB5-40B9-990C23A6285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05623776"/>
              </p:ext>
            </p:extLst>
          </p:nvPr>
        </p:nvGraphicFramePr>
        <p:xfrm>
          <a:off x="200027" y="1904999"/>
          <a:ext cx="5895974" cy="48555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47713">
                  <a:extLst>
                    <a:ext uri="{9D8B030D-6E8A-4147-A177-3AD203B41FA5}">
                      <a16:colId xmlns:a16="http://schemas.microsoft.com/office/drawing/2014/main" val="2056698748"/>
                    </a:ext>
                  </a:extLst>
                </a:gridCol>
                <a:gridCol w="2048261">
                  <a:extLst>
                    <a:ext uri="{9D8B030D-6E8A-4147-A177-3AD203B41FA5}">
                      <a16:colId xmlns:a16="http://schemas.microsoft.com/office/drawing/2014/main" val="1149252346"/>
                    </a:ext>
                  </a:extLst>
                </a:gridCol>
              </a:tblGrid>
              <a:tr h="9607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оценки освоения программы 10 класса по химии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808559"/>
                  </a:ext>
                </a:extLst>
              </a:tr>
              <a:tr h="388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участников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300800"/>
                  </a:ext>
                </a:extLst>
              </a:tr>
              <a:tr h="388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66355"/>
                  </a:ext>
                </a:extLst>
              </a:tr>
              <a:tr h="3886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отметка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017608"/>
                  </a:ext>
                </a:extLst>
              </a:tr>
              <a:tr h="588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98,00%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270139"/>
                  </a:ext>
                </a:extLst>
              </a:tr>
              <a:tr h="480232">
                <a:tc>
                  <a:txBody>
                    <a:bodyPr/>
                    <a:lstStyle/>
                    <a:p>
                      <a:pPr indent="-7620"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77,3 %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848888"/>
                  </a:ext>
                </a:extLst>
              </a:tr>
              <a:tr h="8300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учащихся, не преодолевших минимальную границу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186514"/>
                  </a:ext>
                </a:extLst>
              </a:tr>
              <a:tr h="83004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отметку «5» от общего числа участников ВПР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788300"/>
                  </a:ext>
                </a:extLst>
              </a:tr>
            </a:tbl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id="{13D995A4-8B21-A662-DE4D-560919F01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6423" y="1400175"/>
            <a:ext cx="4881804" cy="504825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DF0B531-0B6D-9126-9BA4-3576141F09B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34842830"/>
              </p:ext>
            </p:extLst>
          </p:nvPr>
        </p:nvGraphicFramePr>
        <p:xfrm>
          <a:off x="6172200" y="1905000"/>
          <a:ext cx="5895975" cy="48368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47713">
                  <a:extLst>
                    <a:ext uri="{9D8B030D-6E8A-4147-A177-3AD203B41FA5}">
                      <a16:colId xmlns:a16="http://schemas.microsoft.com/office/drawing/2014/main" val="1680628996"/>
                    </a:ext>
                  </a:extLst>
                </a:gridCol>
                <a:gridCol w="2048262">
                  <a:extLst>
                    <a:ext uri="{9D8B030D-6E8A-4147-A177-3AD203B41FA5}">
                      <a16:colId xmlns:a16="http://schemas.microsoft.com/office/drawing/2014/main" val="4100610290"/>
                    </a:ext>
                  </a:extLst>
                </a:gridCol>
              </a:tblGrid>
              <a:tr h="1006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35"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оценки освоения программы 10 класса по химии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480561"/>
                  </a:ext>
                </a:extLst>
              </a:tr>
              <a:tr h="4446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численность участников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516681"/>
                  </a:ext>
                </a:extLst>
              </a:tr>
              <a:tr h="367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843713"/>
                  </a:ext>
                </a:extLst>
              </a:tr>
              <a:tr h="395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отметка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255541"/>
                  </a:ext>
                </a:extLst>
              </a:tr>
              <a:tr h="5844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537715"/>
                  </a:ext>
                </a:extLst>
              </a:tr>
              <a:tr h="479949">
                <a:tc>
                  <a:txBody>
                    <a:bodyPr/>
                    <a:lstStyle/>
                    <a:p>
                      <a:pPr indent="-7620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80,95 %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119499"/>
                  </a:ext>
                </a:extLst>
              </a:tr>
              <a:tr h="726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учащихся, не преодолевших минимальную границу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4,8 %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049172"/>
                  </a:ext>
                </a:extLst>
              </a:tr>
              <a:tr h="831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отметку «5» от общего числа участников ВПР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23,8 %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201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906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4120BE-0520-5F73-3942-901666262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52401"/>
            <a:ext cx="10364451" cy="1009649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И РЕКОМЕНДАЦИИ ПО ИТОГАМ ПРОВЕДЕНИЯ ВПР-2026 ПО ХИМИИ  В 8,10 КЛАССАХ</a:t>
            </a:r>
            <a:endParaRPr lang="ru-RU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EB7160-30A1-F36A-707C-4C2C1C0D2F36}"/>
              </a:ext>
            </a:extLst>
          </p:cNvPr>
          <p:cNvSpPr txBox="1"/>
          <p:nvPr/>
        </p:nvSpPr>
        <p:spPr>
          <a:xfrm>
            <a:off x="490194" y="1413015"/>
            <a:ext cx="11340445" cy="4207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 образцы и описания проверочных работ, размещенных на сайте ФГБУ «ФИОКО» и критерии их</a:t>
            </a:r>
            <a:r>
              <a:rPr lang="ru-RU" spc="-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оценивания;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</a:pPr>
            <a:r>
              <a:rPr lang="ru-RU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провести анализ результатов выполнения ВПР по химии обучающимися 8,10 класса в 2026 году. Скорректировать план работы с учетом выявленных проблем.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</a:pPr>
            <a:r>
              <a:rPr lang="ru-RU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ru-RU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чителю химии организовать сопутствующее повторение на уроках по темам, проблемным для класса в целом;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</a:pPr>
            <a:r>
              <a:rPr lang="ru-RU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dirty="0">
                <a:solidFill>
                  <a:srgbClr val="34343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рганизовать индивидуальные тренировочные упражнения для учащихся по разделам учебного курса, вызвавшим затруднение;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включить в проверочные работы задания в формате ВПР для диагностики уровня усвоения материала (после прохождения каждого раздела программы);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учителям химии совершенствовать методику решения заданий с использованием научно-популярной литературы по химии, справочных материалов (на бумажных и электронных носителях), ресурсов Интернета при выполнении учебных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269981372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891_TF33443810_Win32" id="{C77FFDF8-5092-4B7E-A06D-AE1B68F5D9C3}" vid="{0CA80A37-D93F-42F9-A862-B3B22ACE34D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BA7D41-7EBD-45D7-AFB8-22EF4BFA6BA2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9C9275B-1E7E-409A-9467-302622C468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E52988-C458-4121-9BF8-864CDB291D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Лаборатория</Template>
  <TotalTime>297</TotalTime>
  <Words>2962</Words>
  <Application>Microsoft Office PowerPoint</Application>
  <PresentationFormat>Широкоэкранный</PresentationFormat>
  <Paragraphs>644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Symbol</vt:lpstr>
      <vt:lpstr>Times New Roman</vt:lpstr>
      <vt:lpstr>Tw Cen MT</vt:lpstr>
      <vt:lpstr>Wingdings</vt:lpstr>
      <vt:lpstr>Капля</vt:lpstr>
      <vt:lpstr>Министерство образования и науки Самарской области ‌‌  ‌Государственное бюджетное общеобразовательное учреждение Самарской области средняя общеобразовательная школа №3 "Образовательный центр" г.Нефтегорска муниципального района      Итоги ВПР-2026 по химии: результаты, риски, управленческие решения  </vt:lpstr>
      <vt:lpstr>Общая характеристика участников ВПР  по химии в 8 классе</vt:lpstr>
      <vt:lpstr>Структура проверочной работы</vt:lpstr>
      <vt:lpstr>Распределение участников по полученным баллам (статистика по отметкам</vt:lpstr>
      <vt:lpstr>Распределение групп баллов  ОО Юго-Восточного округа</vt:lpstr>
      <vt:lpstr>Анализ выполнения отдельных заданий (достижение планируемых результатов в соответствии с образовательной программой), %</vt:lpstr>
      <vt:lpstr>Презентация PowerPoint</vt:lpstr>
      <vt:lpstr>Презентация PowerPoint</vt:lpstr>
      <vt:lpstr>Задания 7( п)- меньше 40 %</vt:lpstr>
      <vt:lpstr>Задание 6.4 и 6.5(П) –меньше 45%</vt:lpstr>
      <vt:lpstr>Соответствие отметок за выполненную работу и отметок по журналу 8 класс 2025 год</vt:lpstr>
      <vt:lpstr>Соответствие отметок за выполненную работу и отметок по журналу  Юго-Восточного округа</vt:lpstr>
      <vt:lpstr>Результативность ВПР по химии  по программе 8 класса </vt:lpstr>
      <vt:lpstr>Общая характеристика участников ВПР по химии в  10 классе</vt:lpstr>
      <vt:lpstr>Структура проверочной работы</vt:lpstr>
      <vt:lpstr>Распределение участников по полученным баллам (статистика по отметкам)</vt:lpstr>
      <vt:lpstr>Распределение групп баллов ОО Юго-Восточного округа </vt:lpstr>
      <vt:lpstr>Анализ выполнения отдельных заданий (достижение планируемых результатов в соответствии с образовательной программой), %</vt:lpstr>
      <vt:lpstr>Презентация PowerPoint</vt:lpstr>
      <vt:lpstr>Презентация PowerPoint</vt:lpstr>
      <vt:lpstr>Соответствие отметок за выполненную работу и отметок по журналу 10 класс</vt:lpstr>
      <vt:lpstr>Соответствие отметок за выполненную работу и отметок по журналу </vt:lpstr>
      <vt:lpstr>Результативность ВПР по химии  по программе  10 класса</vt:lpstr>
      <vt:lpstr>ВЫВОДЫ И РЕКОМЕНДАЦИИ ПО ИТОГАМ ПРОВЕДЕНИЯ ВПР-2026 ПО ХИМИИ  В 8,10 КЛАССАХ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Самарской области ‌‌  ‌Государственное бюджетное общеобразовательное учреждение Самарской области средняя общеобразовательная школа №3 "Образовательный центр" г.Нефтегорска муниципального района      Итоги ВПР-2026 по химии: результаты, риски, управленческие решения  </dc:title>
  <dc:creator>DLUX</dc:creator>
  <cp:lastModifiedBy>AA</cp:lastModifiedBy>
  <cp:revision>16</cp:revision>
  <dcterms:created xsi:type="dcterms:W3CDTF">2026-08-13T04:48:03Z</dcterms:created>
  <dcterms:modified xsi:type="dcterms:W3CDTF">2026-09-07T11:39:37Z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