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1" r:id="rId5"/>
    <p:sldId id="260" r:id="rId6"/>
    <p:sldId id="262" r:id="rId7"/>
    <p:sldId id="263" r:id="rId8"/>
    <p:sldId id="264" r:id="rId9"/>
    <p:sldId id="269" r:id="rId10"/>
    <p:sldId id="270" r:id="rId11"/>
    <p:sldId id="271" r:id="rId12"/>
    <p:sldId id="272" r:id="rId13"/>
    <p:sldId id="265" r:id="rId14"/>
    <p:sldId id="266" r:id="rId15"/>
    <p:sldId id="26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a htern" initials="m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114"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4B53A7-3209-46A6-9454-F38EAC8F11E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B53A7-3209-46A6-9454-F38EAC8F11E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B53A7-3209-46A6-9454-F38EAC8F11E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B53A7-3209-46A6-9454-F38EAC8F11E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B53A7-3209-46A6-9454-F38EAC8F11E7}"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B53A7-3209-46A6-9454-F38EAC8F11E7}"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B53A7-3209-46A6-9454-F38EAC8F11E7}"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t>3/2/2026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p:cNvSpPr>
            <a:spLocks noGrp="1" noRot="1" noChangeAspect="1" noMove="1" noResize="1" noEditPoints="1" noAdjustHandles="1" noChangeArrowheads="1" noChangeShapeType="1" noTextEdit="1"/>
          </p:cNvSpPr>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26" name="Picture 3" descr="Парта с книгами и карандашами на фоне доски"/>
          <p:cNvPicPr>
            <a:picLocks noChangeAspect="1"/>
          </p:cNvPicPr>
          <p:nvPr/>
        </p:nvPicPr>
        <p:blipFill rotWithShape="1">
          <a:blip r:embed="rId2">
            <a:alphaModFix amt="35000"/>
            <a:duotone>
              <a:schemeClr val="accent1">
                <a:shade val="45000"/>
                <a:satMod val="135000"/>
              </a:schemeClr>
              <a:prstClr val="white"/>
            </a:duotone>
          </a:blip>
          <a:srcRect t="15730"/>
          <a:stretch>
            <a:fillRect/>
          </a:stretch>
        </p:blipFill>
        <p:spPr>
          <a:xfrm>
            <a:off x="20" y="-8877"/>
            <a:ext cx="12191980" cy="6858000"/>
          </a:xfrm>
          <a:prstGeom prst="rect">
            <a:avLst/>
          </a:prstGeom>
        </p:spPr>
      </p:pic>
      <p:sp>
        <p:nvSpPr>
          <p:cNvPr id="2" name="Заголовок 1"/>
          <p:cNvSpPr>
            <a:spLocks noGrp="1"/>
          </p:cNvSpPr>
          <p:nvPr>
            <p:ph type="ctrTitle"/>
          </p:nvPr>
        </p:nvSpPr>
        <p:spPr>
          <a:xfrm>
            <a:off x="1026160" y="971550"/>
            <a:ext cx="9905365" cy="4715510"/>
          </a:xfrm>
        </p:spPr>
        <p:txBody>
          <a:bodyPr anchor="b">
            <a:normAutofit/>
          </a:bodyPr>
          <a:lstStyle/>
          <a:p>
            <a:pPr algn="ctr"/>
            <a:r>
              <a:rPr lang="ru-RU" dirty="0">
                <a:solidFill>
                  <a:srgbClr val="FFFFFF"/>
                </a:solidFill>
              </a:rPr>
              <a:t>Как помочь ребятам получить на ОГЭ оценку, соответствующей годовой</a:t>
            </a:r>
          </a:p>
        </p:txBody>
      </p:sp>
      <p:sp>
        <p:nvSpPr>
          <p:cNvPr id="3" name="Подзаголовок 2"/>
          <p:cNvSpPr>
            <a:spLocks noGrp="1"/>
          </p:cNvSpPr>
          <p:nvPr>
            <p:ph type="subTitle" idx="1"/>
          </p:nvPr>
        </p:nvSpPr>
        <p:spPr>
          <a:xfrm>
            <a:off x="7449798" y="3544059"/>
            <a:ext cx="4193682" cy="2397488"/>
          </a:xfrm>
        </p:spPr>
        <p:txBody>
          <a:bodyPr anchor="ctr">
            <a:normAutofit/>
          </a:bodyPr>
          <a:lstStyle/>
          <a:p>
            <a:endParaRPr lang="ru-RU" sz="2000" dirty="0">
              <a:solidFill>
                <a:srgbClr val="FFFFFF"/>
              </a:solidFill>
            </a:endParaRPr>
          </a:p>
          <a:p>
            <a:endParaRPr lang="ru-RU" sz="3200" dirty="0">
              <a:solidFill>
                <a:srgbClr val="FFFFFF"/>
              </a:solidFill>
            </a:endParaRPr>
          </a:p>
          <a:p>
            <a:endParaRPr lang="ru-RU" sz="2000" dirty="0">
              <a:solidFill>
                <a:srgbClr val="FFFFFF"/>
              </a:solidFill>
            </a:endParaRPr>
          </a:p>
        </p:txBody>
      </p:sp>
      <p:cxnSp>
        <p:nvCxnSpPr>
          <p:cNvPr id="13" name="Straight Connector 12"/>
          <p:cNvCxnSpPr>
            <a:cxnSpLocks noGrp="1" noRot="1" noChangeAspect="1" noMove="1" noResize="1" noEditPoints="1" noAdjustHandles="1" noChangeArrowheads="1" noChangeShapeType="1"/>
          </p:cNvCxnSpPr>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22"/>
          <p:cNvSpPr>
            <a:spLocks noGrp="1" noRot="1" noChangeAspect="1" noMove="1" noResize="1" noEditPoints="1" noAdjustHandles="1" noChangeArrowheads="1" noChangeShapeType="1" noTextEdit="1"/>
          </p:cNvSpPr>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23"/>
          <p:cNvSpPr>
            <a:spLocks noGrp="1" noRot="1" noChangeAspect="1" noMove="1" noResize="1" noEditPoints="1" noAdjustHandles="1" noChangeArrowheads="1" noChangeShapeType="1" noTextEdit="1"/>
          </p:cNvSpPr>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21"/>
          <p:cNvSpPr>
            <a:spLocks noGrp="1" noRot="1" noChangeAspect="1" noMove="1" noResize="1" noEditPoints="1" noAdjustHandles="1" noChangeArrowheads="1" noChangeShapeType="1" noTextEdit="1"/>
          </p:cNvSpPr>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«Подводные камни»</a:t>
            </a:r>
            <a:endParaRPr lang="ru-RU" altLang="en-US"/>
          </a:p>
        </p:txBody>
      </p:sp>
      <p:sp>
        <p:nvSpPr>
          <p:cNvPr id="3" name="Замещающее содержимое 2"/>
          <p:cNvSpPr>
            <a:spLocks noGrp="1"/>
          </p:cNvSpPr>
          <p:nvPr>
            <p:ph idx="1"/>
          </p:nvPr>
        </p:nvSpPr>
        <p:spPr>
          <a:xfrm>
            <a:off x="910590" y="1551940"/>
            <a:ext cx="10515600" cy="4351338"/>
          </a:xfrm>
        </p:spPr>
        <p:txBody>
          <a:bodyPr>
            <a:noAutofit/>
          </a:bodyPr>
          <a:lstStyle/>
          <a:p>
            <a:pPr marL="0" indent="0">
              <a:buNone/>
            </a:pPr>
            <a:r>
              <a:rPr lang="ru-RU" altLang="en-US" sz="1700" b="1">
                <a:latin typeface="Times New Roman" panose="02020603050405020304" charset="0"/>
                <a:cs typeface="Times New Roman" panose="02020603050405020304" charset="0"/>
              </a:rPr>
              <a:t>16.</a:t>
            </a:r>
            <a:r>
              <a:rPr lang="ru-RU" altLang="en-US"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Ученик</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провел</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эксперимент</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по</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изучению</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выталкивающей</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силы</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действующей</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на</a:t>
            </a:r>
          </a:p>
          <a:p>
            <a:pPr marL="0" indent="0">
              <a:buNone/>
            </a:pP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цилиндр</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по</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мере</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его</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погружения</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в</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жидкость</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см</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рисунок</a:t>
            </a:r>
            <a:r>
              <a:rPr lang="en-US" altLang="ru-RU" sz="1700">
                <a:latin typeface="Times New Roman" panose="02020603050405020304" charset="0"/>
                <a:cs typeface="Times New Roman" panose="02020603050405020304" charset="0"/>
              </a:rPr>
              <a:t>).</a:t>
            </a:r>
          </a:p>
          <a:p>
            <a:pPr marL="0" indent="0">
              <a:buNone/>
            </a:pPr>
            <a:r>
              <a:rPr lang="en-US" altLang="en-US" sz="1700">
                <a:latin typeface="Times New Roman" panose="02020603050405020304" charset="0"/>
                <a:cs typeface="Times New Roman" panose="02020603050405020304" charset="0"/>
              </a:rPr>
              <a:t>Из</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предложенного</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перечня</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выберите</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два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утверждения</a:t>
            </a:r>
            <a:r>
              <a:rPr lang="en-US" altLang="ru-RU" sz="1700">
                <a:latin typeface="Times New Roman" panose="02020603050405020304" charset="0"/>
                <a:cs typeface="Times New Roman" panose="02020603050405020304" charset="0"/>
              </a:rPr>
              <a:t>, </a:t>
            </a:r>
          </a:p>
          <a:p>
            <a:pPr marL="0" indent="0">
              <a:buNone/>
            </a:pPr>
            <a:r>
              <a:rPr lang="en-US" altLang="en-US" sz="1700">
                <a:latin typeface="Times New Roman" panose="02020603050405020304" charset="0"/>
                <a:cs typeface="Times New Roman" panose="02020603050405020304" charset="0"/>
              </a:rPr>
              <a:t>соответствующих</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проведенным</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опытам</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Укажите</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их</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номера</a:t>
            </a:r>
            <a:r>
              <a:rPr lang="en-US" altLang="ru-RU" sz="1700">
                <a:latin typeface="Times New Roman" panose="02020603050405020304" charset="0"/>
                <a:cs typeface="Times New Roman" panose="02020603050405020304" charset="0"/>
              </a:rPr>
              <a:t>.</a:t>
            </a:r>
          </a:p>
          <a:p>
            <a:pPr marL="0" indent="0">
              <a:buNone/>
            </a:pPr>
            <a:r>
              <a:rPr lang="en-US" altLang="ru-RU" sz="1700">
                <a:latin typeface="Times New Roman" panose="02020603050405020304" charset="0"/>
                <a:cs typeface="Times New Roman" panose="02020603050405020304" charset="0"/>
              </a:rPr>
              <a:t>1)  </a:t>
            </a:r>
            <a:r>
              <a:rPr lang="en-US" altLang="en-US" sz="1700">
                <a:latin typeface="Times New Roman" panose="02020603050405020304" charset="0"/>
                <a:cs typeface="Times New Roman" panose="02020603050405020304" charset="0"/>
              </a:rPr>
              <a:t>Выталкивающая</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сила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действующая</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на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цилиндр</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в</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первом</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опыте</a:t>
            </a:r>
            <a:r>
              <a:rPr lang="en-US" altLang="ru-RU" sz="1700">
                <a:latin typeface="Times New Roman" panose="02020603050405020304" charset="0"/>
                <a:cs typeface="Times New Roman" panose="02020603050405020304" charset="0"/>
              </a:rPr>
              <a:t>, </a:t>
            </a:r>
          </a:p>
          <a:p>
            <a:pPr marL="0" indent="0">
              <a:buNone/>
            </a:pPr>
            <a:r>
              <a:rPr lang="en-US" altLang="en-US" sz="1700">
                <a:latin typeface="Times New Roman" panose="02020603050405020304" charset="0"/>
                <a:cs typeface="Times New Roman" panose="02020603050405020304" charset="0"/>
              </a:rPr>
              <a:t>меньше</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выталкивающей</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силы</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действующей</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на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цилиндр</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во</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втором</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опыте</a:t>
            </a:r>
            <a:r>
              <a:rPr lang="en-US" altLang="ru-RU" sz="1700">
                <a:latin typeface="Times New Roman" panose="02020603050405020304" charset="0"/>
                <a:cs typeface="Times New Roman" panose="02020603050405020304" charset="0"/>
              </a:rPr>
              <a:t>.</a:t>
            </a:r>
          </a:p>
          <a:p>
            <a:pPr marL="0" indent="0">
              <a:buNone/>
            </a:pPr>
            <a:r>
              <a:rPr lang="en-US" altLang="ru-RU" sz="1700">
                <a:latin typeface="Times New Roman" panose="02020603050405020304" charset="0"/>
                <a:cs typeface="Times New Roman" panose="02020603050405020304" charset="0"/>
              </a:rPr>
              <a:t>2)  </a:t>
            </a:r>
            <a:r>
              <a:rPr lang="en-US" altLang="en-US" sz="1700">
                <a:latin typeface="Times New Roman" panose="02020603050405020304" charset="0"/>
                <a:cs typeface="Times New Roman" panose="02020603050405020304" charset="0"/>
              </a:rPr>
              <a:t>Выталкивающая</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сила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зависит</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от</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плотности</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жидкости</a:t>
            </a:r>
            <a:r>
              <a:rPr lang="en-US" altLang="ru-RU" sz="1700">
                <a:latin typeface="Times New Roman" panose="02020603050405020304" charset="0"/>
                <a:cs typeface="Times New Roman" panose="02020603050405020304" charset="0"/>
              </a:rPr>
              <a:t>.</a:t>
            </a:r>
          </a:p>
          <a:p>
            <a:pPr marL="0" indent="0">
              <a:buNone/>
            </a:pPr>
            <a:r>
              <a:rPr lang="en-US" altLang="ru-RU" sz="1700">
                <a:latin typeface="Times New Roman" panose="02020603050405020304" charset="0"/>
                <a:cs typeface="Times New Roman" panose="02020603050405020304" charset="0"/>
              </a:rPr>
              <a:t>3)  </a:t>
            </a:r>
            <a:r>
              <a:rPr lang="en-US" altLang="en-US" sz="1700">
                <a:latin typeface="Times New Roman" panose="02020603050405020304" charset="0"/>
                <a:cs typeface="Times New Roman" panose="02020603050405020304" charset="0"/>
              </a:rPr>
              <a:t>Выталкивающая</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сила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увеличивается</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при</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увеличении</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объема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погруженной</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части</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цилиндра</a:t>
            </a:r>
            <a:r>
              <a:rPr lang="en-US" altLang="ru-RU" sz="1700">
                <a:latin typeface="Times New Roman" panose="02020603050405020304" charset="0"/>
                <a:cs typeface="Times New Roman" panose="02020603050405020304" charset="0"/>
              </a:rPr>
              <a:t>.</a:t>
            </a:r>
          </a:p>
          <a:p>
            <a:pPr marL="0" indent="0">
              <a:buNone/>
            </a:pPr>
            <a:r>
              <a:rPr lang="en-US" altLang="ru-RU" sz="1700">
                <a:latin typeface="Times New Roman" panose="02020603050405020304" charset="0"/>
                <a:cs typeface="Times New Roman" panose="02020603050405020304" charset="0"/>
              </a:rPr>
              <a:t>4)  </a:t>
            </a:r>
            <a:r>
              <a:rPr lang="en-US" altLang="en-US" sz="1700">
                <a:latin typeface="Times New Roman" panose="02020603050405020304" charset="0"/>
                <a:cs typeface="Times New Roman" panose="02020603050405020304" charset="0"/>
              </a:rPr>
              <a:t>Выталкивающая</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сила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не</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зависит</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от</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объема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цилиндра</a:t>
            </a:r>
            <a:r>
              <a:rPr lang="en-US" altLang="ru-RU" sz="1700">
                <a:latin typeface="Times New Roman" panose="02020603050405020304" charset="0"/>
                <a:cs typeface="Times New Roman" panose="02020603050405020304" charset="0"/>
              </a:rPr>
              <a:t>.</a:t>
            </a:r>
          </a:p>
          <a:p>
            <a:pPr marL="0" indent="0">
              <a:buNone/>
            </a:pPr>
            <a:r>
              <a:rPr lang="en-US" altLang="ru-RU" sz="1700">
                <a:latin typeface="Times New Roman" panose="02020603050405020304" charset="0"/>
                <a:cs typeface="Times New Roman" panose="02020603050405020304" charset="0"/>
              </a:rPr>
              <a:t>5)  </a:t>
            </a:r>
            <a:r>
              <a:rPr lang="en-US" altLang="en-US" sz="1700">
                <a:latin typeface="Times New Roman" panose="02020603050405020304" charset="0"/>
                <a:cs typeface="Times New Roman" panose="02020603050405020304" charset="0"/>
              </a:rPr>
              <a:t>Выталкивающая</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сила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не</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зависит</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от</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материала</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из</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которого</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изготовлен</a:t>
            </a:r>
            <a:r>
              <a:rPr lang="en-US" altLang="ru-RU" sz="1700">
                <a:latin typeface="Times New Roman" panose="02020603050405020304" charset="0"/>
                <a:cs typeface="Times New Roman" panose="02020603050405020304" charset="0"/>
              </a:rPr>
              <a:t> </a:t>
            </a:r>
            <a:r>
              <a:rPr lang="en-US" altLang="en-US" sz="1700">
                <a:latin typeface="Times New Roman" panose="02020603050405020304" charset="0"/>
                <a:cs typeface="Times New Roman" panose="02020603050405020304" charset="0"/>
              </a:rPr>
              <a:t>цилиндр</a:t>
            </a:r>
            <a:r>
              <a:rPr lang="en-US" altLang="ru-RU" sz="1700">
                <a:latin typeface="Times New Roman" panose="02020603050405020304" charset="0"/>
                <a:cs typeface="Times New Roman" panose="02020603050405020304" charset="0"/>
              </a:rPr>
              <a:t>.</a:t>
            </a:r>
          </a:p>
        </p:txBody>
      </p:sp>
      <p:pic>
        <p:nvPicPr>
          <p:cNvPr id="4" name="Изображение 3"/>
          <p:cNvPicPr>
            <a:picLocks noChangeAspect="1"/>
          </p:cNvPicPr>
          <p:nvPr/>
        </p:nvPicPr>
        <p:blipFill>
          <a:blip r:embed="rId2"/>
          <a:stretch>
            <a:fillRect/>
          </a:stretch>
        </p:blipFill>
        <p:spPr>
          <a:xfrm>
            <a:off x="8747125" y="772795"/>
            <a:ext cx="3228340" cy="30206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sym typeface="+mn-ea"/>
              </a:rPr>
              <a:t>«Подводные камни»</a:t>
            </a:r>
            <a:endParaRPr lang="ru-RU" altLang="en-US"/>
          </a:p>
        </p:txBody>
      </p:sp>
      <p:sp>
        <p:nvSpPr>
          <p:cNvPr id="3" name="Замещающее содержимое 2"/>
          <p:cNvSpPr>
            <a:spLocks noGrp="1"/>
          </p:cNvSpPr>
          <p:nvPr>
            <p:ph idx="1"/>
          </p:nvPr>
        </p:nvSpPr>
        <p:spPr>
          <a:xfrm>
            <a:off x="784225" y="1452880"/>
            <a:ext cx="10515600" cy="4351338"/>
          </a:xfrm>
        </p:spPr>
        <p:txBody>
          <a:bodyPr/>
          <a:lstStyle/>
          <a:p>
            <a:pPr marL="0" indent="0">
              <a:buNone/>
            </a:pPr>
            <a:r>
              <a:rPr lang="ru-RU" altLang="en-US" sz="2000" b="1">
                <a:latin typeface="Times New Roman" panose="02020603050405020304" charset="0"/>
                <a:cs typeface="Times New Roman" panose="02020603050405020304" charset="0"/>
              </a:rPr>
              <a:t>19</a:t>
            </a:r>
            <a:r>
              <a:rPr lang="ru-RU" altLang="en-US"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Алюминиевый</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и</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стальной</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шары</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имеют</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одинаковую</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массу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Какой</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из</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них</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легче</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поднять</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в</a:t>
            </a:r>
            <a:r>
              <a:rPr lang="en-US" altLang="ru-RU" sz="2000">
                <a:latin typeface="Times New Roman" panose="02020603050405020304" charset="0"/>
                <a:cs typeface="Times New Roman" panose="02020603050405020304" charset="0"/>
              </a:rPr>
              <a:t> </a:t>
            </a:r>
          </a:p>
          <a:p>
            <a:pPr marL="0" indent="0">
              <a:buNone/>
            </a:pPr>
            <a:endParaRPr lang="en-US" altLang="ru-RU" sz="2000">
              <a:latin typeface="Times New Roman" panose="02020603050405020304" charset="0"/>
              <a:cs typeface="Times New Roman" panose="02020603050405020304" charset="0"/>
            </a:endParaRPr>
          </a:p>
          <a:p>
            <a:pPr marL="0" indent="0">
              <a:buNone/>
            </a:pPr>
            <a:endParaRPr lang="en-US" altLang="ru-RU" sz="2000">
              <a:latin typeface="Times New Roman" panose="02020603050405020304" charset="0"/>
              <a:cs typeface="Times New Roman" panose="02020603050405020304" charset="0"/>
            </a:endParaRPr>
          </a:p>
          <a:p>
            <a:pPr marL="0" indent="0">
              <a:buNone/>
            </a:pPr>
            <a:r>
              <a:rPr lang="en-US" altLang="en-US" sz="2000" b="1">
                <a:latin typeface="Times New Roman" panose="02020603050405020304" charset="0"/>
                <a:cs typeface="Times New Roman" panose="02020603050405020304" charset="0"/>
              </a:rPr>
              <a:t>Объяснение</a:t>
            </a:r>
            <a:r>
              <a:rPr lang="en-US" altLang="ru-RU" sz="2000" b="1">
                <a:latin typeface="Times New Roman" panose="02020603050405020304" charset="0"/>
                <a:cs typeface="Times New Roman" panose="02020603050405020304" charset="0"/>
              </a:rPr>
              <a:t>:</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легче</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поднять</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тот</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шар</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на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который</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действует</a:t>
            </a:r>
            <a:r>
              <a:rPr lang="en-US" altLang="ru-RU" sz="2000">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большая</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сила</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Архимеда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Плотность</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стали</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больше</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плотности</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алюминия</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следовательно</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при</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равной</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массе</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объем</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алюминиевого</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шара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больше</a:t>
            </a:r>
            <a:r>
              <a:rPr lang="en-US" altLang="ru-RU" sz="2000">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Сила</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Архимеда</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прямо</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пропорциональна</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объему</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погруженного</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тела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поэтому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на</a:t>
            </a:r>
            <a:r>
              <a:rPr lang="en-US" altLang="ru-RU" sz="2000">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алюминиевый</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шар</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будет</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действовать</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большая</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сила</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Архимеда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Ответ</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поясните</a:t>
            </a:r>
            <a:r>
              <a:rPr lang="en-US" altLang="ru-RU" sz="2000">
                <a:latin typeface="Times New Roman" panose="02020603050405020304" charset="0"/>
                <a:cs typeface="Times New Roman" panose="0202060305040502030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sym typeface="+mn-ea"/>
              </a:rPr>
              <a:t>«Подводные камни»</a:t>
            </a:r>
            <a:endParaRPr lang="ru-RU" altLang="en-US"/>
          </a:p>
        </p:txBody>
      </p:sp>
      <p:sp>
        <p:nvSpPr>
          <p:cNvPr id="3" name="Замещающее содержимое 2"/>
          <p:cNvSpPr>
            <a:spLocks noGrp="1"/>
          </p:cNvSpPr>
          <p:nvPr>
            <p:ph idx="1"/>
          </p:nvPr>
        </p:nvSpPr>
        <p:spPr>
          <a:xfrm>
            <a:off x="838200" y="1435735"/>
            <a:ext cx="10515600" cy="4351338"/>
          </a:xfrm>
        </p:spPr>
        <p:txBody>
          <a:bodyPr/>
          <a:lstStyle/>
          <a:p>
            <a:pPr marL="0" indent="0">
              <a:buNone/>
            </a:pPr>
            <a:r>
              <a:rPr lang="en-US" altLang="en-US" sz="2000"/>
              <a:t>Камень</a:t>
            </a:r>
            <a:r>
              <a:rPr lang="en-US" altLang="ru-RU" sz="2000"/>
              <a:t> </a:t>
            </a:r>
            <a:r>
              <a:rPr lang="en-US" altLang="en-US" sz="2000"/>
              <a:t>лежит</a:t>
            </a:r>
            <a:r>
              <a:rPr lang="en-US" altLang="ru-RU" sz="2000"/>
              <a:t> </a:t>
            </a:r>
            <a:r>
              <a:rPr lang="en-US" altLang="en-US" sz="2000"/>
              <a:t>на</a:t>
            </a:r>
            <a:r>
              <a:rPr lang="en-US" altLang="ru-RU" sz="2000"/>
              <a:t> </a:t>
            </a:r>
            <a:r>
              <a:rPr lang="en-US" altLang="en-US" sz="2000"/>
              <a:t>дне</a:t>
            </a:r>
            <a:r>
              <a:rPr lang="en-US" altLang="ru-RU" sz="2000"/>
              <a:t> </a:t>
            </a:r>
            <a:r>
              <a:rPr lang="en-US" altLang="en-US" sz="2000"/>
              <a:t>сосуда</a:t>
            </a:r>
            <a:r>
              <a:rPr lang="en-US" altLang="ru-RU" sz="2000"/>
              <a:t>, </a:t>
            </a:r>
            <a:r>
              <a:rPr lang="en-US" altLang="en-US" sz="2000"/>
              <a:t>полностью</a:t>
            </a:r>
            <a:r>
              <a:rPr lang="en-US" altLang="ru-RU" sz="2000"/>
              <a:t> </a:t>
            </a:r>
            <a:r>
              <a:rPr lang="en-US" altLang="en-US" sz="2000"/>
              <a:t>погруженный</a:t>
            </a:r>
            <a:r>
              <a:rPr lang="en-US" altLang="ru-RU" sz="2000"/>
              <a:t> </a:t>
            </a:r>
            <a:r>
              <a:rPr lang="en-US" altLang="en-US" sz="2000"/>
              <a:t>в</a:t>
            </a:r>
            <a:r>
              <a:rPr lang="en-US" altLang="ru-RU" sz="2000"/>
              <a:t> </a:t>
            </a:r>
            <a:r>
              <a:rPr lang="en-US" altLang="en-US" sz="2000"/>
              <a:t>воду</a:t>
            </a:r>
            <a:r>
              <a:rPr lang="en-US" altLang="ru-RU" sz="2000"/>
              <a:t> (</a:t>
            </a:r>
            <a:r>
              <a:rPr lang="en-US" altLang="en-US" sz="2000"/>
              <a:t>см</a:t>
            </a:r>
            <a:r>
              <a:rPr lang="en-US" altLang="ru-RU" sz="2000"/>
              <a:t>. </a:t>
            </a:r>
            <a:r>
              <a:rPr lang="en-US" altLang="en-US" sz="2000"/>
              <a:t>рис</a:t>
            </a:r>
            <a:r>
              <a:rPr lang="en-US" altLang="ru-RU" sz="2000"/>
              <a:t>.). </a:t>
            </a:r>
            <a:r>
              <a:rPr lang="en-US" altLang="en-US" sz="2000"/>
              <a:t>Изменится</a:t>
            </a:r>
            <a:r>
              <a:rPr lang="en-US" altLang="ru-RU" sz="2000"/>
              <a:t> </a:t>
            </a:r>
            <a:r>
              <a:rPr lang="en-US" altLang="en-US" sz="2000"/>
              <a:t>ли</a:t>
            </a:r>
            <a:r>
              <a:rPr lang="en-US" altLang="ru-RU" sz="2000"/>
              <a:t> (</a:t>
            </a:r>
            <a:r>
              <a:rPr lang="en-US" altLang="en-US" sz="2000"/>
              <a:t>и</a:t>
            </a:r>
            <a:r>
              <a:rPr lang="en-US" altLang="ru-RU" sz="2000"/>
              <a:t> </a:t>
            </a:r>
            <a:r>
              <a:rPr lang="en-US" altLang="en-US" sz="2000"/>
              <a:t>если</a:t>
            </a:r>
            <a:r>
              <a:rPr lang="en-US" altLang="ru-RU" sz="2000"/>
              <a:t> </a:t>
            </a:r>
            <a:r>
              <a:rPr lang="en-US" altLang="en-US" sz="2000"/>
              <a:t>изменится</a:t>
            </a:r>
            <a:r>
              <a:rPr lang="en-US" altLang="ru-RU" sz="2000"/>
              <a:t>, </a:t>
            </a:r>
            <a:r>
              <a:rPr lang="en-US" altLang="en-US" sz="2000"/>
              <a:t>то</a:t>
            </a:r>
            <a:r>
              <a:rPr lang="en-US" altLang="ru-RU" sz="2000"/>
              <a:t> </a:t>
            </a:r>
            <a:r>
              <a:rPr lang="en-US" altLang="en-US" sz="2000"/>
              <a:t>как</a:t>
            </a:r>
            <a:r>
              <a:rPr lang="en-US" altLang="ru-RU" sz="2000"/>
              <a:t>) </a:t>
            </a:r>
            <a:r>
              <a:rPr lang="en-US" altLang="en-US" sz="2000"/>
              <a:t>сила</a:t>
            </a:r>
            <a:r>
              <a:rPr lang="en-US" altLang="ru-RU" sz="2000"/>
              <a:t> </a:t>
            </a:r>
            <a:r>
              <a:rPr lang="en-US" altLang="en-US" sz="2000"/>
              <a:t>давления</a:t>
            </a:r>
            <a:r>
              <a:rPr lang="en-US" altLang="ru-RU" sz="2000"/>
              <a:t> </a:t>
            </a:r>
            <a:r>
              <a:rPr lang="en-US" altLang="en-US" sz="2000"/>
              <a:t>камня</a:t>
            </a:r>
            <a:r>
              <a:rPr lang="en-US" altLang="ru-RU" sz="2000"/>
              <a:t> </a:t>
            </a:r>
            <a:r>
              <a:rPr lang="en-US" altLang="en-US" sz="2000"/>
              <a:t>на</a:t>
            </a:r>
            <a:r>
              <a:rPr lang="en-US" altLang="ru-RU" sz="2000"/>
              <a:t> </a:t>
            </a:r>
            <a:r>
              <a:rPr lang="en-US" altLang="en-US" sz="2000"/>
              <a:t>дно</a:t>
            </a:r>
            <a:r>
              <a:rPr lang="en-US" altLang="ru-RU" sz="2000"/>
              <a:t>, </a:t>
            </a:r>
            <a:r>
              <a:rPr lang="en-US" altLang="en-US" sz="2000"/>
              <a:t>если</a:t>
            </a:r>
            <a:r>
              <a:rPr lang="en-US" altLang="ru-RU" sz="2000"/>
              <a:t> </a:t>
            </a:r>
            <a:r>
              <a:rPr lang="en-US" altLang="en-US" sz="2000"/>
              <a:t>в</a:t>
            </a:r>
            <a:r>
              <a:rPr lang="en-US" altLang="ru-RU" sz="2000"/>
              <a:t> </a:t>
            </a:r>
            <a:r>
              <a:rPr lang="en-US" altLang="en-US" sz="2000"/>
              <a:t>воду</a:t>
            </a:r>
            <a:r>
              <a:rPr lang="en-US" altLang="ru-RU" sz="2000"/>
              <a:t> </a:t>
            </a:r>
            <a:r>
              <a:rPr lang="en-US" altLang="en-US" sz="2000"/>
              <a:t>добавить</a:t>
            </a:r>
            <a:r>
              <a:rPr lang="en-US" altLang="ru-RU" sz="2000"/>
              <a:t> </a:t>
            </a:r>
            <a:r>
              <a:rPr lang="en-US" altLang="en-US" sz="2000"/>
              <a:t>поваренную</a:t>
            </a:r>
            <a:r>
              <a:rPr lang="en-US" altLang="ru-RU" sz="2000"/>
              <a:t> </a:t>
            </a:r>
            <a:r>
              <a:rPr lang="en-US" altLang="en-US" sz="2000"/>
              <a:t>соль</a:t>
            </a:r>
            <a:r>
              <a:rPr lang="en-US" altLang="ru-RU" sz="2000"/>
              <a:t>? </a:t>
            </a:r>
            <a:r>
              <a:rPr lang="en-US" altLang="en-US" sz="2000"/>
              <a:t>Ответ</a:t>
            </a:r>
            <a:r>
              <a:rPr lang="en-US" altLang="ru-RU" sz="2000"/>
              <a:t> </a:t>
            </a:r>
            <a:r>
              <a:rPr lang="en-US" altLang="en-US" sz="2000"/>
              <a:t>поясните</a:t>
            </a:r>
            <a:r>
              <a:rPr lang="en-US" altLang="ru-RU" sz="2000"/>
              <a:t>.</a:t>
            </a:r>
          </a:p>
          <a:p>
            <a:pPr marL="0" indent="0">
              <a:buNone/>
            </a:pPr>
            <a:endParaRPr lang="en-US" altLang="ru-RU" sz="2000"/>
          </a:p>
        </p:txBody>
      </p:sp>
      <p:pic>
        <p:nvPicPr>
          <p:cNvPr id="4" name="Изображение 3"/>
          <p:cNvPicPr>
            <a:picLocks noChangeAspect="1"/>
          </p:cNvPicPr>
          <p:nvPr/>
        </p:nvPicPr>
        <p:blipFill>
          <a:blip r:embed="rId2"/>
          <a:stretch>
            <a:fillRect/>
          </a:stretch>
        </p:blipFill>
        <p:spPr>
          <a:xfrm>
            <a:off x="838200" y="2404745"/>
            <a:ext cx="10725785" cy="3481705"/>
          </a:xfrm>
          <a:prstGeom prst="rect">
            <a:avLst/>
          </a:prstGeom>
        </p:spPr>
      </p:pic>
      <p:pic>
        <p:nvPicPr>
          <p:cNvPr id="5" name="Изображение 4"/>
          <p:cNvPicPr>
            <a:picLocks noChangeAspect="1"/>
          </p:cNvPicPr>
          <p:nvPr/>
        </p:nvPicPr>
        <p:blipFill>
          <a:blip r:embed="rId3"/>
          <a:stretch>
            <a:fillRect/>
          </a:stretch>
        </p:blipFill>
        <p:spPr>
          <a:xfrm>
            <a:off x="9201785" y="1991360"/>
            <a:ext cx="1314450" cy="1714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Напоследок</a:t>
            </a:r>
          </a:p>
        </p:txBody>
      </p:sp>
      <p:sp>
        <p:nvSpPr>
          <p:cNvPr id="3" name="Объект 2"/>
          <p:cNvSpPr>
            <a:spLocks noGrp="1"/>
          </p:cNvSpPr>
          <p:nvPr>
            <p:ph idx="1"/>
          </p:nvPr>
        </p:nvSpPr>
        <p:spPr/>
        <p:txBody>
          <a:bodyPr>
            <a:normAutofit/>
          </a:bodyPr>
          <a:lstStyle/>
          <a:p>
            <a:pPr marL="0" indent="0">
              <a:buNone/>
            </a:pPr>
            <a:r>
              <a:rPr lang="ru-RU" dirty="0"/>
              <a:t>    Прежде чем выполнять задание, внимательно прочитайте ответ и убедитесь, что поняли задачу. Второй раз сверьтесь с условием, когда будете переносить ответ в бланк. Проверьте:</a:t>
            </a:r>
          </a:p>
          <a:p>
            <a:r>
              <a:rPr lang="ru-RU" dirty="0"/>
              <a:t> в том ли формате ваш ответ;</a:t>
            </a:r>
          </a:p>
          <a:p>
            <a:r>
              <a:rPr lang="ru-RU" dirty="0"/>
              <a:t> не нужно ли выразить ответ в других единицах измерения;</a:t>
            </a:r>
          </a:p>
          <a:p>
            <a:r>
              <a:rPr lang="ru-RU" dirty="0"/>
              <a:t> нужно ли дать один ответ или перечислить несколько и т. д.</a:t>
            </a:r>
          </a:p>
          <a:p>
            <a:pPr marL="0" indent="0">
              <a:buNone/>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 еще!</a:t>
            </a:r>
          </a:p>
        </p:txBody>
      </p:sp>
      <p:sp>
        <p:nvSpPr>
          <p:cNvPr id="3" name="Объект 2"/>
          <p:cNvSpPr>
            <a:spLocks noGrp="1"/>
          </p:cNvSpPr>
          <p:nvPr>
            <p:ph idx="1"/>
          </p:nvPr>
        </p:nvSpPr>
        <p:spPr/>
        <p:txBody>
          <a:bodyPr>
            <a:normAutofit fontScale="92500"/>
          </a:bodyPr>
          <a:lstStyle/>
          <a:p>
            <a:pPr marL="0" indent="0">
              <a:buNone/>
            </a:pPr>
            <a:r>
              <a:rPr lang="ru-RU" dirty="0"/>
              <a:t>1. Готовится к эксперименту по заданию № 17 после того, как будут известны номера комплектов.</a:t>
            </a:r>
          </a:p>
          <a:p>
            <a:pPr marL="0" indent="0">
              <a:buNone/>
            </a:pPr>
            <a:r>
              <a:rPr lang="ru-RU" dirty="0"/>
              <a:t>2. Обязательно решать задачи №№ </a:t>
            </a:r>
            <a:r>
              <a:rPr lang="ru-RU" dirty="0" smtClean="0"/>
              <a:t>20, 21, 22, </a:t>
            </a:r>
            <a:r>
              <a:rPr lang="ru-RU" dirty="0"/>
              <a:t>даже если не знаешь, как их решать.</a:t>
            </a:r>
          </a:p>
          <a:p>
            <a:pPr marL="0" indent="0">
              <a:buNone/>
            </a:pPr>
            <a:r>
              <a:rPr lang="ru-RU" dirty="0"/>
              <a:t> Для этого записать условие, перевести единицы измерения в СИ, постараться определить, какие законы работают в этой задаче и записать формулы. Есть вероятность получить 1 балл!</a:t>
            </a:r>
          </a:p>
          <a:p>
            <a:pPr marL="0" indent="0">
              <a:buNone/>
            </a:pPr>
            <a:r>
              <a:rPr lang="ru-RU" dirty="0"/>
              <a:t>3. Задача № </a:t>
            </a:r>
            <a:r>
              <a:rPr lang="ru-RU" dirty="0" smtClean="0"/>
              <a:t>20, </a:t>
            </a:r>
            <a:r>
              <a:rPr lang="ru-RU" dirty="0"/>
              <a:t>как правило, достаточно простая. Решение бывает в одно, максимум в два действия.</a:t>
            </a:r>
          </a:p>
          <a:p>
            <a:pPr marL="0" indent="0">
              <a:buNone/>
            </a:pPr>
            <a:r>
              <a:rPr lang="ru-RU"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799" y="1576387"/>
            <a:ext cx="10363200" cy="4265612"/>
          </a:xfrm>
        </p:spPr>
      </p:pic>
      <p:sp>
        <p:nvSpPr>
          <p:cNvPr id="2" name="Заголовок 1"/>
          <p:cNvSpPr>
            <a:spLocks noGrp="1"/>
          </p:cNvSpPr>
          <p:nvPr>
            <p:ph type="title"/>
          </p:nvPr>
        </p:nvSpPr>
        <p:spPr/>
        <p:txBody>
          <a:bodyPr>
            <a:normAutofit/>
          </a:bodyPr>
          <a:lstStyle/>
          <a:p>
            <a:pPr algn="ctr"/>
            <a:r>
              <a:rPr lang="ru-RU" sz="6600" dirty="0">
                <a:solidFill>
                  <a:srgbClr val="92D050"/>
                </a:solidFill>
              </a:rPr>
              <a:t>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Зачем нужен ОГЭ по физике?</a:t>
            </a:r>
            <a:br>
              <a:rPr lang="ru-RU" b="1" dirty="0"/>
            </a:br>
            <a:endParaRPr lang="ru-RU" dirty="0"/>
          </a:p>
        </p:txBody>
      </p:sp>
      <p:sp>
        <p:nvSpPr>
          <p:cNvPr id="3" name="Объект 2"/>
          <p:cNvSpPr>
            <a:spLocks noGrp="1"/>
          </p:cNvSpPr>
          <p:nvPr>
            <p:ph idx="1"/>
          </p:nvPr>
        </p:nvSpPr>
        <p:spPr>
          <a:xfrm>
            <a:off x="838200" y="1320800"/>
            <a:ext cx="10515600" cy="4856163"/>
          </a:xfrm>
        </p:spPr>
        <p:txBody>
          <a:bodyPr>
            <a:normAutofit/>
          </a:bodyPr>
          <a:lstStyle/>
          <a:p>
            <a:pPr marL="0" indent="0">
              <a:buNone/>
            </a:pPr>
            <a:r>
              <a:rPr lang="ru-RU" dirty="0"/>
              <a:t>        Приступая к подготовке к ОГЭ по физике, важно понимать, для чего это нужно учащимся. Обычно физику сдают ребята, которые планируют поступать на технические специальности или те, кому все равно, какой предмет сдавать (ничего не знают!!!)</a:t>
            </a:r>
          </a:p>
          <a:p>
            <a:pPr marL="0" indent="0">
              <a:buNone/>
            </a:pPr>
            <a:endParaRPr lang="ru-RU" dirty="0">
              <a:solidFill>
                <a:srgbClr val="212529"/>
              </a:solidFill>
            </a:endParaRPr>
          </a:p>
          <a:p>
            <a:pPr marL="0" indent="0">
              <a:buNone/>
            </a:pPr>
            <a:endParaRPr lang="ru-RU" dirty="0">
              <a:solidFill>
                <a:srgbClr val="212529"/>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3429000"/>
            <a:ext cx="10515600" cy="3238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Учи математику!</a:t>
            </a:r>
          </a:p>
        </p:txBody>
      </p:sp>
      <p:sp>
        <p:nvSpPr>
          <p:cNvPr id="3" name="Объект 2"/>
          <p:cNvSpPr>
            <a:spLocks noGrp="1"/>
          </p:cNvSpPr>
          <p:nvPr>
            <p:ph idx="1"/>
          </p:nvPr>
        </p:nvSpPr>
        <p:spPr/>
        <p:txBody>
          <a:bodyPr>
            <a:normAutofit fontScale="85000" lnSpcReduction="20000"/>
          </a:bodyPr>
          <a:lstStyle/>
          <a:p>
            <a:pPr marL="0" indent="0">
              <a:buNone/>
            </a:pPr>
            <a:r>
              <a:rPr lang="ru-RU" dirty="0"/>
              <a:t>       Большая трудность при подготовке к ГИА по физике </a:t>
            </a:r>
          </a:p>
          <a:p>
            <a:pPr marL="0" indent="0">
              <a:buNone/>
            </a:pPr>
            <a:r>
              <a:rPr lang="ru-RU" dirty="0"/>
              <a:t>заключается в том, что учащиеся обладают недостаточными </a:t>
            </a:r>
          </a:p>
          <a:p>
            <a:pPr marL="0" indent="0">
              <a:buNone/>
            </a:pPr>
            <a:r>
              <a:rPr lang="ru-RU" dirty="0"/>
              <a:t>знаниями по математике:</a:t>
            </a:r>
          </a:p>
          <a:p>
            <a:pPr marL="0" indent="0">
              <a:buNone/>
            </a:pPr>
            <a:r>
              <a:rPr lang="ru-RU" dirty="0"/>
              <a:t>• не могут из одной формулы выразить</a:t>
            </a:r>
          </a:p>
          <a:p>
            <a:pPr marL="0" indent="0">
              <a:buNone/>
            </a:pPr>
            <a:r>
              <a:rPr lang="ru-RU" dirty="0"/>
              <a:t>  другую, перевести единицы измерения </a:t>
            </a:r>
          </a:p>
          <a:p>
            <a:pPr marL="0" indent="0">
              <a:buNone/>
            </a:pPr>
            <a:r>
              <a:rPr lang="ru-RU" dirty="0"/>
              <a:t>  в систему СИ;</a:t>
            </a:r>
          </a:p>
          <a:p>
            <a:pPr marL="0" indent="0">
              <a:buNone/>
            </a:pPr>
            <a:r>
              <a:rPr lang="ru-RU" dirty="0"/>
              <a:t>• привести число к стандартному виду,</a:t>
            </a:r>
          </a:p>
          <a:p>
            <a:pPr marL="0" indent="0">
              <a:buNone/>
            </a:pPr>
            <a:r>
              <a:rPr lang="ru-RU" dirty="0"/>
              <a:t> округлить число;</a:t>
            </a:r>
          </a:p>
          <a:p>
            <a:pPr marL="0" indent="0">
              <a:buNone/>
            </a:pPr>
            <a:r>
              <a:rPr lang="ru-RU" dirty="0"/>
              <a:t>• прочитать или построить график;</a:t>
            </a:r>
          </a:p>
          <a:p>
            <a:pPr marL="0" indent="0">
              <a:buNone/>
            </a:pPr>
            <a:r>
              <a:rPr lang="ru-RU" dirty="0"/>
              <a:t>• даже зная формулу, просто не </a:t>
            </a:r>
          </a:p>
          <a:p>
            <a:pPr marL="0" indent="0">
              <a:buNone/>
            </a:pPr>
            <a:r>
              <a:rPr lang="ru-RU" dirty="0"/>
              <a:t>  не могут вычислить результат</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100" y="2514600"/>
            <a:ext cx="5041900" cy="3797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Выразить формулу</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r>
                  <a:rPr lang="ru-RU" dirty="0"/>
                  <a:t>В формуле буквы заменить на простые числа и произвести математический вывод неизвестных величин, например</a:t>
                </a:r>
              </a:p>
              <a:p>
                <a:pPr marL="0" indent="0">
                  <a:buNone/>
                </a:pPr>
                <a:r>
                  <a:rPr lang="ru-RU" dirty="0"/>
                  <a:t>              , заменить на 3=</a:t>
                </a:r>
                <a14:m>
                  <m:oMath xmlns:m="http://schemas.openxmlformats.org/officeDocument/2006/math">
                    <m:f>
                      <m:fPr>
                        <m:ctrlPr>
                          <a:rPr lang="ru-RU" sz="3200" i="1" smtClean="0">
                            <a:latin typeface="Cambria Math" panose="02040503050406030204" pitchFamily="18" charset="0"/>
                          </a:rPr>
                        </m:ctrlPr>
                      </m:fPr>
                      <m:num>
                        <m:r>
                          <a:rPr lang="ru-RU" sz="3200" b="0" i="1" smtClean="0">
                            <a:latin typeface="Cambria Math" panose="02040503050406030204" pitchFamily="18" charset="0"/>
                          </a:rPr>
                          <m:t>6</m:t>
                        </m:r>
                      </m:num>
                      <m:den>
                        <m:r>
                          <a:rPr lang="ru-RU" sz="3200" b="0" i="1" smtClean="0">
                            <a:latin typeface="Cambria Math" panose="02040503050406030204" pitchFamily="18" charset="0"/>
                          </a:rPr>
                          <m:t>2</m:t>
                        </m:r>
                      </m:den>
                    </m:f>
                    <m:r>
                      <a:rPr lang="ru-RU" sz="3200" b="0" i="1" smtClean="0">
                        <a:latin typeface="Cambria Math" panose="02040503050406030204" pitchFamily="18" charset="0"/>
                      </a:rPr>
                      <m:t> </m:t>
                    </m:r>
                    <m:r>
                      <a:rPr lang="ru-RU" sz="3200" i="1" smtClean="0">
                        <a:latin typeface="Cambria Math" panose="02040503050406030204" pitchFamily="18" charset="0"/>
                      </a:rPr>
                      <m:t>⟹</m:t>
                    </m:r>
                  </m:oMath>
                </a14:m>
                <a:r>
                  <a:rPr lang="ru-RU" sz="3200" dirty="0"/>
                  <a:t> 6=3*2 </a:t>
                </a:r>
                <a:r>
                  <a:rPr lang="ru-RU" sz="3200" dirty="0">
                    <a:latin typeface="Cambria Math" panose="02040503050406030204" pitchFamily="18" charset="0"/>
                    <a:ea typeface="Cambria Math" panose="02040503050406030204" pitchFamily="18" charset="0"/>
                  </a:rPr>
                  <a:t>⟹ </a:t>
                </a:r>
                <a:r>
                  <a:rPr lang="en-US" sz="3200" dirty="0">
                    <a:latin typeface="Cambria Math" panose="02040503050406030204" pitchFamily="18" charset="0"/>
                    <a:ea typeface="Cambria Math" panose="02040503050406030204" pitchFamily="18" charset="0"/>
                  </a:rPr>
                  <a:t>U=I*R</a:t>
                </a:r>
                <a:endParaRPr lang="ru-RU" sz="3200" dirty="0"/>
              </a:p>
              <a:p>
                <a:r>
                  <a:rPr lang="ru-RU" dirty="0"/>
                  <a:t> Метод треугольника, например:</a:t>
                </a:r>
              </a:p>
            </p:txBody>
          </p:sp>
        </mc:Choice>
        <mc:Fallback xmlns="">
          <p:sp>
            <p:nvSpPr>
              <p:cNvPr id="3" name="Объект 2"/>
              <p:cNvSpPr>
                <a:spLocks noRot="1" noChangeAspect="1" noMove="1" noResize="1" noEditPoints="1" noAdjustHandles="1" noChangeArrowheads="1" noChangeShapeType="1" noTextEdit="1"/>
              </p:cNvSpPr>
              <p:nvPr>
                <p:ph idx="1"/>
              </p:nvPr>
            </p:nvSpPr>
            <p:spPr>
              <a:blipFill rotWithShape="1">
                <a:blip r:embed="rId2"/>
                <a:stretch>
                  <a:fillRect t="-233" b="7"/>
                </a:stretch>
              </a:blipFill>
            </p:spPr>
            <p:txBody>
              <a:bodyPr/>
              <a:lstStyle/>
              <a:p>
                <a:r>
                  <a:rPr lang="ru-RU" altLang="en-US">
                    <a:noFill/>
                  </a:rPr>
                  <a:t> </a:t>
                </a:r>
              </a:p>
            </p:txBody>
          </p:sp>
        </mc:Fallback>
      </mc:AlternateContent>
      <p:pic>
        <p:nvPicPr>
          <p:cNvPr id="4" name="Рисунок 3"/>
          <p:cNvPicPr>
            <a:picLocks noChangeAspect="1"/>
          </p:cNvPicPr>
          <p:nvPr/>
        </p:nvPicPr>
        <p:blipFill>
          <a:blip r:embed="rId3"/>
          <a:stretch>
            <a:fillRect/>
          </a:stretch>
        </p:blipFill>
        <p:spPr>
          <a:xfrm>
            <a:off x="1181100" y="4419600"/>
            <a:ext cx="7759700" cy="189230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100" y="3009900"/>
            <a:ext cx="1117600" cy="7516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Как запоминать формулы</a:t>
            </a:r>
            <a:br>
              <a:rPr lang="ru-RU" dirty="0"/>
            </a:br>
            <a:endParaRPr lang="ru-RU" dirty="0"/>
          </a:p>
        </p:txBody>
      </p:sp>
      <p:sp>
        <p:nvSpPr>
          <p:cNvPr id="3" name="Объект 2"/>
          <p:cNvSpPr>
            <a:spLocks noGrp="1"/>
          </p:cNvSpPr>
          <p:nvPr>
            <p:ph idx="1"/>
          </p:nvPr>
        </p:nvSpPr>
        <p:spPr/>
        <p:txBody>
          <a:bodyPr/>
          <a:lstStyle/>
          <a:p>
            <a:r>
              <a:rPr lang="ru-RU" dirty="0"/>
              <a:t>Главный </a:t>
            </a:r>
            <a:r>
              <a:rPr lang="ru-RU" dirty="0" err="1"/>
              <a:t>лайфхак</a:t>
            </a:r>
            <a:r>
              <a:rPr lang="ru-RU" dirty="0"/>
              <a:t> в запоминании формул — учить не формулы, а правила.</a:t>
            </a:r>
          </a:p>
          <a:p>
            <a:r>
              <a:rPr lang="ru-RU" dirty="0"/>
              <a:t>Чтобы лучше запоминать, полезно выписать формулы и держать их перед глазами (хоть на холодильнике!).</a:t>
            </a:r>
          </a:p>
          <a:p>
            <a:r>
              <a:rPr lang="ru-RU" dirty="0"/>
              <a:t>Периодически проговаривать формулы вслух.</a:t>
            </a:r>
          </a:p>
          <a:p>
            <a:r>
              <a:rPr lang="ru-RU" dirty="0"/>
              <a:t>Использовать аббревиатуру, т.е. из последовательности слов, которую нужно выучить, берут заглавные буквы; рифмы или ассоциации; определенную расстановку в формуле букв для обозначения физических величин.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Например:</a:t>
            </a:r>
          </a:p>
        </p:txBody>
      </p:sp>
      <p:sp>
        <p:nvSpPr>
          <p:cNvPr id="6" name="Объект 5"/>
          <p:cNvSpPr>
            <a:spLocks noGrp="1"/>
          </p:cNvSpPr>
          <p:nvPr>
            <p:ph idx="1"/>
          </p:nvPr>
        </p:nvSpPr>
        <p:spPr/>
        <p:txBody>
          <a:bodyPr/>
          <a:lstStyle/>
          <a:p>
            <a:pPr marL="0" indent="0">
              <a:buNone/>
            </a:pPr>
            <a:r>
              <a:rPr lang="ru-RU" b="1" dirty="0"/>
              <a:t>1.</a:t>
            </a:r>
          </a:p>
        </p:txBody>
      </p:sp>
      <p:pic>
        <p:nvPicPr>
          <p:cNvPr id="8" name="Рисунок 7" descr="мнемонический метод запоминания информации"/>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612900"/>
            <a:ext cx="9220199" cy="43513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Например:</a:t>
            </a:r>
          </a:p>
        </p:txBody>
      </p:sp>
      <p:sp>
        <p:nvSpPr>
          <p:cNvPr id="3" name="Объект 2"/>
          <p:cNvSpPr>
            <a:spLocks noGrp="1"/>
          </p:cNvSpPr>
          <p:nvPr>
            <p:ph idx="1"/>
          </p:nvPr>
        </p:nvSpPr>
        <p:spPr/>
        <p:txBody>
          <a:bodyPr/>
          <a:lstStyle/>
          <a:p>
            <a:pPr marL="0" indent="0">
              <a:buNone/>
            </a:pPr>
            <a:r>
              <a:rPr lang="ru-RU" b="1" dirty="0"/>
              <a:t>2.</a:t>
            </a:r>
            <a:r>
              <a:rPr lang="ru-RU" dirty="0"/>
              <a:t> Три закона Ньютона:</a:t>
            </a:r>
          </a:p>
          <a:p>
            <a:pPr marL="0" indent="0">
              <a:buNone/>
            </a:pPr>
            <a:r>
              <a:rPr lang="ru-RU" dirty="0"/>
              <a:t>1)	Не пнешь – не полетит,</a:t>
            </a:r>
          </a:p>
          <a:p>
            <a:pPr marL="0" indent="0">
              <a:buNone/>
            </a:pPr>
            <a:r>
              <a:rPr lang="ru-RU" dirty="0"/>
              <a:t>2)	Как пнешь, так и полетит, </a:t>
            </a:r>
          </a:p>
          <a:p>
            <a:pPr marL="514350" indent="-514350">
              <a:buAutoNum type="arabicParenR" startAt="3"/>
            </a:pPr>
            <a:r>
              <a:rPr lang="ru-RU" dirty="0"/>
              <a:t>    Как пнешь – так и получишь.</a:t>
            </a:r>
          </a:p>
          <a:p>
            <a:pPr marL="0" indent="0">
              <a:buNone/>
            </a:pPr>
            <a:endParaRPr lang="ru-RU" dirty="0"/>
          </a:p>
          <a:p>
            <a:pPr marL="0" indent="0">
              <a:buNone/>
            </a:pPr>
            <a:r>
              <a:rPr lang="ru-RU" b="1" dirty="0"/>
              <a:t>3. </a:t>
            </a:r>
            <a:r>
              <a:rPr lang="ru-RU" dirty="0"/>
              <a:t>Гидростатическое давление  </a:t>
            </a:r>
            <a:r>
              <a:rPr lang="en-US" dirty="0">
                <a:latin typeface="Cambria Math" panose="02040503050406030204" pitchFamily="18" charset="0"/>
                <a:ea typeface="Cambria Math" panose="02040503050406030204" pitchFamily="18" charset="0"/>
              </a:rPr>
              <a:t>p</a:t>
            </a:r>
            <a:r>
              <a:rPr lang="ru-RU" dirty="0">
                <a:latin typeface="Cambria Math" panose="02040503050406030204" pitchFamily="18" charset="0"/>
                <a:ea typeface="Cambria Math" panose="02040503050406030204" pitchFamily="18" charset="0"/>
              </a:rPr>
              <a:t>=ƿ</a:t>
            </a:r>
            <a:r>
              <a:rPr lang="en-US" dirty="0" err="1">
                <a:latin typeface="Cambria Math" panose="02040503050406030204" pitchFamily="18" charset="0"/>
                <a:ea typeface="Cambria Math" panose="02040503050406030204" pitchFamily="18" charset="0"/>
              </a:rPr>
              <a:t>ǥh</a:t>
            </a:r>
            <a:r>
              <a:rPr lang="ru-RU" dirty="0">
                <a:latin typeface="Cambria Math" panose="02040503050406030204" pitchFamily="18" charset="0"/>
                <a:ea typeface="Cambria Math" panose="02040503050406030204" pitchFamily="18" charset="0"/>
              </a:rPr>
              <a:t> (</a:t>
            </a:r>
            <a:r>
              <a:rPr lang="ru-RU" dirty="0" err="1">
                <a:latin typeface="Cambria Math" panose="02040503050406030204" pitchFamily="18" charset="0"/>
                <a:ea typeface="Cambria Math" panose="02040503050406030204" pitchFamily="18" charset="0"/>
              </a:rPr>
              <a:t>рожеаш</a:t>
            </a:r>
            <a:r>
              <a:rPr lang="ru-RU" dirty="0">
                <a:latin typeface="Cambria Math" panose="02040503050406030204" pitchFamily="18" charset="0"/>
                <a:ea typeface="Cambria Math" panose="02040503050406030204" pitchFamily="18" charset="0"/>
              </a:rPr>
              <a:t>)</a:t>
            </a:r>
          </a:p>
          <a:p>
            <a:pPr marL="0" indent="0">
              <a:buNone/>
            </a:pPr>
            <a:r>
              <a:rPr lang="ru-RU" b="1" dirty="0">
                <a:latin typeface="Cambria Math" panose="02040503050406030204" pitchFamily="18" charset="0"/>
                <a:ea typeface="Cambria Math" panose="02040503050406030204" pitchFamily="18" charset="0"/>
              </a:rPr>
              <a:t>     </a:t>
            </a:r>
            <a:r>
              <a:rPr lang="ru-RU" dirty="0">
                <a:latin typeface="Cambria Math" panose="02040503050406030204" pitchFamily="18" charset="0"/>
                <a:ea typeface="Cambria Math" panose="02040503050406030204" pitchFamily="18" charset="0"/>
              </a:rPr>
              <a:t>Сила Архимеда  </a:t>
            </a:r>
            <a:r>
              <a:rPr lang="en-US" dirty="0">
                <a:latin typeface="Cambria Math" panose="02040503050406030204" pitchFamily="18" charset="0"/>
                <a:ea typeface="Cambria Math" panose="02040503050406030204" pitchFamily="18" charset="0"/>
              </a:rPr>
              <a:t>F=</a:t>
            </a:r>
            <a:r>
              <a:rPr lang="en-US" dirty="0" err="1">
                <a:latin typeface="Cambria Math" panose="02040503050406030204" pitchFamily="18" charset="0"/>
                <a:ea typeface="Cambria Math" panose="02040503050406030204" pitchFamily="18" charset="0"/>
              </a:rPr>
              <a:t>ƿǥv</a:t>
            </a:r>
            <a:r>
              <a:rPr lang="ru-RU" dirty="0">
                <a:latin typeface="Cambria Math" panose="02040503050406030204" pitchFamily="18" charset="0"/>
                <a:ea typeface="Cambria Math" panose="02040503050406030204" pitchFamily="18" charset="0"/>
              </a:rPr>
              <a:t> (рожа во!)</a:t>
            </a:r>
          </a:p>
          <a:p>
            <a:pPr marL="0" indent="0">
              <a:buNone/>
            </a:pPr>
            <a:r>
              <a:rPr lang="ru-RU" dirty="0">
                <a:latin typeface="Cambria Math" panose="02040503050406030204" pitchFamily="18" charset="0"/>
                <a:ea typeface="Cambria Math" panose="02040503050406030204" pitchFamily="18" charset="0"/>
              </a:rPr>
              <a:t>     Сила Ампера  F=</a:t>
            </a:r>
            <a:r>
              <a:rPr lang="en-US" dirty="0" err="1">
                <a:latin typeface="Cambria Math" panose="02040503050406030204" pitchFamily="18" charset="0"/>
                <a:ea typeface="Cambria Math" panose="02040503050406030204" pitchFamily="18" charset="0"/>
              </a:rPr>
              <a:t>BIl</a:t>
            </a:r>
            <a:r>
              <a:rPr lang="ru-RU" dirty="0">
                <a:latin typeface="Cambria Math" panose="02040503050406030204" pitchFamily="18" charset="0"/>
                <a:ea typeface="Cambria Math" panose="02040503050406030204" pitchFamily="18" charset="0"/>
              </a:rPr>
              <a:t>  (Бил)</a:t>
            </a:r>
            <a:endParaRPr lang="ru-RU" dirty="0"/>
          </a:p>
          <a:p>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00" y="1476375"/>
            <a:ext cx="4152900" cy="2381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Искать подсказки в КИМ</a:t>
            </a:r>
          </a:p>
        </p:txBody>
      </p:sp>
      <p:pic>
        <p:nvPicPr>
          <p:cNvPr id="4" name="Объект 3"/>
          <p:cNvPicPr>
            <a:picLocks noGrp="1" noChangeAspect="1"/>
          </p:cNvPicPr>
          <p:nvPr>
            <p:ph idx="1"/>
          </p:nvPr>
        </p:nvPicPr>
        <p:blipFill>
          <a:blip r:embed="rId2"/>
          <a:stretch>
            <a:fillRect/>
          </a:stretch>
        </p:blipFill>
        <p:spPr>
          <a:xfrm>
            <a:off x="838200" y="1585120"/>
            <a:ext cx="4581525" cy="4545012"/>
          </a:xfrm>
          <a:prstGeom prst="rect">
            <a:avLst/>
          </a:prstGeom>
        </p:spPr>
      </p:pic>
      <p:pic>
        <p:nvPicPr>
          <p:cNvPr id="5" name="Рисунок 4"/>
          <p:cNvPicPr>
            <a:picLocks noChangeAspect="1"/>
          </p:cNvPicPr>
          <p:nvPr/>
        </p:nvPicPr>
        <p:blipFill>
          <a:blip r:embed="rId3"/>
          <a:stretch>
            <a:fillRect/>
          </a:stretch>
        </p:blipFill>
        <p:spPr>
          <a:xfrm>
            <a:off x="5770562" y="1690688"/>
            <a:ext cx="6200775" cy="41052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«Подводные камни»</a:t>
            </a:r>
          </a:p>
        </p:txBody>
      </p:sp>
      <p:sp>
        <p:nvSpPr>
          <p:cNvPr id="9" name="Объект 8"/>
          <p:cNvSpPr>
            <a:spLocks noGrp="1"/>
          </p:cNvSpPr>
          <p:nvPr>
            <p:ph idx="1"/>
          </p:nvPr>
        </p:nvSpPr>
        <p:spPr/>
        <p:txBody>
          <a:bodyPr>
            <a:normAutofit fontScale="87500" lnSpcReduction="20000"/>
          </a:bodyPr>
          <a:lstStyle/>
          <a:p>
            <a:pPr marL="0" indent="0">
              <a:buNone/>
            </a:pPr>
            <a:r>
              <a:rPr lang="ru-RU" sz="3000" b="1">
                <a:latin typeface="Times New Roman" panose="02020603050405020304" charset="0"/>
                <a:cs typeface="Times New Roman" panose="02020603050405020304" charset="0"/>
              </a:rPr>
              <a:t>16.</a:t>
            </a:r>
            <a:r>
              <a:rPr lang="ru-RU"/>
              <a:t> </a:t>
            </a:r>
            <a:r>
              <a:rPr lang="en-US" altLang="en-US" sz="2570">
                <a:latin typeface="Times New Roman" panose="02020603050405020304" charset="0"/>
                <a:cs typeface="Times New Roman" panose="02020603050405020304" charset="0"/>
              </a:rPr>
              <a:t>В</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стеклянную</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трубку</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нижнее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отверстие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которой</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закрыто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тонкой</a:t>
            </a:r>
          </a:p>
          <a:p>
            <a:pPr marL="0" indent="0">
              <a:buNone/>
            </a:pP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резиновой</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пленкой</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по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очереди</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наливают</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разные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объемы</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воды</a:t>
            </a:r>
          </a:p>
          <a:p>
            <a:pPr marL="0" indent="0">
              <a:buNone/>
            </a:pP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см</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рисунок</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В</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результате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резиновое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дно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прогибается</a:t>
            </a:r>
            <a:r>
              <a:rPr lang="en-US" altLang="ru-RU" sz="2570">
                <a:latin typeface="Times New Roman" panose="02020603050405020304" charset="0"/>
                <a:cs typeface="Times New Roman" panose="02020603050405020304" charset="0"/>
              </a:rPr>
              <a:t>.</a:t>
            </a:r>
          </a:p>
          <a:p>
            <a:pPr marL="0" indent="0">
              <a:buNone/>
            </a:pPr>
            <a:r>
              <a:rPr lang="en-US" altLang="en-US" sz="2570">
                <a:latin typeface="Times New Roman" panose="02020603050405020304" charset="0"/>
                <a:cs typeface="Times New Roman" panose="02020603050405020304" charset="0"/>
              </a:rPr>
              <a:t>Выберите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из</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предложенного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перечня</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два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утверждения</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которые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соответствуют</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результатам</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проведенных</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экспериментальных</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наблюдений</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Укажите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их</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номера</a:t>
            </a:r>
            <a:r>
              <a:rPr lang="en-US" altLang="ru-RU" sz="2570">
                <a:latin typeface="Times New Roman" panose="02020603050405020304" charset="0"/>
                <a:cs typeface="Times New Roman" panose="02020603050405020304" charset="0"/>
              </a:rPr>
              <a:t>.</a:t>
            </a:r>
          </a:p>
          <a:p>
            <a:pPr marL="0" indent="0">
              <a:buNone/>
            </a:pPr>
            <a:r>
              <a:rPr lang="en-US" altLang="ru-RU" sz="2570">
                <a:latin typeface="Times New Roman" panose="02020603050405020304" charset="0"/>
                <a:cs typeface="Times New Roman" panose="02020603050405020304" charset="0"/>
              </a:rPr>
              <a:t>1)  </a:t>
            </a:r>
            <a:r>
              <a:rPr lang="en-US" altLang="en-US" sz="2570">
                <a:latin typeface="Times New Roman" panose="02020603050405020304" charset="0"/>
                <a:cs typeface="Times New Roman" panose="02020603050405020304" charset="0"/>
              </a:rPr>
              <a:t>Жидкость</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оказывает</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давление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дно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сосуда</a:t>
            </a:r>
            <a:r>
              <a:rPr lang="en-US" altLang="ru-RU" sz="2570">
                <a:latin typeface="Times New Roman" panose="02020603050405020304" charset="0"/>
                <a:cs typeface="Times New Roman" panose="02020603050405020304" charset="0"/>
              </a:rPr>
              <a:t>.</a:t>
            </a:r>
          </a:p>
          <a:p>
            <a:pPr marL="0" indent="0">
              <a:buNone/>
            </a:pPr>
            <a:r>
              <a:rPr lang="en-US" altLang="ru-RU" sz="2570">
                <a:latin typeface="Times New Roman" panose="02020603050405020304" charset="0"/>
                <a:cs typeface="Times New Roman" panose="02020603050405020304" charset="0"/>
              </a:rPr>
              <a:t>2)  </a:t>
            </a:r>
            <a:r>
              <a:rPr lang="en-US" altLang="en-US" sz="2570">
                <a:latin typeface="Times New Roman" panose="02020603050405020304" charset="0"/>
                <a:cs typeface="Times New Roman" panose="02020603050405020304" charset="0"/>
              </a:rPr>
              <a:t>Давление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создаваемое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жидкостью</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дно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сосуда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зависит</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от</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рода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жидкости</a:t>
            </a:r>
            <a:r>
              <a:rPr lang="en-US" altLang="ru-RU" sz="2570">
                <a:latin typeface="Times New Roman" panose="02020603050405020304" charset="0"/>
                <a:cs typeface="Times New Roman" panose="02020603050405020304" charset="0"/>
              </a:rPr>
              <a:t>.</a:t>
            </a:r>
          </a:p>
          <a:p>
            <a:pPr marL="0" indent="0">
              <a:buNone/>
            </a:pPr>
            <a:r>
              <a:rPr lang="en-US" altLang="ru-RU" sz="2570">
                <a:latin typeface="Times New Roman" panose="02020603050405020304" charset="0"/>
                <a:cs typeface="Times New Roman" panose="02020603050405020304" charset="0"/>
              </a:rPr>
              <a:t>3)  </a:t>
            </a:r>
            <a:r>
              <a:rPr lang="en-US" altLang="en-US" sz="2570">
                <a:latin typeface="Times New Roman" panose="02020603050405020304" charset="0"/>
                <a:cs typeface="Times New Roman" panose="02020603050405020304" charset="0"/>
              </a:rPr>
              <a:t>Давление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создаваемое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жидкостью</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дно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сосуда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зависит</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от</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формы</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сосуда</a:t>
            </a:r>
            <a:r>
              <a:rPr lang="en-US" altLang="ru-RU" sz="2570">
                <a:latin typeface="Times New Roman" panose="02020603050405020304" charset="0"/>
                <a:cs typeface="Times New Roman" panose="02020603050405020304" charset="0"/>
              </a:rPr>
              <a:t>.</a:t>
            </a:r>
          </a:p>
          <a:p>
            <a:pPr marL="0" indent="0">
              <a:buNone/>
            </a:pPr>
            <a:r>
              <a:rPr lang="en-US" altLang="ru-RU" sz="2570">
                <a:latin typeface="Times New Roman" panose="02020603050405020304" charset="0"/>
                <a:cs typeface="Times New Roman" panose="02020603050405020304" charset="0"/>
              </a:rPr>
              <a:t>4)  </a:t>
            </a:r>
            <a:r>
              <a:rPr lang="en-US" altLang="en-US" sz="2570">
                <a:latin typeface="Times New Roman" panose="02020603050405020304" charset="0"/>
                <a:cs typeface="Times New Roman" panose="02020603050405020304" charset="0"/>
              </a:rPr>
              <a:t>Давление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создаваемое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жидкостью</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дно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сосуда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зависит</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от</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высоты</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столба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жидкости</a:t>
            </a:r>
            <a:r>
              <a:rPr lang="en-US" altLang="ru-RU" sz="2570">
                <a:latin typeface="Times New Roman" panose="02020603050405020304" charset="0"/>
                <a:cs typeface="Times New Roman" panose="02020603050405020304" charset="0"/>
              </a:rPr>
              <a:t>.</a:t>
            </a:r>
          </a:p>
          <a:p>
            <a:pPr marL="0" indent="0">
              <a:buNone/>
            </a:pPr>
            <a:r>
              <a:rPr lang="en-US" altLang="ru-RU" sz="2570">
                <a:latin typeface="Times New Roman" panose="02020603050405020304" charset="0"/>
                <a:cs typeface="Times New Roman" panose="02020603050405020304" charset="0"/>
              </a:rPr>
              <a:t>5)  </a:t>
            </a:r>
            <a:r>
              <a:rPr lang="en-US" altLang="en-US" sz="2570">
                <a:latin typeface="Times New Roman" panose="02020603050405020304" charset="0"/>
                <a:cs typeface="Times New Roman" panose="02020603050405020304" charset="0"/>
              </a:rPr>
              <a:t>Давление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внутри</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жидкости</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на</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одном</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и</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том</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же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уровне</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одинаково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по</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всем</a:t>
            </a:r>
            <a:r>
              <a:rPr lang="en-US" altLang="ru-RU" sz="2570">
                <a:latin typeface="Times New Roman" panose="02020603050405020304" charset="0"/>
                <a:cs typeface="Times New Roman" panose="02020603050405020304" charset="0"/>
              </a:rPr>
              <a:t> </a:t>
            </a:r>
            <a:r>
              <a:rPr lang="en-US" altLang="en-US" sz="2570">
                <a:latin typeface="Times New Roman" panose="02020603050405020304" charset="0"/>
                <a:cs typeface="Times New Roman" panose="02020603050405020304" charset="0"/>
              </a:rPr>
              <a:t>направлениям</a:t>
            </a:r>
            <a:r>
              <a:rPr lang="en-US" altLang="ru-RU" sz="2570">
                <a:latin typeface="Times New Roman" panose="02020603050405020304" charset="0"/>
                <a:cs typeface="Times New Roman" panose="02020603050405020304" charset="0"/>
              </a:rPr>
              <a:t>.</a:t>
            </a:r>
          </a:p>
        </p:txBody>
      </p:sp>
      <p:pic>
        <p:nvPicPr>
          <p:cNvPr id="3" name="Изображение 2"/>
          <p:cNvPicPr/>
          <p:nvPr/>
        </p:nvPicPr>
        <p:blipFill>
          <a:blip r:embed="rId2"/>
          <a:stretch>
            <a:fillRect/>
          </a:stretch>
        </p:blipFill>
        <p:spPr>
          <a:xfrm>
            <a:off x="8950960" y="610235"/>
            <a:ext cx="2479040" cy="2543810"/>
          </a:xfrm>
          <a:prstGeom prst="rect">
            <a:avLst/>
          </a:prstGeom>
        </p:spPr>
      </p:pic>
    </p:spTree>
  </p:cSld>
  <p:clrMapOvr>
    <a:masterClrMapping/>
  </p:clrMapOvr>
</p:sld>
</file>

<file path=ppt/theme/theme1.xml><?xml version="1.0" encoding="utf-8"?>
<a:theme xmlns:a="http://schemas.openxmlformats.org/drawingml/2006/main" name="GradientVTI">
  <a:themeElements>
    <a:clrScheme name="Стандартная">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519</Words>
  <Application>Microsoft Office PowerPoint</Application>
  <PresentationFormat>Широкоэкранный</PresentationFormat>
  <Paragraphs>77</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Cambria Math</vt:lpstr>
      <vt:lpstr>Times New Roman</vt:lpstr>
      <vt:lpstr>Univers</vt:lpstr>
      <vt:lpstr>GradientVTI</vt:lpstr>
      <vt:lpstr>Как помочь ребятам получить на ОГЭ оценку, соответствующей годовой</vt:lpstr>
      <vt:lpstr>Зачем нужен ОГЭ по физике? </vt:lpstr>
      <vt:lpstr>Учи математику!</vt:lpstr>
      <vt:lpstr>Выразить формулу</vt:lpstr>
      <vt:lpstr>Как запоминать формулы </vt:lpstr>
      <vt:lpstr>Например:</vt:lpstr>
      <vt:lpstr>Например:</vt:lpstr>
      <vt:lpstr>Искать подсказки в КИМ</vt:lpstr>
      <vt:lpstr>«Подводные камни»</vt:lpstr>
      <vt:lpstr>«Подводные камни»</vt:lpstr>
      <vt:lpstr>«Подводные камни»</vt:lpstr>
      <vt:lpstr>«Подводные камни»</vt:lpstr>
      <vt:lpstr>Напоследок</vt:lpstr>
      <vt:lpstr>И еще!</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могу  Сдать физику, особо не упираясь?!</dc:title>
  <dc:creator>maha htern</dc:creator>
  <cp:lastModifiedBy>AA</cp:lastModifiedBy>
  <cp:revision>14</cp:revision>
  <dcterms:created xsi:type="dcterms:W3CDTF">2023-02-27T10:54:00Z</dcterms:created>
  <dcterms:modified xsi:type="dcterms:W3CDTF">2026-03-02T04:50:49Z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07DA68FE8C6E4E589FFC964BBB075A6F_13</vt:lpwstr>
  </property>
  <property fmtid="{D5CDD505-2E9C-101B-9397-08002B2CF9AE}" pid="3" name="KSOProductBuildVer">
    <vt:lpwstr>1049-12.2.0.23196</vt:lpwstr>
  </property>
</Properties>
</file>