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66" r:id="rId8"/>
    <p:sldId id="267" r:id="rId9"/>
    <p:sldId id="265" r:id="rId10"/>
    <p:sldId id="269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Актуализация рабочей программы воспитания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7069911" cy="1320802"/>
          </a:xfrm>
        </p:spPr>
        <p:txBody>
          <a:bodyPr/>
          <a:lstStyle/>
          <a:p>
            <a:r>
              <a:rPr lang="ru-RU" dirty="0"/>
              <a:t>Подготовил: Морозов Иван Анатольевич, </a:t>
            </a:r>
          </a:p>
          <a:p>
            <a:r>
              <a:rPr lang="ru-RU" dirty="0" err="1"/>
              <a:t>и.о</a:t>
            </a:r>
            <a:r>
              <a:rPr lang="ru-RU" dirty="0"/>
              <a:t>. заведующего кафедрой воспитательных технологий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73" y="0"/>
            <a:ext cx="2060627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4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4" y="694750"/>
            <a:ext cx="10313120" cy="759581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Алгоритм актуализации имеющейся рабочей программы воспитания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54473"/>
              </p:ext>
            </p:extLst>
          </p:nvPr>
        </p:nvGraphicFramePr>
        <p:xfrm>
          <a:off x="470263" y="1576251"/>
          <a:ext cx="11242766" cy="494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697">
                  <a:extLst>
                    <a:ext uri="{9D8B030D-6E8A-4147-A177-3AD203B41FA5}">
                      <a16:colId xmlns:a16="http://schemas.microsoft.com/office/drawing/2014/main" val="2795013769"/>
                    </a:ext>
                  </a:extLst>
                </a:gridCol>
                <a:gridCol w="7080069">
                  <a:extLst>
                    <a:ext uri="{9D8B030D-6E8A-4147-A177-3AD203B41FA5}">
                      <a16:colId xmlns:a16="http://schemas.microsoft.com/office/drawing/2014/main" val="3723036804"/>
                    </a:ext>
                  </a:extLst>
                </a:gridCol>
              </a:tblGrid>
              <a:tr h="46070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Вариант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Вариант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34379"/>
                  </a:ext>
                </a:extLst>
              </a:tr>
              <a:tr h="4313527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Из примерной рабочей программы воспитания (2022) исключаем всё, что связано с уровнем СОО. +</a:t>
                      </a:r>
                    </a:p>
                    <a:p>
                      <a:r>
                        <a:rPr lang="ru-RU" sz="2400" baseline="0" dirty="0"/>
                        <a:t>Из «старой» программа воспитания исключаем всё что касается НОО, если ОО перешла полностью на ФГОС НОО.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Описание в соответствии с</a:t>
                      </a:r>
                      <a:r>
                        <a:rPr lang="ru-RU" sz="2400" baseline="0" dirty="0"/>
                        <a:t> требованиям обновленных ФГОС из примерной рабочей программы воспитания (2022) для уровня НОО. +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Описание в соответствии с</a:t>
                      </a:r>
                      <a:r>
                        <a:rPr lang="ru-RU" sz="2400" baseline="0" dirty="0"/>
                        <a:t> требованиям обновленных ФГОС из примерной рабочей программы воспитания (2022) для уровня ООО. +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Из «старой» программа воспитания исключаем всё что касается НОО, если ОО перешла полностью на ФГОС НОО. +</a:t>
                      </a:r>
                      <a:endParaRPr lang="ru-RU" sz="2400" dirty="0"/>
                    </a:p>
                    <a:p>
                      <a:r>
                        <a:rPr lang="ru-RU" sz="2400" baseline="0" dirty="0"/>
                        <a:t>В рабочей программе воспитания организационный раздел прописываем общим для всех уровней общего образования.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2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03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9054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Примерный календарный план воспитательной работы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096" y="2479086"/>
            <a:ext cx="730380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Варианты построения календарного плана воспитательной работы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623755"/>
              </p:ext>
            </p:extLst>
          </p:nvPr>
        </p:nvGraphicFramePr>
        <p:xfrm>
          <a:off x="1295400" y="2557463"/>
          <a:ext cx="9601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9100851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344117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76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/>
                        <a:t>Создание единого календарного плана для всей</a:t>
                      </a:r>
                      <a:r>
                        <a:rPr lang="ru-RU" sz="3600" baseline="0" dirty="0"/>
                        <a:t> ОО.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Создание календарного плана для 1-5 классов и для 6-11 классов.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7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50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60278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Федеральный закон от 29.12.2012г. №273-ФЗ «Об образовании в Российской Федерации»)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257" y="2556932"/>
            <a:ext cx="9111340" cy="3318936"/>
          </a:xfrm>
        </p:spPr>
        <p:txBody>
          <a:bodyPr/>
          <a:lstStyle/>
          <a:p>
            <a:pPr algn="just"/>
            <a:r>
              <a:rPr lang="ru-RU" b="1" dirty="0"/>
              <a:t>Статья 28. Компетенция, права, обязанности и ответственность образовательной организации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П.6 ч.3 </a:t>
            </a:r>
          </a:p>
          <a:p>
            <a:pPr algn="just"/>
            <a:r>
              <a:rPr lang="ru-RU" dirty="0"/>
              <a:t>разработка и утверждение образовательных программ образовательной организации, если иное не установлено настоящим Федеральным законом;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407" r="36646" b="7694"/>
          <a:stretch/>
        </p:blipFill>
        <p:spPr>
          <a:xfrm>
            <a:off x="537389" y="2459092"/>
            <a:ext cx="1160781" cy="29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02674"/>
            <a:ext cx="10136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0466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70" t="29221" r="35934" b="32092"/>
          <a:stretch/>
        </p:blipFill>
        <p:spPr>
          <a:xfrm>
            <a:off x="482111" y="982132"/>
            <a:ext cx="11227777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76" t="25022" r="44833" b="30883"/>
          <a:stretch/>
        </p:blipFill>
        <p:spPr>
          <a:xfrm>
            <a:off x="2124891" y="494451"/>
            <a:ext cx="8281852" cy="58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программа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194" y="2556932"/>
            <a:ext cx="10258697" cy="33910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образовательная программа</a:t>
            </a:r>
            <a:r>
              <a:rPr lang="ru-RU" dirty="0"/>
              <a:t> 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аттестации; (ст.2 Федерального закона от 29.12.2012г. №273-ФЗ «Об образовании в Российской Федерации»)</a:t>
            </a:r>
          </a:p>
        </p:txBody>
      </p:sp>
    </p:spTree>
    <p:extLst>
      <p:ext uri="{BB962C8B-B14F-4D97-AF65-F5344CB8AC3E}">
        <p14:creationId xmlns:p14="http://schemas.microsoft.com/office/powerpoint/2010/main" val="422944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128" y="999549"/>
            <a:ext cx="10025741" cy="1303867"/>
          </a:xfrm>
        </p:spPr>
        <p:txBody>
          <a:bodyPr>
            <a:noAutofit/>
          </a:bodyPr>
          <a:lstStyle/>
          <a:p>
            <a:r>
              <a:rPr lang="ru-RU" sz="2800" b="1" dirty="0"/>
              <a:t>Приказ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 от 31.05.2021 №287 «Об утверждении федерального государственного образовательного стандарта основного общего 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П. 32.3 </a:t>
            </a:r>
          </a:p>
          <a:p>
            <a:pPr marL="0" indent="0">
              <a:buNone/>
            </a:pPr>
            <a:r>
              <a:rPr lang="ru-RU" dirty="0"/>
              <a:t>«…Рабочая программа воспитания может иметь модульную структуру и включать:</a:t>
            </a:r>
          </a:p>
          <a:p>
            <a:r>
              <a:rPr lang="ru-RU" dirty="0"/>
              <a:t>анализ воспитательного процесса в Организации;</a:t>
            </a:r>
          </a:p>
          <a:p>
            <a:r>
              <a:rPr lang="ru-RU" dirty="0"/>
              <a:t>цель и задачи воспитания обучающихся;</a:t>
            </a:r>
          </a:p>
          <a:p>
            <a:r>
              <a:rPr lang="ru-RU" dirty="0"/>
              <a:t>виды, формы и содержание воспитательной деятельности с учетом специфики Организации, интересов субъектов воспитания, тематики модулей;</a:t>
            </a:r>
          </a:p>
          <a:p>
            <a:r>
              <a:rPr lang="ru-RU" dirty="0"/>
              <a:t>систему поощрения социальной успешности и проявлений активной жизненной позиции обучающихся…»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1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рабочей программы воспитания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870125"/>
              </p:ext>
            </p:extLst>
          </p:nvPr>
        </p:nvGraphicFramePr>
        <p:xfrm>
          <a:off x="1140823" y="2557463"/>
          <a:ext cx="9755777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691">
                  <a:extLst>
                    <a:ext uri="{9D8B030D-6E8A-4147-A177-3AD203B41FA5}">
                      <a16:colId xmlns:a16="http://schemas.microsoft.com/office/drawing/2014/main" val="1903323793"/>
                    </a:ext>
                  </a:extLst>
                </a:gridCol>
                <a:gridCol w="5802086">
                  <a:extLst>
                    <a:ext uri="{9D8B030D-6E8A-4147-A177-3AD203B41FA5}">
                      <a16:colId xmlns:a16="http://schemas.microsoft.com/office/drawing/2014/main" val="62636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Разделы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</a:t>
                      </a:r>
                      <a:r>
                        <a:rPr lang="ru-RU" baseline="0" dirty="0"/>
                        <a:t> в соответствии с обновленными ФГОС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0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Целевой </a:t>
                      </a:r>
                    </a:p>
                    <a:p>
                      <a:r>
                        <a:rPr lang="ru-RU" dirty="0"/>
                        <a:t>(цель и задачи)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и задачи воспитания обучающихся;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3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Содержательный</a:t>
                      </a:r>
                    </a:p>
                    <a:p>
                      <a:r>
                        <a:rPr lang="ru-RU" dirty="0"/>
                        <a:t>(содержание воспитательной</a:t>
                      </a:r>
                      <a:r>
                        <a:rPr lang="ru-RU" baseline="0" dirty="0"/>
                        <a:t> деятельности)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виды, формы и содержание воспитательной деятельности с учетом специфики Организации, интересов субъектов воспитания, тематики учебных модулей;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9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Организационный</a:t>
                      </a:r>
                    </a:p>
                    <a:p>
                      <a:r>
                        <a:rPr lang="ru-RU" dirty="0"/>
                        <a:t>(кадровые, материально-технические, информационно-методические и др. условия, в том числе для детей с ОВЗ)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систему поощрения социальной успешности и проявлений активной жизненной позиции обучающихся;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воспитательного процесса в Организации;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256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01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820" y="616372"/>
            <a:ext cx="9601196" cy="716039"/>
          </a:xfrm>
        </p:spPr>
        <p:txBody>
          <a:bodyPr>
            <a:normAutofit fontScale="90000"/>
          </a:bodyPr>
          <a:lstStyle/>
          <a:p>
            <a:r>
              <a:rPr lang="ru-RU" dirty="0"/>
              <a:t>Инвариантные модули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65723"/>
              </p:ext>
            </p:extLst>
          </p:nvPr>
        </p:nvGraphicFramePr>
        <p:xfrm>
          <a:off x="923108" y="1332411"/>
          <a:ext cx="1012153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595">
                  <a:extLst>
                    <a:ext uri="{9D8B030D-6E8A-4147-A177-3AD203B41FA5}">
                      <a16:colId xmlns:a16="http://schemas.microsoft.com/office/drawing/2014/main" val="2657334388"/>
                    </a:ext>
                  </a:extLst>
                </a:gridCol>
                <a:gridCol w="5148943">
                  <a:extLst>
                    <a:ext uri="{9D8B030D-6E8A-4147-A177-3AD203B41FA5}">
                      <a16:colId xmlns:a16="http://schemas.microsoft.com/office/drawing/2014/main" val="2019473907"/>
                    </a:ext>
                  </a:extLst>
                </a:gridCol>
              </a:tblGrid>
              <a:tr h="801189">
                <a:tc>
                  <a:txBody>
                    <a:bodyPr/>
                    <a:lstStyle/>
                    <a:p>
                      <a:r>
                        <a:rPr lang="ru-RU" sz="2400" dirty="0"/>
                        <a:t>В имеющейся рабочей</a:t>
                      </a:r>
                      <a:r>
                        <a:rPr lang="ru-RU" sz="2400" baseline="0" dirty="0"/>
                        <a:t> программе воспитания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 обновленной программе воспитания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44175"/>
                  </a:ext>
                </a:extLst>
              </a:tr>
              <a:tr h="3879318">
                <a:tc>
                  <a:txBody>
                    <a:bodyPr/>
                    <a:lstStyle/>
                    <a:p>
                      <a:r>
                        <a:rPr lang="ru-RU" sz="2400" dirty="0"/>
                        <a:t>Школьный урок</a:t>
                      </a:r>
                    </a:p>
                    <a:p>
                      <a:r>
                        <a:rPr lang="ru-RU" sz="2400" dirty="0"/>
                        <a:t>Работа с родителями</a:t>
                      </a:r>
                    </a:p>
                    <a:p>
                      <a:r>
                        <a:rPr lang="ru-RU" sz="2400" dirty="0"/>
                        <a:t>Классное руководство</a:t>
                      </a:r>
                    </a:p>
                    <a:p>
                      <a:r>
                        <a:rPr lang="ru-RU" sz="2400" dirty="0"/>
                        <a:t>Курсы внеурочной деятельности</a:t>
                      </a:r>
                    </a:p>
                    <a:p>
                      <a:r>
                        <a:rPr lang="ru-RU" sz="2400" dirty="0"/>
                        <a:t>Профориентация</a:t>
                      </a:r>
                    </a:p>
                    <a:p>
                      <a:r>
                        <a:rPr lang="ru-RU" sz="2400" dirty="0"/>
                        <a:t>Самоуправление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Школьный урок</a:t>
                      </a:r>
                    </a:p>
                    <a:p>
                      <a:r>
                        <a:rPr lang="ru-RU" sz="2400" dirty="0"/>
                        <a:t>Работа с родителями</a:t>
                      </a:r>
                    </a:p>
                    <a:p>
                      <a:r>
                        <a:rPr lang="ru-RU" sz="2400" dirty="0"/>
                        <a:t>Классное руководство</a:t>
                      </a:r>
                    </a:p>
                    <a:p>
                      <a:r>
                        <a:rPr lang="ru-RU" sz="2400" dirty="0"/>
                        <a:t>Курсы внеурочной деятельности</a:t>
                      </a:r>
                    </a:p>
                    <a:p>
                      <a:r>
                        <a:rPr lang="ru-RU" sz="2400" dirty="0"/>
                        <a:t>Профориентация</a:t>
                      </a:r>
                    </a:p>
                    <a:p>
                      <a:r>
                        <a:rPr lang="ru-RU" sz="2400" dirty="0"/>
                        <a:t>Самоуправление</a:t>
                      </a:r>
                    </a:p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Основные</a:t>
                      </a:r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 школьные дела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Предметно-пространственная среда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Внешкольные мероприятия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Профилактика и безопасность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Социальное партнерство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5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0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Вариативные модули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325282"/>
              </p:ext>
            </p:extLst>
          </p:nvPr>
        </p:nvGraphicFramePr>
        <p:xfrm>
          <a:off x="1295400" y="2557463"/>
          <a:ext cx="9601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03903668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36837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имеющейся рабочей</a:t>
                      </a:r>
                      <a:r>
                        <a:rPr lang="ru-RU" baseline="0" dirty="0"/>
                        <a:t> программе воспитания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обновленной программе воспитания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2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Детские общественные объединения</a:t>
                      </a:r>
                    </a:p>
                    <a:p>
                      <a:r>
                        <a:rPr lang="ru-RU" sz="2400" dirty="0"/>
                        <a:t>Школьные медиа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Ключевые общешкольные дела</a:t>
                      </a:r>
                    </a:p>
                    <a:p>
                      <a:r>
                        <a:rPr lang="ru-RU" sz="2400" dirty="0"/>
                        <a:t>Экскурсии, экспедиции, походы</a:t>
                      </a:r>
                    </a:p>
                    <a:p>
                      <a:r>
                        <a:rPr lang="ru-RU" sz="2400" dirty="0"/>
                        <a:t>Организация предметно-эстетической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Детские общественные объединения</a:t>
                      </a:r>
                    </a:p>
                    <a:p>
                      <a:r>
                        <a:rPr lang="ru-RU" sz="2400" dirty="0"/>
                        <a:t>Школьные медиа</a:t>
                      </a:r>
                    </a:p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Школьный</a:t>
                      </a:r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 музей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Школьные спортивные клубы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Добровольческая деятельность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</a:rPr>
                        <a:t>Школьные театры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7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2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4" y="694750"/>
            <a:ext cx="10313120" cy="759581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Варианты актуализации имеющейся рабочей программы воспитания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61240"/>
              </p:ext>
            </p:extLst>
          </p:nvPr>
        </p:nvGraphicFramePr>
        <p:xfrm>
          <a:off x="470263" y="1576251"/>
          <a:ext cx="11242766" cy="521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137">
                  <a:extLst>
                    <a:ext uri="{9D8B030D-6E8A-4147-A177-3AD203B41FA5}">
                      <a16:colId xmlns:a16="http://schemas.microsoft.com/office/drawing/2014/main" val="2795013769"/>
                    </a:ext>
                  </a:extLst>
                </a:gridCol>
                <a:gridCol w="6226629">
                  <a:extLst>
                    <a:ext uri="{9D8B030D-6E8A-4147-A177-3AD203B41FA5}">
                      <a16:colId xmlns:a16="http://schemas.microsoft.com/office/drawing/2014/main" val="3723036804"/>
                    </a:ext>
                  </a:extLst>
                </a:gridCol>
              </a:tblGrid>
              <a:tr h="46070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Вариант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Вариант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34379"/>
                  </a:ext>
                </a:extLst>
              </a:tr>
              <a:tr h="4313527">
                <a:tc>
                  <a:txBody>
                    <a:bodyPr/>
                    <a:lstStyle/>
                    <a:p>
                      <a:r>
                        <a:rPr lang="ru-RU" dirty="0"/>
                        <a:t>1. Берём</a:t>
                      </a:r>
                      <a:r>
                        <a:rPr lang="ru-RU" baseline="0" dirty="0"/>
                        <a:t> из примерной рабочей программы воспитания для общеобразовательных организаций (одобренную решением федерального учебно-методического объединения по общему образованию (протокол № 3/22 от 23 июня 2022 г.)) в целевом разделе результаты для уровней начального и основного общего образования, содержание конкретизируем и описываем условия. </a:t>
                      </a:r>
                    </a:p>
                    <a:p>
                      <a:r>
                        <a:rPr lang="ru-RU" baseline="0" dirty="0"/>
                        <a:t>2. Вычленяем из получившегося части в соответствии с требованиями обновленных ФГОС и помещаем в ООП соответствующего уровня образования.</a:t>
                      </a:r>
                    </a:p>
                    <a:p>
                      <a:r>
                        <a:rPr lang="ru-RU" baseline="0" dirty="0"/>
                        <a:t>3. Из «старой» рабочей программы воспитания исключаем всё, что касается уровня НОО в случае, если ОО перешла полностью на ФГОС НОО.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Берём</a:t>
                      </a:r>
                      <a:r>
                        <a:rPr lang="ru-RU" baseline="0" dirty="0"/>
                        <a:t> из примерной ООП текстовую часть соответствующую требованиям обновленных ФГОС (анализ воспитательного процесса в Организации;</a:t>
                      </a:r>
                    </a:p>
                    <a:p>
                      <a:r>
                        <a:rPr lang="ru-RU" baseline="0" dirty="0"/>
                        <a:t>цель и задачи воспитания обучающихся;</a:t>
                      </a:r>
                    </a:p>
                    <a:p>
                      <a:r>
                        <a:rPr lang="ru-RU" baseline="0" dirty="0"/>
                        <a:t>виды, формы и содержание воспитательной деятельности с учетом специфики Организации, интересов субъектов воспитания, тематики модулей;</a:t>
                      </a:r>
                    </a:p>
                    <a:p>
                      <a:r>
                        <a:rPr lang="ru-RU" baseline="0" dirty="0"/>
                        <a:t>систему поощрения социальной успешности и проявлений активной жизненной позиции обучающихся) отдельно для уровней НОО и ООО. </a:t>
                      </a:r>
                    </a:p>
                    <a:p>
                      <a:r>
                        <a:rPr lang="ru-RU" baseline="0" dirty="0"/>
                        <a:t>2. Делаем их приложениями к ООП НОО и ООП ООО оставляя только ссылки.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3. Из «старой» рабочей программы воспитания исключаем всё, что касается уровня НОО в случае, если ОО перешла полностью на ФГОС НОО.</a:t>
                      </a:r>
                      <a:endParaRPr lang="ru-RU" dirty="0"/>
                    </a:p>
                    <a:p>
                      <a:r>
                        <a:rPr lang="ru-RU" baseline="0" dirty="0"/>
                        <a:t>4. В рабочей программе воспитания организационный раздел прописываем общим для всех уровней общего образования.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2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76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</TotalTime>
  <Words>669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Актуализация рабочей программы воспитания</vt:lpstr>
      <vt:lpstr>Презентация PowerPoint</vt:lpstr>
      <vt:lpstr>Презентация PowerPoint</vt:lpstr>
      <vt:lpstr>Образовательная программа</vt:lpstr>
      <vt:lpstr>Приказ Минпросвещения России от 31.05.2021 №287 «Об утверждении федерального государственного образовательного стандарта основного общего образования»</vt:lpstr>
      <vt:lpstr>Структура рабочей программы воспитания</vt:lpstr>
      <vt:lpstr>Инвариантные модули</vt:lpstr>
      <vt:lpstr>Вариативные модули</vt:lpstr>
      <vt:lpstr>Варианты актуализации имеющейся рабочей программы воспитания</vt:lpstr>
      <vt:lpstr>Алгоритм актуализации имеющейся рабочей программы воспитания</vt:lpstr>
      <vt:lpstr>Примерный календарный план воспитательной работы </vt:lpstr>
      <vt:lpstr>Варианты построения календарного плана воспитательной работы</vt:lpstr>
      <vt:lpstr>Федеральный закон от 29.12.2012г. №273-ФЗ «Об образовании в Российской Федерации»)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Неизвестный пользователь</cp:lastModifiedBy>
  <cp:revision>16</cp:revision>
  <dcterms:created xsi:type="dcterms:W3CDTF">2022-08-28T06:32:27Z</dcterms:created>
  <dcterms:modified xsi:type="dcterms:W3CDTF">2022-08-30T05:42:55Z</dcterms:modified>
</cp:coreProperties>
</file>