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65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4" r:id="rId23"/>
    <p:sldId id="283" r:id="rId24"/>
    <p:sldId id="280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Matilda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AC2"/>
    <a:srgbClr val="003760"/>
    <a:srgbClr val="00589A"/>
    <a:srgbClr val="008EC0"/>
    <a:srgbClr val="993300"/>
    <a:srgbClr val="793905"/>
    <a:srgbClr val="3C6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4" d="100"/>
          <a:sy n="74" d="100"/>
        </p:scale>
        <p:origin x="-1224" y="-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097B-17E8-415C-B9F6-EF3F990E5E9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6C897-1C12-4C1C-8AC7-2591919A3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1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C897-1C12-4C1C-8AC7-2591919A385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0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771640"/>
            <a:ext cx="59766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Подготовка к ЕГЭ.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Задание</a:t>
            </a:r>
            <a:r>
              <a:rPr kumimoji="0" lang="ru-RU" sz="6600" b="1" i="0" u="none" strike="noStrike" kern="1200" normalizeH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1</a:t>
            </a:r>
            <a:endParaRPr kumimoji="0" lang="ru-RU" sz="6600" b="1" i="0" u="none" strike="noStrike" kern="1200" normalizeH="0" baseline="0" noProof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3331856" cy="187220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Богданова Ольга Николаевна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ГБОУ СОШ №2 </a:t>
            </a:r>
            <a:r>
              <a:rPr lang="ru-RU" sz="2000" b="1" i="1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г.Нефтегорска</a:t>
            </a:r>
            <a:endParaRPr lang="ru-RU" sz="2000" b="1" i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schemeClr val="tx2"/>
                </a:solidFill>
                <a:latin typeface="YS Text Optional"/>
                <a:ea typeface="+mn-ea"/>
                <a:cs typeface="+mn-cs"/>
              </a:rPr>
              <a:t>Алгоритм выполнения задания</a:t>
            </a:r>
            <a:br>
              <a:rPr lang="ru-RU" sz="2800" b="1" dirty="0">
                <a:solidFill>
                  <a:schemeClr val="tx2"/>
                </a:solidFill>
                <a:latin typeface="YS Text Optional"/>
                <a:ea typeface="+mn-ea"/>
                <a:cs typeface="+mn-cs"/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ВНИМАТЕЛЬНО читаем предложенный текст. Читать нужно не механически, а вдумчиво. Желательно останавливаться на каждом абзаце и анализировать то, о чём говорит автор.</a:t>
            </a:r>
          </a:p>
          <a:p>
            <a:endParaRPr lang="ru-RU" sz="2000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ДО чтения вариантов ответов отвечаем на вопросы: какова тема текста и что хотел донести до нас автор, то есть какова проблема? </a:t>
            </a:r>
            <a:endParaRPr lang="ru-RU" sz="2000" dirty="0" smtClean="0">
              <a:solidFill>
                <a:srgbClr val="000000"/>
              </a:solidFill>
              <a:latin typeface="YS Text Optional"/>
            </a:endParaRP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ДО чтения вариантов ответов определяем</a:t>
            </a:r>
            <a:r>
              <a:rPr lang="ru-RU" sz="2000" dirty="0">
                <a:solidFill>
                  <a:schemeClr val="tx2"/>
                </a:solidFill>
                <a:latin typeface="YS Text Optional"/>
              </a:rPr>
              <a:t>, какой стиль речи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перед нами. </a:t>
            </a:r>
            <a:endParaRPr lang="ru-RU" sz="2000" dirty="0" smtClean="0">
              <a:solidFill>
                <a:srgbClr val="000000"/>
              </a:solidFill>
              <a:latin typeface="YS Text Optional"/>
            </a:endParaRP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4. В соответствии с тем, каков стиль текста, разбираемся, могут ли в нём употребляться те или иные тропы и приёмы, есть ли в тексте термины, канцеляризмы, специальная лексика, определённые синтаксические конструкции, на какую аудиторию текст рассчитан.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5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0239" y="-515942"/>
            <a:ext cx="4825248" cy="85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</a:t>
            </a:r>
            <a:r>
              <a:rPr lang="ru-RU" dirty="0" err="1" smtClean="0"/>
              <a:t>С.И.Львовой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стилей речи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solidFill>
                  <a:schemeClr val="tx2"/>
                </a:solidFill>
                <a:latin typeface="YS Text Optional"/>
              </a:rPr>
              <a:t>Публицистический стиль</a:t>
            </a: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Его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цели – воздействие на общественное мнение и информирование. </a:t>
            </a:r>
            <a:r>
              <a:rPr lang="ru-RU" b="1" dirty="0" smtClean="0">
                <a:solidFill>
                  <a:srgbClr val="FF0000"/>
                </a:solidFill>
                <a:latin typeface="YS Text Optional"/>
              </a:rPr>
              <a:t>(информация)</a:t>
            </a: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Основные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черты:</a:t>
            </a:r>
          </a:p>
          <a:p>
            <a:r>
              <a:rPr lang="ru-RU" i="1" dirty="0"/>
              <a:t>1) логичность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2</a:t>
            </a:r>
            <a:r>
              <a:rPr lang="ru-RU" i="1" dirty="0"/>
              <a:t>) образность и эмоциональность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3</a:t>
            </a:r>
            <a:r>
              <a:rPr lang="ru-RU" i="1" dirty="0"/>
              <a:t>) </a:t>
            </a:r>
            <a:r>
              <a:rPr lang="ru-RU" i="1" dirty="0" err="1">
                <a:solidFill>
                  <a:srgbClr val="FF0000"/>
                </a:solidFill>
              </a:rPr>
              <a:t>оценочность</a:t>
            </a:r>
            <a:r>
              <a:rPr lang="ru-RU" i="1" dirty="0"/>
              <a:t> (автор может прямо выразить своё мнение, дать оценку</a:t>
            </a:r>
            <a:r>
              <a:rPr lang="ru-RU" i="1" dirty="0" smtClean="0"/>
              <a:t>);</a:t>
            </a:r>
          </a:p>
          <a:p>
            <a:r>
              <a:rPr lang="ru-RU" i="1" dirty="0" smtClean="0"/>
              <a:t>4</a:t>
            </a:r>
            <a:r>
              <a:rPr lang="ru-RU" i="1" dirty="0"/>
              <a:t>) общедоступность и </a:t>
            </a:r>
            <a:r>
              <a:rPr lang="ru-RU" i="1" dirty="0" err="1">
                <a:solidFill>
                  <a:srgbClr val="FF0000"/>
                </a:solidFill>
              </a:rPr>
              <a:t>призывность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/>
              <a:t>(часто можно увидеть фигуры речи: риторические вопросы, восклицания, обращения</a:t>
            </a:r>
            <a:r>
              <a:rPr lang="ru-RU" i="1" dirty="0" smtClean="0"/>
              <a:t>);</a:t>
            </a:r>
          </a:p>
          <a:p>
            <a:r>
              <a:rPr lang="ru-RU" i="1" dirty="0" smtClean="0"/>
              <a:t>5</a:t>
            </a:r>
            <a:r>
              <a:rPr lang="ru-RU" i="1" dirty="0"/>
              <a:t>) точность, обоснованность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6</a:t>
            </a:r>
            <a:r>
              <a:rPr lang="ru-RU" i="1" dirty="0"/>
              <a:t>) </a:t>
            </a:r>
            <a:r>
              <a:rPr lang="ru-RU" i="1" dirty="0">
                <a:solidFill>
                  <a:srgbClr val="FF0000"/>
                </a:solidFill>
              </a:rPr>
              <a:t>общественная важность тематики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7</a:t>
            </a:r>
            <a:r>
              <a:rPr lang="ru-RU" i="1" dirty="0"/>
              <a:t>) заимствование средств и черт других стилей.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4857403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solidFill>
                  <a:schemeClr val="tx2"/>
                </a:solidFill>
                <a:latin typeface="YS Text Optional"/>
              </a:rPr>
              <a:t>Х</a:t>
            </a:r>
            <a:r>
              <a:rPr lang="ru-RU" sz="3300" b="1" dirty="0" smtClean="0">
                <a:solidFill>
                  <a:schemeClr val="tx2"/>
                </a:solidFill>
                <a:latin typeface="YS Text Optional"/>
              </a:rPr>
              <a:t>удожественный </a:t>
            </a:r>
            <a:r>
              <a:rPr lang="ru-RU" sz="3300" b="1" dirty="0">
                <a:solidFill>
                  <a:schemeClr val="tx2"/>
                </a:solidFill>
                <a:latin typeface="YS Text Optional"/>
              </a:rPr>
              <a:t>стиль</a:t>
            </a: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.Его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цель – передача информации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через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художественные образы, эстетическое воздействие на читателя. </a:t>
            </a:r>
            <a:r>
              <a:rPr lang="ru-RU" b="1" dirty="0" smtClean="0">
                <a:solidFill>
                  <a:srgbClr val="FF0000"/>
                </a:solidFill>
                <a:latin typeface="YS Text Optional"/>
              </a:rPr>
              <a:t>(чувства)</a:t>
            </a: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Основные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черты:</a:t>
            </a:r>
          </a:p>
          <a:p>
            <a:r>
              <a:rPr lang="ru-RU" i="1" dirty="0"/>
              <a:t>1) образность, </a:t>
            </a:r>
            <a:r>
              <a:rPr lang="ru-RU" i="1" dirty="0">
                <a:solidFill>
                  <a:srgbClr val="FF0000"/>
                </a:solidFill>
              </a:rPr>
              <a:t>выразительность (достигается благодаря использованию средств художественной выразительности</a:t>
            </a:r>
            <a:r>
              <a:rPr lang="ru-RU" i="1" dirty="0" smtClean="0">
                <a:solidFill>
                  <a:srgbClr val="FF0000"/>
                </a:solidFill>
              </a:rPr>
              <a:t>);</a:t>
            </a:r>
          </a:p>
          <a:p>
            <a:r>
              <a:rPr lang="ru-RU" i="1" dirty="0" smtClean="0"/>
              <a:t>2</a:t>
            </a:r>
            <a:r>
              <a:rPr lang="ru-RU" i="1" dirty="0"/>
              <a:t>) часто наличие вымысла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3</a:t>
            </a:r>
            <a:r>
              <a:rPr lang="ru-RU" i="1" dirty="0"/>
              <a:t>) субъективность оценок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4</a:t>
            </a:r>
            <a:r>
              <a:rPr lang="ru-RU" i="1" dirty="0"/>
              <a:t>) использование внелитературных элементов: просторечий, диалектизмов, жаргонных слов – в соответствии с задачей автора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5</a:t>
            </a:r>
            <a:r>
              <a:rPr lang="ru-RU" i="1" dirty="0"/>
              <a:t>) </a:t>
            </a:r>
            <a:r>
              <a:rPr lang="ru-RU" i="1" dirty="0">
                <a:solidFill>
                  <a:srgbClr val="FF0000"/>
                </a:solidFill>
              </a:rPr>
              <a:t>использование слов в переносных значениях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i="1" dirty="0" smtClean="0"/>
              <a:t>6</a:t>
            </a:r>
            <a:r>
              <a:rPr lang="ru-RU" i="1" dirty="0"/>
              <a:t>) использование средств всех других стилей в соответствии с эстетическим и идейным замыслом автора.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Сравнение стилей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solidFill>
                  <a:schemeClr val="tx2"/>
                </a:solidFill>
                <a:latin typeface="YS Text Optional"/>
              </a:rPr>
              <a:t>Официально-деловой стиль</a:t>
            </a: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Это стиль, использующийся в сфере деловых отношений, а также в сфере правовых отношений и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управления </a:t>
            </a:r>
          </a:p>
          <a:p>
            <a:endParaRPr lang="ru-RU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Цель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– передача </a:t>
            </a:r>
            <a:r>
              <a:rPr lang="ru-RU" b="1" dirty="0">
                <a:solidFill>
                  <a:srgbClr val="FF0000"/>
                </a:solidFill>
                <a:latin typeface="YS Text Optional"/>
              </a:rPr>
              <a:t>информации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(предписание, извещение, констатация) и формирование </a:t>
            </a:r>
            <a:r>
              <a:rPr lang="ru-RU" b="1" dirty="0">
                <a:solidFill>
                  <a:srgbClr val="FF0000"/>
                </a:solidFill>
                <a:latin typeface="YS Text Optional"/>
              </a:rPr>
              <a:t>правового сознания. </a:t>
            </a:r>
            <a:endParaRPr lang="ru-RU" b="1" dirty="0" smtClean="0">
              <a:solidFill>
                <a:srgbClr val="FF0000"/>
              </a:solidFill>
              <a:latin typeface="YS Text Optional"/>
            </a:endParaRPr>
          </a:p>
          <a:p>
            <a:endParaRPr lang="ru-RU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Основные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черты:</a:t>
            </a:r>
          </a:p>
          <a:p>
            <a:r>
              <a:rPr lang="ru-RU" i="1" dirty="0"/>
              <a:t>1) стереотипность, </a:t>
            </a:r>
            <a:r>
              <a:rPr lang="ru-RU" i="1" dirty="0" err="1"/>
              <a:t>стандартизированность</a:t>
            </a:r>
            <a:r>
              <a:rPr lang="ru-RU" i="1" dirty="0"/>
              <a:t> изложения, в том числе наличие определённой формы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2</a:t>
            </a:r>
            <a:r>
              <a:rPr lang="ru-RU" i="1" dirty="0"/>
              <a:t>) </a:t>
            </a:r>
            <a:r>
              <a:rPr lang="ru-RU" i="1" dirty="0">
                <a:solidFill>
                  <a:srgbClr val="FF0000"/>
                </a:solidFill>
              </a:rPr>
              <a:t>точность изложения и использование канцелярских </a:t>
            </a:r>
            <a:r>
              <a:rPr lang="ru-RU" i="1" dirty="0" smtClean="0">
                <a:solidFill>
                  <a:srgbClr val="FF0000"/>
                </a:solidFill>
              </a:rPr>
              <a:t>штампов;</a:t>
            </a:r>
          </a:p>
          <a:p>
            <a:r>
              <a:rPr lang="ru-RU" i="1" dirty="0" smtClean="0"/>
              <a:t>3) </a:t>
            </a:r>
            <a:r>
              <a:rPr lang="ru-RU" i="1" dirty="0" err="1"/>
              <a:t>неэмоциональность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4</a:t>
            </a:r>
            <a:r>
              <a:rPr lang="ru-RU" i="1" dirty="0"/>
              <a:t>) выражение долженствования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5</a:t>
            </a:r>
            <a:r>
              <a:rPr lang="ru-RU" i="1" dirty="0"/>
              <a:t>) частое употребление отглагольных существительных и производных предлогов.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solidFill>
                  <a:schemeClr val="tx2"/>
                </a:solidFill>
                <a:latin typeface="YS Text Optional"/>
              </a:rPr>
              <a:t>Научный стиль</a:t>
            </a: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Это стиль, характерный для научной и учебной сфер деятельности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Его цель – передача объективной </a:t>
            </a:r>
            <a:r>
              <a:rPr lang="ru-RU" b="1" dirty="0">
                <a:solidFill>
                  <a:srgbClr val="FF0000"/>
                </a:solidFill>
                <a:latin typeface="YS Text Optional"/>
              </a:rPr>
              <a:t>информации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 о природе, человеке и обществе, формирование </a:t>
            </a:r>
            <a:r>
              <a:rPr lang="ru-RU" b="1" dirty="0">
                <a:solidFill>
                  <a:srgbClr val="FF0000"/>
                </a:solidFill>
                <a:latin typeface="YS Text Optional"/>
              </a:rPr>
              <a:t>научного мировоззрения. </a:t>
            </a:r>
            <a:endParaRPr lang="ru-RU" b="1" dirty="0" smtClean="0">
              <a:solidFill>
                <a:srgbClr val="FF0000"/>
              </a:solidFill>
              <a:latin typeface="YS Text Optional"/>
            </a:endParaRPr>
          </a:p>
          <a:p>
            <a:endParaRPr lang="ru-RU" dirty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Основные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черты:</a:t>
            </a:r>
          </a:p>
          <a:p>
            <a:r>
              <a:rPr lang="ru-RU" i="1" dirty="0"/>
              <a:t>1) ясность и точность изложения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2</a:t>
            </a:r>
            <a:r>
              <a:rPr lang="ru-RU" i="1" dirty="0"/>
              <a:t>) </a:t>
            </a:r>
            <a:r>
              <a:rPr lang="ru-RU" i="1" dirty="0">
                <a:solidFill>
                  <a:srgbClr val="FF0000"/>
                </a:solidFill>
              </a:rPr>
              <a:t>подчёркнутая логичность, доказательность, обоснованность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i="1" dirty="0" smtClean="0"/>
              <a:t>3</a:t>
            </a:r>
            <a:r>
              <a:rPr lang="ru-RU" i="1" dirty="0"/>
              <a:t>) бесстрастность, объективность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4</a:t>
            </a:r>
            <a:r>
              <a:rPr lang="ru-RU" i="1" dirty="0"/>
              <a:t>) отсутствие эмоциональных оценок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5</a:t>
            </a:r>
            <a:r>
              <a:rPr lang="ru-RU" i="1" dirty="0"/>
              <a:t>) использование терминов, абстрактной лексики, а также сложных синтаксических конструкций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6</a:t>
            </a:r>
            <a:r>
              <a:rPr lang="ru-RU" i="1" dirty="0"/>
              <a:t>) насыщенность содержания и включение в текст цифровой и графической информации, знаков, схем.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0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771640"/>
            <a:ext cx="59766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Подготовка к ЕГЭ.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Задание</a:t>
            </a:r>
            <a:r>
              <a:rPr kumimoji="0" lang="ru-RU" sz="6600" b="1" i="0" u="none" strike="noStrike" kern="1200" normalizeH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normalizeH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22</a:t>
            </a:r>
            <a:endParaRPr kumimoji="0" lang="ru-RU" sz="6600" b="1" i="0" u="none" strike="noStrike" kern="1200" normalizeH="0" baseline="0" noProof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3331856" cy="187220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Богданова Ольга Николаевна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ГБОУ СОШ №2 </a:t>
            </a:r>
            <a:r>
              <a:rPr lang="ru-RU" sz="2000" b="1" i="1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г.Нефтегорска</a:t>
            </a:r>
            <a:endParaRPr lang="ru-RU" sz="2000" b="1" i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Сложность 22 задания ЕГЭ заключается в том, что нельзя просто выучить теорию и применить ее на практике. Готового правила просто нет. Но можно запомнить, на что обратить особое внимание.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/>
              </a:rPr>
              <a:t>Какие из высказываний соответствуют содержанию текста? Укажите номера ответов.</a:t>
            </a:r>
            <a:endParaRPr lang="ru-RU" dirty="0">
              <a:solidFill>
                <a:schemeClr val="accent1"/>
              </a:solidFill>
              <a:latin typeface="Arial"/>
            </a:endParaRPr>
          </a:p>
          <a:p>
            <a:r>
              <a:rPr lang="ru-RU" dirty="0">
                <a:solidFill>
                  <a:srgbClr val="444444"/>
                </a:solidFill>
                <a:latin typeface="Arial"/>
              </a:rPr>
              <a:t>1) Деревню затопили, поэтому её жители переселились на новое место.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2) Люди обустраивали своё жильё, приводили в порядок территорию возле дома.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3) </a:t>
            </a:r>
            <a:r>
              <a:rPr lang="ru-RU" dirty="0" err="1">
                <a:solidFill>
                  <a:srgbClr val="444444"/>
                </a:solidFill>
                <a:latin typeface="Arial"/>
              </a:rPr>
              <a:t>Трезорка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 полюбил новое место не сразу, но потом обжился.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4) Наблюдения за собакой привели главного героя к мысли, что животные и люди ко всему привыкают.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5) Жизнь на новом месте вызывала у Алексея ощущение полной пустоты.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2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PT Sans"/>
                <a:ea typeface="+mn-ea"/>
                <a:cs typeface="+mn-cs"/>
              </a:rPr>
              <a:t>Алгоритм </a:t>
            </a:r>
            <a:r>
              <a:rPr lang="ru-RU" sz="3200" b="1" dirty="0">
                <a:solidFill>
                  <a:schemeClr val="accent1"/>
                </a:solidFill>
                <a:latin typeface="PT Sans"/>
                <a:ea typeface="+mn-ea"/>
                <a:cs typeface="+mn-cs"/>
              </a:rPr>
              <a:t>выполнения задания.</a:t>
            </a:r>
            <a:r>
              <a:rPr lang="ru-RU" sz="3200" dirty="0">
                <a:solidFill>
                  <a:schemeClr val="accent1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accent1"/>
                </a:solidFill>
                <a:latin typeface="PT Sans"/>
                <a:ea typeface="+mn-ea"/>
                <a:cs typeface="+mn-cs"/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sz="4200" b="1" dirty="0" smtClean="0">
                <a:solidFill>
                  <a:srgbClr val="000000"/>
                </a:solidFill>
                <a:latin typeface="PT Sans"/>
              </a:rPr>
              <a:t>1</a:t>
            </a:r>
            <a:r>
              <a:rPr lang="ru-RU" sz="4200" b="1" dirty="0">
                <a:solidFill>
                  <a:srgbClr val="000000"/>
                </a:solidFill>
                <a:latin typeface="PT Sans"/>
              </a:rPr>
              <a:t>.    Прочитайте внимательно задание. </a:t>
            </a:r>
            <a:r>
              <a:rPr lang="ru-RU" sz="4200" b="1" dirty="0" smtClean="0">
                <a:solidFill>
                  <a:schemeClr val="accent1"/>
                </a:solidFill>
                <a:latin typeface="PT Sans"/>
              </a:rPr>
              <a:t>(соответствует/не соответствует содержанию)</a:t>
            </a:r>
            <a:endParaRPr lang="ru-RU" sz="4200" dirty="0">
              <a:solidFill>
                <a:schemeClr val="accent1"/>
              </a:solidFill>
              <a:latin typeface="PT Sans"/>
            </a:endParaRPr>
          </a:p>
          <a:p>
            <a:r>
              <a:rPr lang="ru-RU" sz="4200" b="1" dirty="0" smtClean="0">
                <a:solidFill>
                  <a:srgbClr val="000000"/>
                </a:solidFill>
                <a:latin typeface="PT Sans"/>
              </a:rPr>
              <a:t>2.</a:t>
            </a:r>
            <a:r>
              <a:rPr lang="ru-RU" sz="4200" b="1" dirty="0">
                <a:solidFill>
                  <a:srgbClr val="000000"/>
                </a:solidFill>
                <a:latin typeface="PT Sans"/>
              </a:rPr>
              <a:t>   Прочитайте текст.</a:t>
            </a:r>
            <a:endParaRPr lang="ru-RU" sz="4200" dirty="0">
              <a:solidFill>
                <a:srgbClr val="000000"/>
              </a:solidFill>
              <a:latin typeface="PT Sans"/>
            </a:endParaRPr>
          </a:p>
          <a:p>
            <a:r>
              <a:rPr lang="ru-RU" sz="4200" dirty="0" smtClean="0">
                <a:solidFill>
                  <a:srgbClr val="000000"/>
                </a:solidFill>
                <a:latin typeface="PT Sans"/>
              </a:rPr>
              <a:t>3.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  </a:t>
            </a:r>
            <a:r>
              <a:rPr lang="ru-RU" sz="4200" b="1" dirty="0">
                <a:solidFill>
                  <a:srgbClr val="000000"/>
                </a:solidFill>
                <a:latin typeface="PT Sans"/>
              </a:rPr>
              <a:t>Прочитайте текст еще раз, проверяя </a:t>
            </a:r>
            <a:r>
              <a:rPr lang="ru-RU" sz="4200" b="1" dirty="0">
                <a:solidFill>
                  <a:schemeClr val="accent1"/>
                </a:solidFill>
                <a:latin typeface="PT Sans"/>
              </a:rPr>
              <a:t>достоверность каждого предложения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. </a:t>
            </a:r>
          </a:p>
          <a:p>
            <a:r>
              <a:rPr lang="ru-RU" sz="4200" dirty="0" smtClean="0">
                <a:solidFill>
                  <a:srgbClr val="000000"/>
                </a:solidFill>
                <a:latin typeface="PT Sans"/>
              </a:rPr>
              <a:t>4.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   Не надейтесь на удачу. Главная ошибка всех выпускников – это нежелание перепроверить каждое высказывание. Лучше </a:t>
            </a:r>
            <a:r>
              <a:rPr lang="ru-RU" sz="4200" b="1" dirty="0">
                <a:solidFill>
                  <a:schemeClr val="accent1"/>
                </a:solidFill>
                <a:latin typeface="PT Sans"/>
              </a:rPr>
              <a:t>найти участок текста, в котором есть мысль, связанная с предложением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, 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чем потерять балл.</a:t>
            </a:r>
          </a:p>
          <a:p>
            <a:r>
              <a:rPr lang="ru-RU" sz="4200" dirty="0" smtClean="0">
                <a:solidFill>
                  <a:srgbClr val="000000"/>
                </a:solidFill>
                <a:latin typeface="PT Sans"/>
              </a:rPr>
              <a:t>5.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sz="4200" b="1" dirty="0">
                <a:solidFill>
                  <a:srgbClr val="000000"/>
                </a:solidFill>
                <a:latin typeface="PT Sans"/>
              </a:rPr>
              <a:t> Проверьте фактические ошибки.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  Иногда в предложениях нарочно допускают незначительные, «незаметные” </a:t>
            </a:r>
            <a:r>
              <a:rPr lang="ru-RU" sz="4200" dirty="0" smtClean="0">
                <a:solidFill>
                  <a:srgbClr val="000000"/>
                </a:solidFill>
                <a:latin typeface="PT Sans"/>
              </a:rPr>
              <a:t>ошибки</a:t>
            </a:r>
          </a:p>
          <a:p>
            <a:r>
              <a:rPr lang="ru-RU" sz="4200" dirty="0" smtClean="0">
                <a:solidFill>
                  <a:schemeClr val="accent1"/>
                </a:solidFill>
                <a:latin typeface="PT Sans"/>
              </a:rPr>
              <a:t> (имя 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героя или инициалы, время, место </a:t>
            </a:r>
            <a:r>
              <a:rPr lang="ru-RU" sz="4200" dirty="0" smtClean="0">
                <a:solidFill>
                  <a:schemeClr val="accent1"/>
                </a:solidFill>
                <a:latin typeface="PT Sans"/>
              </a:rPr>
              <a:t>события, действия 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героев, последовательность их поступков, причинно-следственная </a:t>
            </a:r>
            <a:r>
              <a:rPr lang="ru-RU" sz="4200" dirty="0" smtClean="0">
                <a:solidFill>
                  <a:schemeClr val="accent1"/>
                </a:solidFill>
                <a:latin typeface="PT Sans"/>
              </a:rPr>
              <a:t>связь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)</a:t>
            </a:r>
            <a:r>
              <a:rPr lang="ru-RU" sz="4200" dirty="0" smtClean="0">
                <a:solidFill>
                  <a:schemeClr val="accent1"/>
                </a:solidFill>
                <a:latin typeface="PT Sans"/>
              </a:rPr>
              <a:t> </a:t>
            </a:r>
          </a:p>
          <a:p>
            <a:r>
              <a:rPr lang="ru-RU" sz="4200" dirty="0" smtClean="0">
                <a:solidFill>
                  <a:srgbClr val="000000"/>
                </a:solidFill>
                <a:latin typeface="PT Sans"/>
              </a:rPr>
              <a:t>6.Обычно </a:t>
            </a:r>
            <a:r>
              <a:rPr lang="ru-RU" sz="4200" dirty="0">
                <a:solidFill>
                  <a:srgbClr val="000000"/>
                </a:solidFill>
                <a:latin typeface="PT Sans"/>
              </a:rPr>
              <a:t>выпускники ищут очевидные ошибки, когда искажается содержание, но не обращают внимание на </a:t>
            </a:r>
            <a:r>
              <a:rPr lang="ru-RU" sz="4200" b="1" dirty="0">
                <a:solidFill>
                  <a:schemeClr val="accent1"/>
                </a:solidFill>
                <a:latin typeface="PT Sans"/>
              </a:rPr>
              <a:t>детали. </a:t>
            </a:r>
            <a:r>
              <a:rPr lang="ru-RU" sz="4200" dirty="0">
                <a:solidFill>
                  <a:schemeClr val="accent1"/>
                </a:solidFill>
                <a:latin typeface="PT Sans"/>
              </a:rPr>
              <a:t> </a:t>
            </a:r>
          </a:p>
          <a:p>
            <a:r>
              <a:rPr lang="ru-RU" sz="4200" dirty="0"/>
              <a:t/>
            </a:r>
            <a:br>
              <a:rPr lang="ru-RU" sz="4200" dirty="0"/>
            </a:b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404551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Причинно-следственная </a:t>
            </a:r>
            <a:r>
              <a:rPr lang="ru-RU" dirty="0"/>
              <a:t>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b="1" dirty="0">
                <a:solidFill>
                  <a:schemeClr val="accent1"/>
                </a:solidFill>
                <a:latin typeface="Arial"/>
              </a:rPr>
              <a:t>1) Деревню затопили, </a:t>
            </a:r>
            <a:r>
              <a:rPr lang="ru-RU" sz="2500" b="1" dirty="0" smtClean="0">
                <a:solidFill>
                  <a:schemeClr val="accent1"/>
                </a:solidFill>
                <a:latin typeface="Arial"/>
              </a:rPr>
              <a:t>потому что </a:t>
            </a:r>
            <a:r>
              <a:rPr lang="ru-RU" sz="2500" b="1" dirty="0">
                <a:solidFill>
                  <a:schemeClr val="accent1"/>
                </a:solidFill>
                <a:latin typeface="Arial"/>
              </a:rPr>
              <a:t>жители переселились на новое </a:t>
            </a:r>
            <a:r>
              <a:rPr lang="ru-RU" sz="2500" b="1" dirty="0" smtClean="0">
                <a:solidFill>
                  <a:schemeClr val="accent1"/>
                </a:solidFill>
                <a:latin typeface="Arial"/>
              </a:rPr>
              <a:t>место.</a:t>
            </a:r>
            <a:endParaRPr lang="ru-RU" b="1" dirty="0" smtClean="0">
              <a:solidFill>
                <a:schemeClr val="accent1"/>
              </a:solidFill>
              <a:latin typeface="Arial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Arial"/>
              </a:rPr>
              <a:t>(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1) В связи со строительством электростанции деревню готовили к затоплению. (2)Всех жителей переселили на новое 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место.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3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героев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3) </a:t>
            </a:r>
            <a:r>
              <a:rPr lang="ru-RU" dirty="0" err="1">
                <a:solidFill>
                  <a:schemeClr val="accent1"/>
                </a:solidFill>
              </a:rPr>
              <a:t>Трезорка</a:t>
            </a:r>
            <a:r>
              <a:rPr lang="ru-RU" dirty="0">
                <a:solidFill>
                  <a:schemeClr val="accent1"/>
                </a:solidFill>
              </a:rPr>
              <a:t> полюбил новое место не сразу, но </a:t>
            </a:r>
            <a:r>
              <a:rPr lang="ru-RU" dirty="0" smtClean="0">
                <a:solidFill>
                  <a:schemeClr val="accent1"/>
                </a:solidFill>
              </a:rPr>
              <a:t>потом </a:t>
            </a:r>
            <a:r>
              <a:rPr lang="ru-RU" dirty="0">
                <a:solidFill>
                  <a:schemeClr val="accent1"/>
                </a:solidFill>
              </a:rPr>
              <a:t>обжился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dirty="0" smtClean="0"/>
              <a:t>(</a:t>
            </a:r>
            <a:r>
              <a:rPr lang="ru-RU" dirty="0"/>
              <a:t>11) На паром </a:t>
            </a:r>
            <a:r>
              <a:rPr lang="ru-RU" dirty="0" err="1"/>
              <a:t>Трезорка</a:t>
            </a:r>
            <a:r>
              <a:rPr lang="ru-RU" dirty="0"/>
              <a:t> поднялся спокойно и всю дорогу пролежал у ног отца; на новом месте дал посадить себя на цепь, но через несколько дней </a:t>
            </a:r>
            <a:r>
              <a:rPr lang="ru-RU" dirty="0">
                <a:solidFill>
                  <a:srgbClr val="C00000"/>
                </a:solidFill>
              </a:rPr>
              <a:t>забеспокоился, стал рваться, выть, облаивал всех, кого видел, будто это они взяли и увезли, приковали здесь.</a:t>
            </a:r>
            <a:r>
              <a:rPr lang="ru-RU" dirty="0"/>
              <a:t> (12)Соседи жаловались: «Никакого покою</a:t>
            </a:r>
            <a:r>
              <a:rPr lang="ru-RU" dirty="0" smtClean="0"/>
              <a:t>!»(</a:t>
            </a:r>
            <a:r>
              <a:rPr lang="ru-RU" dirty="0"/>
              <a:t>13)Несколько ночей отец рядом с ним провёл, уговаривал перетерпеть, рассказывал, что теперь это их дом. (14)Кажется, уговорил.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25)Встречи с родителями — и своими, и жены, наблюдение за </a:t>
            </a:r>
            <a:r>
              <a:rPr lang="ru-RU" dirty="0" err="1"/>
              <a:t>Трезоркой</a:t>
            </a:r>
            <a:r>
              <a:rPr lang="ru-RU" dirty="0"/>
              <a:t> только усиливали </a:t>
            </a:r>
            <a:r>
              <a:rPr lang="ru-RU" dirty="0" err="1"/>
              <a:t>мутоту</a:t>
            </a:r>
            <a:r>
              <a:rPr lang="ru-RU" dirty="0"/>
              <a:t>... </a:t>
            </a:r>
            <a:r>
              <a:rPr lang="ru-RU" dirty="0" smtClean="0"/>
              <a:t>(27)Позовёшь </a:t>
            </a:r>
            <a:r>
              <a:rPr lang="ru-RU" dirty="0"/>
              <a:t>пса: «</a:t>
            </a:r>
            <a:r>
              <a:rPr lang="ru-RU" dirty="0" err="1"/>
              <a:t>Трезо</a:t>
            </a:r>
            <a:r>
              <a:rPr lang="ru-RU" dirty="0"/>
              <a:t>-ор!» (28)Тот слегка шевельнёт хвостом, но </a:t>
            </a:r>
            <a:r>
              <a:rPr lang="ru-RU" dirty="0">
                <a:solidFill>
                  <a:srgbClr val="C00000"/>
                </a:solidFill>
              </a:rPr>
              <a:t>не выберется на воздух, не заулыбается, как раньше, не припадёт на передние лапы,</a:t>
            </a:r>
            <a:r>
              <a:rPr lang="ru-RU" dirty="0"/>
              <a:t> приглашая поиграть... (29)И Трезор доживает, 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83388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771640"/>
            <a:ext cx="59766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Подготовка к ЕГЭ.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Задание</a:t>
            </a:r>
            <a:r>
              <a:rPr kumimoji="0" lang="ru-RU" sz="6600" b="1" i="0" u="none" strike="noStrike" kern="1200" normalizeH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normalizeH="0" noProof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23</a:t>
            </a:r>
            <a:endParaRPr kumimoji="0" lang="ru-RU" sz="6600" b="1" i="0" u="none" strike="noStrike" kern="1200" normalizeH="0" baseline="0" noProof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3331856" cy="187220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Богданова Ольга Николаевна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ГБОУ СОШ №2 </a:t>
            </a:r>
            <a:r>
              <a:rPr lang="ru-RU" sz="2000" b="1" i="1" dirty="0" err="1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г.Нефтегорска</a:t>
            </a:r>
            <a:endParaRPr lang="ru-RU" sz="2000" b="1" i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Вариант задания 2019-2020</a:t>
            </a:r>
            <a:endParaRPr lang="ru-RU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r>
              <a:rPr lang="ru-RU" sz="1400" i="1" dirty="0">
                <a:latin typeface="TimesNewRoman,Italic"/>
              </a:rPr>
              <a:t>(</a:t>
            </a:r>
            <a:r>
              <a:rPr lang="ru-RU" sz="1400" b="1" i="1" dirty="0">
                <a:latin typeface="TimesNewRoman,Italic"/>
              </a:rPr>
              <a:t>1)Ключевую роль в регуляции частоты сердечных сокращений в </a:t>
            </a:r>
            <a:r>
              <a:rPr lang="ru-RU" sz="1400" b="1" i="1" dirty="0" smtClean="0">
                <a:latin typeface="TimesNewRoman,Italic"/>
              </a:rPr>
              <a:t>организме человека </a:t>
            </a:r>
            <a:r>
              <a:rPr lang="ru-RU" sz="1400" b="1" i="1" dirty="0">
                <a:latin typeface="TimesNewRoman,Italic"/>
              </a:rPr>
              <a:t>играет нервная система (в том числе блуждающий нерв</a:t>
            </a:r>
            <a:r>
              <a:rPr lang="ru-RU" sz="1400" b="1" i="1" dirty="0" smtClean="0">
                <a:latin typeface="TimesNewRoman,Italic"/>
              </a:rPr>
              <a:t>).  (</a:t>
            </a:r>
            <a:r>
              <a:rPr lang="ru-RU" sz="1400" b="1" i="1" dirty="0">
                <a:latin typeface="TimesNewRoman,Italic"/>
              </a:rPr>
              <a:t>2)Ведь она, работая автоматически, заставляет сердце </a:t>
            </a:r>
            <a:r>
              <a:rPr lang="ru-RU" sz="1400" b="1" i="1" dirty="0" smtClean="0">
                <a:latin typeface="TimesNewRoman,Italic"/>
              </a:rPr>
              <a:t>сокращаться  в </a:t>
            </a:r>
            <a:r>
              <a:rPr lang="ru-RU" sz="1400" b="1" i="1" dirty="0">
                <a:latin typeface="TimesNewRoman,Italic"/>
              </a:rPr>
              <a:t>нужном ритме даже во время сна. (3)Особенностью работы </a:t>
            </a:r>
            <a:r>
              <a:rPr lang="ru-RU" sz="1400" b="1" i="1" dirty="0" smtClean="0">
                <a:latin typeface="TimesNewRoman,Italic"/>
              </a:rPr>
              <a:t>нервной  системы </a:t>
            </a:r>
            <a:r>
              <a:rPr lang="ru-RU" sz="1400" b="1" i="1" dirty="0">
                <a:latin typeface="TimesNewRoman,Italic"/>
              </a:rPr>
              <a:t>является то, что одна группа нервов ускоряет сердцебиение</a:t>
            </a:r>
            <a:r>
              <a:rPr lang="ru-RU" sz="1400" b="1" i="1" dirty="0" smtClean="0">
                <a:latin typeface="TimesNewRoman,Italic"/>
              </a:rPr>
              <a:t>,   &lt;…&gt; </a:t>
            </a:r>
            <a:r>
              <a:rPr lang="ru-RU" sz="1400" b="1" i="1" dirty="0">
                <a:latin typeface="TimesNewRoman,Italic"/>
              </a:rPr>
              <a:t>другая </a:t>
            </a:r>
            <a:r>
              <a:rPr lang="ru-RU" sz="1400" b="1" i="1" dirty="0" smtClean="0">
                <a:latin typeface="TimesNewRoman,Italic"/>
              </a:rPr>
              <a:t>заме </a:t>
            </a:r>
            <a:r>
              <a:rPr lang="ru-RU" sz="1400" b="1" i="1" dirty="0" err="1" smtClean="0">
                <a:latin typeface="TimesNewRoman,Italic"/>
              </a:rPr>
              <a:t>дляет</a:t>
            </a:r>
            <a:r>
              <a:rPr lang="ru-RU" sz="1400" b="1" i="1" dirty="0" smtClean="0">
                <a:latin typeface="TimesNewRoman,Italic"/>
              </a:rPr>
              <a:t> </a:t>
            </a:r>
            <a:r>
              <a:rPr lang="ru-RU" sz="1400" b="1" i="1" dirty="0">
                <a:latin typeface="TimesNewRoman,Italic"/>
              </a:rPr>
              <a:t>его, действуя как своеобразный тормоз</a:t>
            </a:r>
            <a:r>
              <a:rPr lang="ru-RU" sz="1400" b="1" i="1" dirty="0" smtClean="0">
                <a:latin typeface="TimesNewRoman,Italic"/>
              </a:rPr>
              <a:t>.</a:t>
            </a:r>
            <a:endParaRPr lang="ru-RU" sz="1400" b="1" i="1" dirty="0">
              <a:latin typeface="TimesNewRoman,Italic"/>
            </a:endParaRPr>
          </a:p>
          <a:p>
            <a:r>
              <a:rPr lang="ru-RU" sz="1400" dirty="0" smtClean="0">
                <a:latin typeface="TimesNewRoman"/>
              </a:rPr>
              <a:t>1.Укажите </a:t>
            </a:r>
            <a:r>
              <a:rPr lang="ru-RU" sz="1400" dirty="0">
                <a:latin typeface="TimesNewRoman"/>
              </a:rPr>
              <a:t>варианты ответов, в которых </a:t>
            </a:r>
            <a:r>
              <a:rPr lang="ru-RU" sz="1400" b="1" dirty="0">
                <a:latin typeface="TimesNewRoman"/>
              </a:rPr>
              <a:t>верно передана </a:t>
            </a:r>
            <a:r>
              <a:rPr lang="ru-RU" sz="1400" b="1" dirty="0" smtClean="0">
                <a:latin typeface="TimesNewRoman,Bold"/>
              </a:rPr>
              <a:t>ГЛАВНАЯ  </a:t>
            </a:r>
            <a:r>
              <a:rPr lang="ru-RU" sz="1400" b="1" dirty="0" smtClean="0">
                <a:latin typeface="TimesNewRoman"/>
              </a:rPr>
              <a:t>информация</a:t>
            </a:r>
            <a:r>
              <a:rPr lang="ru-RU" sz="1400" dirty="0">
                <a:latin typeface="TimesNewRoman"/>
              </a:rPr>
              <a:t>, содержащаяся в тексте. Запишите номера этих предложений.</a:t>
            </a:r>
          </a:p>
          <a:p>
            <a:r>
              <a:rPr lang="ru-RU" sz="1400" dirty="0" smtClean="0">
                <a:latin typeface="TimesNewRoman"/>
              </a:rPr>
              <a:t>1)В </a:t>
            </a:r>
            <a:r>
              <a:rPr lang="ru-RU" sz="1400" dirty="0">
                <a:latin typeface="TimesNewRoman"/>
              </a:rPr>
              <a:t>регуляции частоты сердечных сокращений в организме </a:t>
            </a:r>
            <a:r>
              <a:rPr lang="ru-RU" sz="1400" dirty="0" smtClean="0">
                <a:latin typeface="TimesNewRoman"/>
              </a:rPr>
              <a:t>человека важную </a:t>
            </a:r>
            <a:r>
              <a:rPr lang="ru-RU" sz="1400" dirty="0">
                <a:latin typeface="TimesNewRoman"/>
              </a:rPr>
              <a:t>роль играет блуждающий нерв, который заставляет сердце </a:t>
            </a:r>
            <a:r>
              <a:rPr lang="ru-RU" sz="1400" dirty="0" smtClean="0">
                <a:latin typeface="TimesNewRoman"/>
              </a:rPr>
              <a:t>биться чаще</a:t>
            </a:r>
            <a:r>
              <a:rPr lang="ru-RU" sz="1400" dirty="0">
                <a:latin typeface="TimesNewRoman"/>
              </a:rPr>
              <a:t>, повышая общую готовность организма к действию.</a:t>
            </a:r>
          </a:p>
          <a:p>
            <a:r>
              <a:rPr lang="ru-RU" sz="1400" dirty="0" smtClean="0">
                <a:latin typeface="TimesNewRoman"/>
              </a:rPr>
              <a:t>2)Ключевым </a:t>
            </a:r>
            <a:r>
              <a:rPr lang="ru-RU" sz="1400" dirty="0">
                <a:latin typeface="TimesNewRoman"/>
              </a:rPr>
              <a:t>механизмом, отвечающим за регуляцию частоты </a:t>
            </a:r>
            <a:r>
              <a:rPr lang="ru-RU" sz="1400" dirty="0" smtClean="0">
                <a:latin typeface="TimesNewRoman"/>
              </a:rPr>
              <a:t>сердечных сокращений</a:t>
            </a:r>
            <a:r>
              <a:rPr lang="ru-RU" sz="1400" dirty="0">
                <a:latin typeface="TimesNewRoman"/>
              </a:rPr>
              <a:t>, является нервная система человека, которая </a:t>
            </a:r>
            <a:r>
              <a:rPr lang="ru-RU" sz="1400" dirty="0" smtClean="0">
                <a:latin typeface="TimesNewRoman"/>
              </a:rPr>
              <a:t>работает автоматически</a:t>
            </a:r>
            <a:r>
              <a:rPr lang="ru-RU" sz="1400" dirty="0">
                <a:latin typeface="TimesNewRoman"/>
              </a:rPr>
              <a:t>, при необходимости ускоряя или замедляя сердцебиение.</a:t>
            </a:r>
          </a:p>
          <a:p>
            <a:r>
              <a:rPr lang="ru-RU" sz="1400" dirty="0" smtClean="0">
                <a:latin typeface="TimesNewRoman"/>
              </a:rPr>
              <a:t>3)Нервная </a:t>
            </a:r>
            <a:r>
              <a:rPr lang="ru-RU" sz="1400" dirty="0">
                <a:latin typeface="TimesNewRoman"/>
              </a:rPr>
              <a:t>система человека работает автоматически, играет ключевую </a:t>
            </a:r>
            <a:r>
              <a:rPr lang="ru-RU" sz="1400" dirty="0" smtClean="0">
                <a:latin typeface="TimesNewRoman"/>
              </a:rPr>
              <a:t>роль в </a:t>
            </a:r>
            <a:r>
              <a:rPr lang="ru-RU" sz="1400" dirty="0">
                <a:latin typeface="TimesNewRoman"/>
              </a:rPr>
              <a:t>регуляции частоты сердечных сокращений в человеческом </a:t>
            </a:r>
            <a:r>
              <a:rPr lang="ru-RU" sz="1400" dirty="0" smtClean="0">
                <a:latin typeface="TimesNewRoman"/>
              </a:rPr>
              <a:t>организме, при </a:t>
            </a:r>
            <a:r>
              <a:rPr lang="ru-RU" sz="1400" dirty="0">
                <a:latin typeface="TimesNewRoman"/>
              </a:rPr>
              <a:t>необходимости ускоряя или замедляя сердцебиение.</a:t>
            </a:r>
          </a:p>
          <a:p>
            <a:r>
              <a:rPr lang="ru-RU" sz="1400" dirty="0" smtClean="0">
                <a:latin typeface="TimesNewRoman"/>
              </a:rPr>
              <a:t>4) Нервная </a:t>
            </a:r>
            <a:r>
              <a:rPr lang="ru-RU" sz="1400" dirty="0">
                <a:latin typeface="TimesNewRoman"/>
              </a:rPr>
              <a:t>система человека заставляет сердце сокращаться в </a:t>
            </a:r>
            <a:r>
              <a:rPr lang="ru-RU" sz="1400" dirty="0" smtClean="0">
                <a:latin typeface="TimesNewRoman"/>
              </a:rPr>
              <a:t>нужном ритме</a:t>
            </a:r>
            <a:r>
              <a:rPr lang="ru-RU" sz="1400" dirty="0">
                <a:latin typeface="TimesNewRoman"/>
              </a:rPr>
              <a:t>, при этом блуждающий нерв действует как своеобразный тормоз.</a:t>
            </a:r>
          </a:p>
          <a:p>
            <a:r>
              <a:rPr lang="ru-RU" sz="1400" dirty="0" smtClean="0">
                <a:latin typeface="TimesNewRoman"/>
              </a:rPr>
              <a:t>5)Особенностью </a:t>
            </a:r>
            <a:r>
              <a:rPr lang="ru-RU" sz="1400" dirty="0">
                <a:latin typeface="TimesNewRoman"/>
              </a:rPr>
              <a:t>работы нервной системы является то, что именно </a:t>
            </a:r>
            <a:r>
              <a:rPr lang="ru-RU" sz="1400" dirty="0" smtClean="0">
                <a:latin typeface="TimesNewRoman"/>
              </a:rPr>
              <a:t>во время </a:t>
            </a:r>
            <a:r>
              <a:rPr lang="ru-RU" sz="1400" dirty="0">
                <a:latin typeface="TimesNewRoman"/>
              </a:rPr>
              <a:t>сна она отвечает за регуляцию частоты сердечных </a:t>
            </a:r>
            <a:r>
              <a:rPr lang="ru-RU" sz="1400" dirty="0" smtClean="0">
                <a:latin typeface="TimesNewRoman"/>
              </a:rPr>
              <a:t>сокращений в </a:t>
            </a:r>
            <a:r>
              <a:rPr lang="ru-RU" sz="1400" dirty="0">
                <a:latin typeface="TimesNewRoman"/>
              </a:rPr>
              <a:t>организме человека.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23. Какие из перечисленных утверждений являются верными? Укажите номера ответов.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/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Предложение 2 указывает на причину того, о чём говорится в предложении 1.</a:t>
            </a:r>
          </a:p>
          <a:p>
            <a:r>
              <a:rPr lang="ru-RU" dirty="0"/>
              <a:t>2) В предложениях 6-8 представлено повествование.</a:t>
            </a:r>
          </a:p>
          <a:p>
            <a:r>
              <a:rPr lang="ru-RU" dirty="0"/>
              <a:t>3) В предложениях 13-17 представлено описание.</a:t>
            </a:r>
          </a:p>
          <a:p>
            <a:r>
              <a:rPr lang="ru-RU" dirty="0"/>
              <a:t>4) Предложение 24 противопоставлено по содержанию предложению 30.</a:t>
            </a:r>
          </a:p>
          <a:p>
            <a:r>
              <a:rPr lang="ru-RU" dirty="0"/>
              <a:t>5) В предложениях 30-32 представлено рассуждение.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106787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1) 3 предложение текста противопоставлено по смыслу предложению 2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2) </a:t>
            </a:r>
            <a:r>
              <a:rPr lang="ru-RU" dirty="0">
                <a:latin typeface="+mj-lt"/>
              </a:rPr>
              <a:t>В предложениях 24—27 перечислены последовательные события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3) Предложения 22—23 объясняют содержание предложений 20—21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+mj-lt"/>
              </a:rPr>
              <a:t>4) Предложение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содержит эмоционально-оценочное суждение автора по поводу того, что высказывается в 22—28 предложениях текста.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dirty="0">
                <a:latin typeface="+mj-lt"/>
              </a:rPr>
              <a:t>5) В предложении 6 не содержится вывод из 5-го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8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Ловушки!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Предложения 1—4 </a:t>
            </a:r>
            <a:r>
              <a:rPr lang="ru-RU" dirty="0">
                <a:solidFill>
                  <a:srgbClr val="FF0000"/>
                </a:solidFill>
              </a:rPr>
              <a:t>включают</a:t>
            </a:r>
            <a:r>
              <a:rPr lang="ru-RU" dirty="0"/>
              <a:t> элементы </a:t>
            </a:r>
            <a:r>
              <a:rPr lang="ru-RU" dirty="0" smtClean="0"/>
              <a:t>описания</a:t>
            </a:r>
          </a:p>
          <a:p>
            <a:r>
              <a:rPr lang="ru-RU" dirty="0"/>
              <a:t>В предложениях 13—16 </a:t>
            </a:r>
            <a:r>
              <a:rPr lang="ru-RU" dirty="0">
                <a:solidFill>
                  <a:srgbClr val="FF0000"/>
                </a:solidFill>
              </a:rPr>
              <a:t>представлено </a:t>
            </a:r>
            <a:r>
              <a:rPr lang="ru-RU" dirty="0"/>
              <a:t>рассуждение</a:t>
            </a:r>
            <a:r>
              <a:rPr lang="ru-RU" dirty="0" smtClean="0"/>
              <a:t>.</a:t>
            </a:r>
          </a:p>
          <a:p>
            <a:r>
              <a:rPr lang="ru-RU" dirty="0"/>
              <a:t>В предложениях 13-14 </a:t>
            </a:r>
            <a:r>
              <a:rPr lang="ru-RU" dirty="0">
                <a:solidFill>
                  <a:srgbClr val="FF0000"/>
                </a:solidFill>
              </a:rPr>
              <a:t>содержится </a:t>
            </a:r>
            <a:r>
              <a:rPr lang="ru-RU" dirty="0" smtClean="0"/>
              <a:t>повествование.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6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1) Предложения 1—4 включают элементы описания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(1)Какое же зеркало жизни наш язык! (2)Нет, он поистине велик, оставаясь и поныне </a:t>
            </a:r>
            <a:r>
              <a:rPr lang="ru-RU" dirty="0">
                <a:solidFill>
                  <a:schemeClr val="accent1"/>
                </a:solidFill>
              </a:rPr>
              <a:t>свободным, правдивым</a:t>
            </a:r>
            <a:r>
              <a:rPr lang="ru-RU" dirty="0"/>
              <a:t>. (3)Всё приемлет, на всё отзывается, как пушкинское эхо, больше того - он </a:t>
            </a:r>
            <a:r>
              <a:rPr lang="ru-RU" dirty="0">
                <a:solidFill>
                  <a:schemeClr val="accent1"/>
                </a:solidFill>
              </a:rPr>
              <a:t>вберёт и чужестранные слова и научит их плодить новые формы (не клонировать!) от устаревших и заёмных слов. </a:t>
            </a:r>
            <a:r>
              <a:rPr lang="ru-RU" dirty="0"/>
              <a:t>(4)Беда только, что всё это идёт порой в безобразном, безграмотном смешении.</a:t>
            </a:r>
          </a:p>
        </p:txBody>
      </p:sp>
    </p:spTree>
    <p:extLst>
      <p:ext uri="{BB962C8B-B14F-4D97-AF65-F5344CB8AC3E}">
        <p14:creationId xmlns:p14="http://schemas.microsoft.com/office/powerpoint/2010/main" val="325723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выполнения задания.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fontScale="2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>
                <a:solidFill>
                  <a:srgbClr val="000000"/>
                </a:solidFill>
                <a:latin typeface="PT Sans"/>
              </a:rPr>
            </a:br>
            <a:endParaRPr lang="ru-RU" sz="5900" dirty="0">
              <a:solidFill>
                <a:srgbClr val="000000"/>
              </a:solidFill>
              <a:latin typeface="PT Sans"/>
            </a:endParaRP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1. Прочитайте текст.</a:t>
            </a:r>
          </a:p>
          <a:p>
            <a:endParaRPr lang="ru-RU" sz="8000" dirty="0" smtClean="0">
              <a:solidFill>
                <a:srgbClr val="000000"/>
              </a:solidFill>
              <a:latin typeface="PT Sans"/>
            </a:endParaRPr>
          </a:p>
          <a:p>
            <a:r>
              <a:rPr lang="ru-RU" sz="8000" dirty="0" smtClean="0">
                <a:solidFill>
                  <a:srgbClr val="000000"/>
                </a:solidFill>
                <a:latin typeface="PT Sans"/>
              </a:rPr>
              <a:t>2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. Для определения его типа речи воспользуйтесь приёмом воображаемого «фотографирования»: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если можно «сфотографировать» весь текст одним кадром – это </a:t>
            </a:r>
            <a:r>
              <a:rPr lang="ru-RU" sz="8000" b="1" dirty="0">
                <a:solidFill>
                  <a:schemeClr val="accent1"/>
                </a:solidFill>
                <a:latin typeface="PT Sans"/>
              </a:rPr>
              <a:t>описание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;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если можно «сфотографировать» текст последовательным рядом кадров – это </a:t>
            </a:r>
            <a:r>
              <a:rPr lang="ru-RU" sz="8000" b="1" dirty="0">
                <a:solidFill>
                  <a:schemeClr val="accent1"/>
                </a:solidFill>
                <a:latin typeface="PT Sans"/>
              </a:rPr>
              <a:t>повествование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;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если текст нельзя «сфотографировать» - это </a:t>
            </a:r>
            <a:r>
              <a:rPr lang="ru-RU" sz="8000" b="1" dirty="0">
                <a:solidFill>
                  <a:schemeClr val="accent1"/>
                </a:solidFill>
                <a:latin typeface="PT Sans"/>
              </a:rPr>
              <a:t>рассуждение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.</a:t>
            </a:r>
          </a:p>
          <a:p>
            <a:r>
              <a:rPr lang="ru-RU" sz="8000" dirty="0" smtClean="0">
                <a:solidFill>
                  <a:srgbClr val="000000"/>
                </a:solidFill>
                <a:latin typeface="PT Sans"/>
              </a:rPr>
              <a:t>3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. Помните о том, что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описание показывает (это то, что мы видим: </a:t>
            </a:r>
            <a:r>
              <a:rPr lang="ru-RU" sz="8000" dirty="0">
                <a:solidFill>
                  <a:schemeClr val="accent1"/>
                </a:solidFill>
                <a:latin typeface="PT Sans"/>
              </a:rPr>
              <a:t>портрет человека, пейзаж, интерьер</a:t>
            </a:r>
            <a:r>
              <a:rPr lang="ru-RU" sz="8000" dirty="0">
                <a:solidFill>
                  <a:srgbClr val="000000"/>
                </a:solidFill>
                <a:latin typeface="PT Sans"/>
              </a:rPr>
              <a:t>);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повествование рассказывает (это цепь событий или действий и поступков персонажей);</a:t>
            </a:r>
          </a:p>
          <a:p>
            <a:r>
              <a:rPr lang="ru-RU" sz="8000" dirty="0">
                <a:solidFill>
                  <a:srgbClr val="000000"/>
                </a:solidFill>
                <a:latin typeface="PT Sans"/>
              </a:rPr>
              <a:t>• рассуждение доказывает и строится по схеме: тезис – доказательство – итоговый вывод.</a:t>
            </a:r>
          </a:p>
          <a:p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4919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Вариант задания 2021-2022</a:t>
            </a:r>
            <a:endParaRPr lang="ru-RU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b="1" dirty="0"/>
              <a:t>Вскоре начались дожди. Они шли по ночам. Дни от &lt;…&gt; стали настороженно-молчаливыми. Во дворах было пусто. Люди попрятались от непогоды, которую в городе почти никто не замечает. Валька слонялся один, и ему казалось, что в целом мире были эти медленно идущие дожди.</a:t>
            </a:r>
          </a:p>
          <a:p>
            <a:pPr marL="0" indent="0">
              <a:buNone/>
            </a:pPr>
            <a:r>
              <a:rPr lang="ru-RU" sz="1200" b="1" dirty="0"/>
              <a:t>  Он тосковал по Москве. Тосковал по жизни, в которой все время что-то происходит. Хотелось толкаться и спешить. Хотелось, чтобы кругом говорили о делах. Но больше всего тянуло Вальку к улицам. Хотелось даже того, чего он раньше не любил. Не любил он бывать на улице, когда все возвращаются с работы и народу так много, что просто темно идти. Ничего не видишь, кроме портфелей и продуктовых сумок. Если повезет и встретится собака, то целиком ее тоже никак не увидишь— или нос мелькнет, или хвост.</a:t>
            </a:r>
          </a:p>
          <a:p>
            <a:pPr marL="0" indent="0">
              <a:buNone/>
            </a:pPr>
            <a:r>
              <a:rPr lang="ru-RU" sz="1200" b="1" dirty="0"/>
              <a:t>   Лучше всего на улицах ранним утром. Волнующе пахнет политый асфальт. Просторно. Никто не тычет мокрым луком в лицо. Никто не торчит над тобой. Видно, какие красивые дома, видно все на витринах, а главное, машины видны. Какое это наслаждение стоять у края тротуара и ждать, пока все они пройдут</a:t>
            </a:r>
            <a:r>
              <a:rPr lang="ru-RU" sz="1200" dirty="0"/>
              <a:t>.                 </a:t>
            </a:r>
            <a:r>
              <a:rPr lang="ru-RU" sz="1200" dirty="0" smtClean="0"/>
              <a:t>             </a:t>
            </a:r>
            <a:r>
              <a:rPr lang="ru-RU" sz="1200" dirty="0"/>
              <a:t>(По Р. </a:t>
            </a:r>
            <a:r>
              <a:rPr lang="ru-RU" sz="1200" dirty="0" err="1"/>
              <a:t>Достян</a:t>
            </a:r>
            <a:r>
              <a:rPr lang="ru-RU" sz="1200" dirty="0"/>
              <a:t>)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i="1" dirty="0"/>
              <a:t>1. Укажите варианты ответов, в которых </a:t>
            </a:r>
            <a:r>
              <a:rPr lang="ru-RU" sz="1400" b="1" i="1" dirty="0"/>
              <a:t>даны верные характеристики фрагмента текста</a:t>
            </a:r>
            <a:r>
              <a:rPr lang="ru-RU" sz="1400" i="1" dirty="0"/>
              <a:t>. Запишите номера этих ответов.</a:t>
            </a:r>
          </a:p>
          <a:p>
            <a:pPr marL="0" indent="0">
              <a:buNone/>
            </a:pPr>
            <a:r>
              <a:rPr lang="ru-RU" sz="1400" dirty="0"/>
              <a:t>1) Текст представляет собой художественное описание с элементами оценки. Большая часть текста — эмоциональное описание состояния героя. Первые пять предложений — описание состояния окружающей среды.</a:t>
            </a:r>
          </a:p>
          <a:p>
            <a:pPr marL="0" indent="0">
              <a:buNone/>
            </a:pPr>
            <a:r>
              <a:rPr lang="ru-RU" sz="1400" dirty="0"/>
              <a:t>2) Первые два предложения текста связаны между собой последовательно. Средством связи выступает указательное местоимение.</a:t>
            </a:r>
          </a:p>
          <a:p>
            <a:pPr marL="0" indent="0">
              <a:buNone/>
            </a:pPr>
            <a:r>
              <a:rPr lang="ru-RU" sz="1400" dirty="0"/>
              <a:t>3) Природа влияет на героя текста мальчика Вальку, вызывая у него чувство тоски по Москве.</a:t>
            </a:r>
          </a:p>
          <a:p>
            <a:pPr marL="0" indent="0">
              <a:buNone/>
            </a:pPr>
            <a:r>
              <a:rPr lang="ru-RU" sz="1400" dirty="0"/>
              <a:t>4) Чувства Вальки, его ощущения выражаются при помощи односоставных (Он тосковал по Москве) и двусоставных предложений (Хотелось толкаться и спешить. Но больше всего тянуло...), используются безличные глаголы, личные глаголы со значением состояния.</a:t>
            </a:r>
          </a:p>
          <a:p>
            <a:pPr marL="0" indent="0">
              <a:buNone/>
            </a:pPr>
            <a:r>
              <a:rPr lang="ru-RU" sz="1400" dirty="0"/>
              <a:t>5) Эмоциональность текста усиливается намеренным повторением слов. Повторы, во-первых, связывают между собой предложения, во-вторых, повышают экспрессивность речи («тосковал» , «скучал», «хотелось»).</a:t>
            </a:r>
          </a:p>
        </p:txBody>
      </p:sp>
    </p:spTree>
    <p:extLst>
      <p:ext uri="{BB962C8B-B14F-4D97-AF65-F5344CB8AC3E}">
        <p14:creationId xmlns:p14="http://schemas.microsoft.com/office/powerpoint/2010/main" val="4940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Теория для решения задания 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Знание типов речи: умение определять повествование, рассуждение и описание или их смешение. </a:t>
            </a:r>
            <a:r>
              <a:rPr lang="ru-RU" dirty="0" smtClean="0">
                <a:solidFill>
                  <a:schemeClr val="tx2"/>
                </a:solidFill>
                <a:latin typeface="YS Text Optional"/>
              </a:rPr>
              <a:t>(задание 23)</a:t>
            </a: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2. Знание средств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художественной выразительности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: лексических и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синтаксических</a:t>
            </a:r>
            <a:r>
              <a:rPr lang="ru-RU" dirty="0" smtClean="0">
                <a:solidFill>
                  <a:schemeClr val="tx2"/>
                </a:solidFill>
                <a:latin typeface="YS Text Optional"/>
              </a:rPr>
              <a:t>.(задание 26)</a:t>
            </a:r>
            <a:endParaRPr lang="ru-RU" dirty="0">
              <a:solidFill>
                <a:schemeClr val="tx2"/>
              </a:solidFill>
              <a:latin typeface="YS Text Optional"/>
            </a:endParaRP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3. Знание специальных терминов: канцеляризмы, интервью, репортаж, путевая заметка, полемическая статья, очерк, рецензия. </a:t>
            </a:r>
            <a:endParaRPr lang="ru-RU" dirty="0" smtClean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>
                <a:solidFill>
                  <a:schemeClr val="tx2"/>
                </a:solidFill>
                <a:latin typeface="YS Text Optional"/>
              </a:rPr>
              <a:t>4. Знание книжных стилей языка и их особенностей. 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!ЛОВУШКИ.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Тщательно проверяй каждое утверждение в характеристике фрагмента. Если в целом всё верно, но есть хотя бы одна неточность, то ответ неправильный.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Могут быть неверно указаны стиль речи, тип речи, цели и функции, адресат , жанр, средства выразительности и т.д.</a:t>
            </a:r>
          </a:p>
          <a:p>
            <a:r>
              <a:rPr lang="ru-RU" dirty="0" smtClean="0"/>
              <a:t>2.Даны верные характеристики, но с неверными комментариями.</a:t>
            </a:r>
          </a:p>
          <a:p>
            <a:r>
              <a:rPr lang="ru-RU" dirty="0" smtClean="0"/>
              <a:t>3. Ошибки в теории.</a:t>
            </a:r>
          </a:p>
          <a:p>
            <a:r>
              <a:rPr lang="ru-RU" dirty="0" smtClean="0"/>
              <a:t>4. Примеры, не соответствующие условию.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6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1. Могут быть неверно указаны стиль речи, тип речи, цели и функции, адресат , жанр, средства выразительности и т.д.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+mj-lt"/>
              </a:rPr>
              <a:t>1.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 Текст относится к научному стилю речи, так как основные цели автора — сообщить информацию, имеющую практическое значение. − </a:t>
            </a:r>
            <a:r>
              <a:rPr lang="ru-RU" sz="2800" b="1" i="1" dirty="0">
                <a:solidFill>
                  <a:srgbClr val="000000"/>
                </a:solidFill>
                <a:latin typeface="+mj-lt"/>
              </a:rPr>
              <a:t>Неверно</a:t>
            </a:r>
            <a:r>
              <a:rPr lang="ru-RU" sz="2800" i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2800" b="1" i="1" dirty="0">
                <a:solidFill>
                  <a:schemeClr val="tx2"/>
                </a:solidFill>
                <a:latin typeface="+mj-lt"/>
              </a:rPr>
              <a:t>Перед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нами </a:t>
            </a:r>
            <a:r>
              <a:rPr lang="ru-RU" sz="2800" b="1" i="1" dirty="0">
                <a:solidFill>
                  <a:schemeClr val="tx2"/>
                </a:solidFill>
                <a:latin typeface="+mj-lt"/>
              </a:rPr>
              <a:t>текст публицистического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стиля.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2) Цель автора текста — описать красоту природы. Поэтому в тексте много слов одной тематической группы: природа, дождь, собирание грибов, теплота земли, чаща орешника. — </a:t>
            </a:r>
            <a:r>
              <a:rPr lang="ru-RU" sz="2800" b="1" i="1" dirty="0">
                <a:solidFill>
                  <a:srgbClr val="000000"/>
                </a:solidFill>
                <a:latin typeface="+mj-lt"/>
              </a:rPr>
              <a:t>Неверно. </a:t>
            </a:r>
            <a:r>
              <a:rPr lang="ru-RU" sz="2800" b="1" i="1" dirty="0">
                <a:solidFill>
                  <a:schemeClr val="tx2"/>
                </a:solidFill>
                <a:latin typeface="+mj-lt"/>
              </a:rPr>
              <a:t>Целью автора является не описание красоты природы, а доказательство, что полноценная жизнь возможна только в том случае, если человек делает что-то своё, умеет видеть настоящее вокруг себя.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endParaRPr lang="ru-RU" sz="2800" b="1" i="1" dirty="0" smtClean="0">
              <a:solidFill>
                <a:schemeClr val="tx2"/>
              </a:solidFill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4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2.Даны верные характеристики, но с неверными комментариями.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1.Для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текста публицистического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стиля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(верно)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характерна неподготовленная диалогическая речь в условиях свободного общения ее участников. − </a:t>
            </a: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Неверно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2400" i="1" dirty="0">
                <a:solidFill>
                  <a:schemeClr val="tx2"/>
                </a:solidFill>
                <a:latin typeface="+mj-lt"/>
              </a:rPr>
              <a:t>Эта характеристика относится к разговорному стилю, а не к публицистическому.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  <a:p>
            <a:pPr lvl="0" algn="just"/>
            <a:r>
              <a:rPr lang="ru-RU" sz="240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r>
              <a:rPr lang="ru-RU" sz="2400" dirty="0" smtClean="0">
                <a:latin typeface="+mj-lt"/>
              </a:rPr>
              <a:t>2. Это текст- описание(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верно</a:t>
            </a:r>
            <a:r>
              <a:rPr lang="ru-RU" sz="2400" dirty="0" smtClean="0">
                <a:latin typeface="+mj-lt"/>
              </a:rPr>
              <a:t>), так как в нем идет речь о последовательно произошедших событиях .- </a:t>
            </a:r>
            <a:r>
              <a:rPr lang="ru-RU" sz="2400" b="1" dirty="0" smtClean="0">
                <a:latin typeface="+mj-lt"/>
              </a:rPr>
              <a:t>Неверно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i="1" dirty="0" smtClean="0">
                <a:solidFill>
                  <a:schemeClr val="tx2"/>
                </a:solidFill>
                <a:latin typeface="+mj-lt"/>
              </a:rPr>
              <a:t>Это относится к текстам-повествованиям.</a:t>
            </a:r>
            <a:endParaRPr lang="ru-RU" sz="24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4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3. Ошибки в теории.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Экспрессивность текста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научного стиля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усиливает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воздействие на читателя, слушателя и достигается за счет использования оценочных слов и выражений, как явных, так и неявных, привлекающих внимание заголовков и иных выносных элементов текста. −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+mj-lt"/>
              </a:rPr>
              <a:t>Неверно.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b="1" i="1" dirty="0">
                <a:solidFill>
                  <a:schemeClr val="tx2"/>
                </a:solidFill>
                <a:latin typeface="+mj-lt"/>
              </a:rPr>
              <a:t>Слова подобного рода для текста научного стиля не характерны</a:t>
            </a:r>
            <a:r>
              <a:rPr lang="ru-RU" b="1" i="1" dirty="0">
                <a:solidFill>
                  <a:srgbClr val="000000"/>
                </a:solidFill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0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4. Примеры, не соответствующие условию.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+mj-lt"/>
              </a:rPr>
              <a:t>1) В тексте представлены в равной степени повествование и рассуждение. − </a:t>
            </a: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Неверно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2400" b="1" i="1" dirty="0">
                <a:solidFill>
                  <a:schemeClr val="tx2"/>
                </a:solidFill>
                <a:latin typeface="+mj-lt"/>
              </a:rPr>
              <a:t>В тексте представлено рассуждение.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+mj-lt"/>
              </a:rPr>
              <a:t> 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     2)Текст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обращён к злободневным политическим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  проблемам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общества. Автор анализирует эти проблемы. — </a:t>
            </a: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Неверно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2400" b="1" i="1" dirty="0">
                <a:solidFill>
                  <a:schemeClr val="tx2"/>
                </a:solidFill>
                <a:latin typeface="+mj-lt"/>
              </a:rPr>
              <a:t>Текст обращён к проблеме исследования родства языков.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400" dirty="0" smtClean="0">
                <a:latin typeface="+mj-lt"/>
              </a:rPr>
              <a:t>3) В тексте представлены олицетворения («лед звонкий, как хрусталь»), что придает тексту выразительность.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1795</Words>
  <Application>Microsoft Office PowerPoint</Application>
  <PresentationFormat>Экран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YS Text Optional</vt:lpstr>
      <vt:lpstr>Times New Roman</vt:lpstr>
      <vt:lpstr>Matilda</vt:lpstr>
      <vt:lpstr>TimesNewRoman,Bold</vt:lpstr>
      <vt:lpstr>TimesNewRoman</vt:lpstr>
      <vt:lpstr>TimesNewRoman,Italic</vt:lpstr>
      <vt:lpstr>PT Sans</vt:lpstr>
      <vt:lpstr>Тема Office</vt:lpstr>
      <vt:lpstr>Презентация PowerPoint</vt:lpstr>
      <vt:lpstr>Вариант задания 2019-2020</vt:lpstr>
      <vt:lpstr>Вариант задания 2021-2022</vt:lpstr>
      <vt:lpstr>Теория для решения задания 1</vt:lpstr>
      <vt:lpstr>!ЛОВУШКИ. Тщательно проверяй каждое утверждение в характеристике фрагмента. Если в целом всё верно, но есть хотя бы одна неточность, то ответ неправильный.</vt:lpstr>
      <vt:lpstr>1. Могут быть неверно указаны стиль речи, тип речи, цели и функции, адресат , жанр, средства выразительности и т.д. </vt:lpstr>
      <vt:lpstr>2.Даны верные характеристики, но с неверными комментариями. </vt:lpstr>
      <vt:lpstr>3. Ошибки в теории. </vt:lpstr>
      <vt:lpstr>4. Примеры, не соответствующие условию. </vt:lpstr>
      <vt:lpstr>Алгоритм выполнения задания </vt:lpstr>
      <vt:lpstr>Учебник С.И.Львовой.</vt:lpstr>
      <vt:lpstr>Сравнение стилей речи</vt:lpstr>
      <vt:lpstr>Сравнение стилей речи</vt:lpstr>
      <vt:lpstr>Презентация PowerPoint</vt:lpstr>
      <vt:lpstr>Сложность 22 задания ЕГЭ заключается в том, что нельзя просто выучить теорию и применить ее на практике. Готового правила просто нет. Но можно запомнить, на что обратить особое внимание. </vt:lpstr>
      <vt:lpstr>Алгоритм выполнения задания. </vt:lpstr>
      <vt:lpstr>Причинно-следственная связь</vt:lpstr>
      <vt:lpstr>Действия героев</vt:lpstr>
      <vt:lpstr>Презентация PowerPoint</vt:lpstr>
      <vt:lpstr>23. Какие из перечисленных утверждений являются верными? Укажите номера ответов.  </vt:lpstr>
      <vt:lpstr>Примеры заданий</vt:lpstr>
      <vt:lpstr>Ловушки!</vt:lpstr>
      <vt:lpstr>1) Предложения 1—4 включают элементы описания.</vt:lpstr>
      <vt:lpstr>Алгоритм выполнения задания.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Пользователь</cp:lastModifiedBy>
  <cp:revision>43</cp:revision>
  <dcterms:created xsi:type="dcterms:W3CDTF">2019-08-10T19:30:32Z</dcterms:created>
  <dcterms:modified xsi:type="dcterms:W3CDTF">2022-04-07T13:08:34Z</dcterms:modified>
</cp:coreProperties>
</file>